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21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88" r:id="rId18"/>
    <p:sldId id="289" r:id="rId19"/>
    <p:sldId id="27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9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9640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Značení potravin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15064" cy="110452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www.eufic.org/upl/1/default/img/Food%20labels%20-%20a%20wealth%20of%20information%20for%20consumers%281%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066600" cy="431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 roku 2003 udělována </a:t>
            </a:r>
            <a:r>
              <a:rPr lang="cs-CZ" sz="2800" dirty="0" err="1" smtClean="0">
                <a:solidFill>
                  <a:srgbClr val="C00000"/>
                </a:solidFill>
              </a:rPr>
              <a:t>MZe</a:t>
            </a:r>
            <a:r>
              <a:rPr lang="cs-CZ" sz="2800" dirty="0" smtClean="0">
                <a:solidFill>
                  <a:srgbClr val="C00000"/>
                </a:solidFill>
              </a:rPr>
              <a:t> ČR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propůjčována </a:t>
            </a:r>
            <a:r>
              <a:rPr lang="cs-CZ" sz="2800" dirty="0" smtClean="0">
                <a:solidFill>
                  <a:srgbClr val="C00000"/>
                </a:solidFill>
              </a:rPr>
              <a:t>na dobu tří </a:t>
            </a:r>
            <a:r>
              <a:rPr lang="cs-CZ" sz="2800" dirty="0" smtClean="0">
                <a:solidFill>
                  <a:srgbClr val="C00000"/>
                </a:solidFill>
              </a:rPr>
              <a:t>let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dozor </a:t>
            </a:r>
            <a:r>
              <a:rPr lang="cs-CZ" sz="2800" dirty="0" smtClean="0">
                <a:solidFill>
                  <a:srgbClr val="C00000"/>
                </a:solidFill>
              </a:rPr>
              <a:t>nad dodržováním požadovaných parametrů a jejich kontrolu zajišťují </a:t>
            </a:r>
            <a:r>
              <a:rPr lang="cs-CZ" sz="2800" dirty="0" smtClean="0">
                <a:solidFill>
                  <a:srgbClr val="C00000"/>
                </a:solidFill>
              </a:rPr>
              <a:t>SZPI </a:t>
            </a: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smtClean="0">
                <a:solidFill>
                  <a:srgbClr val="C00000"/>
                </a:solidFill>
              </a:rPr>
              <a:t>SVS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 prezentuje </a:t>
            </a:r>
            <a:r>
              <a:rPr lang="cs-CZ" sz="2800" dirty="0" smtClean="0">
                <a:solidFill>
                  <a:srgbClr val="C00000"/>
                </a:solidFill>
              </a:rPr>
              <a:t>kvalitu </a:t>
            </a:r>
            <a:r>
              <a:rPr lang="cs-CZ" sz="2800" dirty="0" smtClean="0">
                <a:solidFill>
                  <a:srgbClr val="C00000"/>
                </a:solidFill>
              </a:rPr>
              <a:t>a slouží spotřebitelům a odběratelům pro lepší orientaci na nasyceném trhu 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kla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806" y="476672"/>
            <a:ext cx="2004126" cy="2125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Regionální potravina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uděluje již třetím rokem </a:t>
            </a:r>
            <a:r>
              <a:rPr lang="cs-CZ" sz="2800" dirty="0" err="1" smtClean="0">
                <a:solidFill>
                  <a:srgbClr val="C00000"/>
                </a:solidFill>
              </a:rPr>
              <a:t>MZe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potravinářským výrobkům, které zvítězí v krajských </a:t>
            </a:r>
            <a:r>
              <a:rPr lang="cs-CZ" sz="2800" dirty="0" smtClean="0">
                <a:solidFill>
                  <a:srgbClr val="C00000"/>
                </a:solidFill>
              </a:rPr>
              <a:t>soutěžích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cíl podpořit domácí producenty lokálních potravin a motivovat </a:t>
            </a:r>
            <a:r>
              <a:rPr lang="cs-CZ" sz="2800" dirty="0" smtClean="0">
                <a:solidFill>
                  <a:srgbClr val="C00000"/>
                </a:solidFill>
              </a:rPr>
              <a:t>zákazníky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oceňuje </a:t>
            </a:r>
            <a:r>
              <a:rPr lang="cs-CZ" sz="2800" dirty="0" smtClean="0">
                <a:solidFill>
                  <a:srgbClr val="C00000"/>
                </a:solidFill>
              </a:rPr>
              <a:t>ty nejlepší výrobky z každého </a:t>
            </a:r>
            <a:r>
              <a:rPr lang="cs-CZ" sz="2800" dirty="0" smtClean="0">
                <a:solidFill>
                  <a:srgbClr val="C00000"/>
                </a:solidFill>
              </a:rPr>
              <a:t>kraje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celkem 273 oceněných produktů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regionální potrav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049180"/>
            <a:ext cx="2411760" cy="180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Zaručená tradiční specialita (ZTS)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názvy </a:t>
            </a:r>
            <a:r>
              <a:rPr lang="cs-CZ" sz="2800" dirty="0" smtClean="0">
                <a:solidFill>
                  <a:srgbClr val="C00000"/>
                </a:solidFill>
              </a:rPr>
              <a:t>zemědělských produktů nebo potravin, které jsou produkovány za použití tradičních surovin nebo tradičními způsoby produkce nebo které mají tradiční </a:t>
            </a:r>
            <a:r>
              <a:rPr lang="cs-CZ" sz="2800" dirty="0" smtClean="0">
                <a:solidFill>
                  <a:srgbClr val="C00000"/>
                </a:solidFill>
              </a:rPr>
              <a:t>složení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logo-zaručená tradiční special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573016"/>
            <a:ext cx="2664296" cy="2632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Výrobky s chráněným zeměpisným označením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Zeměpisné </a:t>
            </a:r>
            <a:r>
              <a:rPr lang="cs-CZ" sz="2800" u="sng" dirty="0" smtClean="0">
                <a:solidFill>
                  <a:srgbClr val="C00000"/>
                </a:solidFill>
              </a:rPr>
              <a:t>označení </a:t>
            </a:r>
            <a:r>
              <a:rPr lang="cs-CZ" sz="2800" u="sng" dirty="0" smtClean="0">
                <a:solidFill>
                  <a:srgbClr val="C00000"/>
                </a:solidFill>
              </a:rPr>
              <a:t>zahrnuje </a:t>
            </a:r>
            <a:r>
              <a:rPr lang="cs-CZ" sz="2800" u="sng" dirty="0" smtClean="0">
                <a:solidFill>
                  <a:srgbClr val="C00000"/>
                </a:solidFill>
              </a:rPr>
              <a:t>jednak: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„</a:t>
            </a:r>
            <a:r>
              <a:rPr lang="cs-CZ" sz="2800" b="1" i="1" dirty="0" smtClean="0">
                <a:solidFill>
                  <a:srgbClr val="C00000"/>
                </a:solidFill>
              </a:rPr>
              <a:t>chráněné označení původu</a:t>
            </a:r>
            <a:r>
              <a:rPr lang="cs-CZ" sz="2800" dirty="0" smtClean="0">
                <a:solidFill>
                  <a:srgbClr val="C00000"/>
                </a:solidFill>
              </a:rPr>
              <a:t>“ (CHOP)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</a:t>
            </a:r>
            <a:r>
              <a:rPr lang="cs-CZ" sz="2800" b="1" i="1" dirty="0" smtClean="0">
                <a:solidFill>
                  <a:srgbClr val="C00000"/>
                </a:solidFill>
              </a:rPr>
              <a:t>chráněné zeměpisné označení</a:t>
            </a:r>
            <a:r>
              <a:rPr lang="cs-CZ" sz="2800" dirty="0" smtClean="0">
                <a:solidFill>
                  <a:srgbClr val="C00000"/>
                </a:solidFill>
              </a:rPr>
              <a:t>“ (CHZO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EU vytvořila rejstříky zeměpisných označení pro zemědělské produkty a potraviny, vína a </a:t>
            </a:r>
            <a:r>
              <a:rPr lang="cs-CZ" sz="2800" dirty="0" smtClean="0">
                <a:solidFill>
                  <a:srgbClr val="C00000"/>
                </a:solidFill>
              </a:rPr>
              <a:t>lihoviny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Chráněné označení původu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aby </a:t>
            </a:r>
            <a:r>
              <a:rPr lang="cs-CZ" sz="2800" dirty="0" smtClean="0">
                <a:solidFill>
                  <a:srgbClr val="C00000"/>
                </a:solidFill>
              </a:rPr>
              <a:t>mohl být název zapsán jako CHOP, musí všechny fáze produkce (např. získávání surovin, čištění a třídění, zpracování, dozrávání, příprava finálního produktu atd.) proběhnout v dané zeměpisné oblasti a vlastnosti produktu musí výlučně nebo v podstatné míře vycházet z jeho zeměpisného původu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logo-chráněné označení původ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434826"/>
            <a:ext cx="2016500" cy="203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Chráněné zeměpisné označení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aby </a:t>
            </a:r>
            <a:r>
              <a:rPr lang="cs-CZ" sz="2800" dirty="0" smtClean="0">
                <a:solidFill>
                  <a:srgbClr val="C00000"/>
                </a:solidFill>
              </a:rPr>
              <a:t>mohl být název zapsán jako CHZO, musí se alespoň jedna fáze produkce uskutečnit v dané oblasti a spojení s dotyčnou oblastí může být odůvodněno zvláštní jakostí, pověstí nebo jinou vlastností spojenou s touto zeměpisnou oblastí. Pravidla na ochranu označení původu a zeměpisných označení jsou stanovena nařízením Rady (ES) č. </a:t>
            </a:r>
            <a:r>
              <a:rPr lang="cs-CZ" sz="2800" dirty="0" smtClean="0">
                <a:solidFill>
                  <a:srgbClr val="C00000"/>
                </a:solidFill>
              </a:rPr>
              <a:t>510/2006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6" name="Obrázek 5" descr="logo-chráněné zeměpisné označen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3561" y="4797152"/>
            <a:ext cx="2020439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Bezlepkové potraviny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alergie na lepek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bezlepkové potrav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340768"/>
            <a:ext cx="2114550" cy="2162175"/>
          </a:xfrm>
          <a:prstGeom prst="rect">
            <a:avLst/>
          </a:prstGeom>
        </p:spPr>
      </p:pic>
      <p:pic>
        <p:nvPicPr>
          <p:cNvPr id="1026" name="Picture 2" descr="http://www.vareni.cz/include/ir/clanky/2386/detail--29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565276" cy="256527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7j46cv6fJ81MvJhLMhyzozm3qhCZsJy6mCll102sQsk9NZwak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2017787" cy="2688103"/>
          </a:xfrm>
          <a:prstGeom prst="rect">
            <a:avLst/>
          </a:prstGeom>
          <a:noFill/>
        </p:spPr>
      </p:pic>
      <p:pic>
        <p:nvPicPr>
          <p:cNvPr id="1030" name="Picture 6" descr="http://www.azrodina.cz/article_imgs/9831/bezlepek-vyrobky_normal.jpg?13348298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05064"/>
            <a:ext cx="3324225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1-shutterstock_54504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4292840" cy="4748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1018</TotalTime>
  <Words>212</Words>
  <Application>Microsoft Office PowerPoint</Application>
  <PresentationFormat>Předvádění na obrazovce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9</vt:i4>
      </vt:variant>
    </vt:vector>
  </HeadingPairs>
  <TitlesOfParts>
    <vt:vector size="20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Značení potravin</vt:lpstr>
      <vt:lpstr>Klasa</vt:lpstr>
      <vt:lpstr>Regionální potravina</vt:lpstr>
      <vt:lpstr>Zaručená tradiční specialita (ZTS)</vt:lpstr>
      <vt:lpstr>Výrobky s chráněným zeměpisným označením</vt:lpstr>
      <vt:lpstr>Chráněné označení původu</vt:lpstr>
      <vt:lpstr>Chráněné zeměpisné označení</vt:lpstr>
      <vt:lpstr>Bezlepkové potraviny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Misicka</cp:lastModifiedBy>
  <cp:revision>10</cp:revision>
  <dcterms:created xsi:type="dcterms:W3CDTF">2011-10-02T12:59:07Z</dcterms:created>
  <dcterms:modified xsi:type="dcterms:W3CDTF">2013-03-17T11:36:44Z</dcterms:modified>
</cp:coreProperties>
</file>