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6" r:id="rId1"/>
  </p:sldMasterIdLst>
  <p:notesMasterIdLst>
    <p:notesMasterId r:id="rId9"/>
  </p:notesMasterIdLst>
  <p:sldIdLst>
    <p:sldId id="256" r:id="rId2"/>
    <p:sldId id="269" r:id="rId3"/>
    <p:sldId id="270" r:id="rId4"/>
    <p:sldId id="271" r:id="rId5"/>
    <p:sldId id="272" r:id="rId6"/>
    <p:sldId id="283" r:id="rId7"/>
    <p:sldId id="282" r:id="rId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17521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1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-11680825" y="695325"/>
            <a:ext cx="23363238" cy="17522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6323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7347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-11680825" y="695325"/>
            <a:ext cx="23363238" cy="17522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8371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-11680825" y="695325"/>
            <a:ext cx="23363238" cy="17522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9395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-11680825" y="695325"/>
            <a:ext cx="23363238" cy="17522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9635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824EA14-01B5-4C17-9CC6-4E9B5746FD00}" type="datetimeFigureOut">
              <a:rPr lang="en-US"/>
              <a:pPr>
                <a:defRPr/>
              </a:pPr>
              <a:t>5/4/2013</a:t>
            </a:fld>
            <a:endParaRPr lang="en-US" dirty="0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96964-DC4D-4ACC-85D7-E77D30BDDB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89ACCEF-D893-41FF-B1D2-1B85120BDCDB}" type="datetimeFigureOut">
              <a:rPr lang="en-US"/>
              <a:pPr>
                <a:defRPr/>
              </a:pPr>
              <a:t>5/4/2013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505B5-B819-49C2-89DC-15A6501A0F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B069AE0-5BA7-43B5-8C86-9979C4A73358}" type="datetimeFigureOut">
              <a:rPr lang="en-US"/>
              <a:pPr>
                <a:defRPr/>
              </a:pPr>
              <a:t>5/4/2013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5D0AC-B68E-469A-BCC9-20E24FF101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58DE3-CAAF-42A4-B7A8-CD53532DF30C}" type="datetimeFigureOut">
              <a:rPr lang="en-US"/>
              <a:pPr>
                <a:defRPr/>
              </a:pPr>
              <a:t>5/4/2013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89344-4F1B-47D7-B0BE-630534AB3E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45BEBBB-D8EE-4BC6-8C36-34C4322C0B36}" type="datetimeFigureOut">
              <a:rPr lang="en-US"/>
              <a:pPr>
                <a:defRPr/>
              </a:pPr>
              <a:t>5/4/2013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C5072-EDCE-4C22-B144-F5B528328E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C17B2FD-D72A-46CE-A136-20F64E784982}" type="datetimeFigureOut">
              <a:rPr lang="en-US"/>
              <a:pPr>
                <a:defRPr/>
              </a:pPr>
              <a:t>5/4/2013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0B3EE-09CC-473F-B184-EA091C0902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4E52E38-6F10-47FF-9FD2-97FDA9E8A873}" type="datetimeFigureOut">
              <a:rPr lang="en-US"/>
              <a:pPr>
                <a:defRPr/>
              </a:pPr>
              <a:t>5/4/2013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2FAFA-4715-48D4-9111-74FF8A50CA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505BF-3164-4DD8-B51E-77B8395DD579}" type="datetimeFigureOut">
              <a:rPr lang="en-US"/>
              <a:pPr>
                <a:defRPr/>
              </a:pPr>
              <a:t>5/4/2013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578F3-3538-4E91-B991-060485C707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302DE1B-7D5D-40DB-8B76-37CD29122D8D}" type="datetimeFigureOut">
              <a:rPr lang="en-US"/>
              <a:pPr>
                <a:defRPr/>
              </a:pPr>
              <a:t>5/4/2013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67E14-8F53-4D00-9A4E-9FA5880F7D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FB020-450A-48E0-A5C0-A41BB8ABBBBB}" type="datetimeFigureOut">
              <a:rPr lang="en-US"/>
              <a:pPr>
                <a:defRPr/>
              </a:pPr>
              <a:t>5/4/2013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337F7-ADF9-43E1-B1E6-CB2AC75E9B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76ED2-2726-4BC9-938B-A610D09FCB3D}" type="datetimeFigureOut">
              <a:rPr lang="en-US"/>
              <a:pPr>
                <a:defRPr/>
              </a:pPr>
              <a:t>5/4/2013</a:t>
            </a:fld>
            <a:endParaRPr lang="en-US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C7C34-33E2-4115-B9DA-F77A189374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2937B7D-586B-4680-A7A7-75ABA8B9FAE7}" type="datetimeFigureOut">
              <a:rPr lang="en-US"/>
              <a:pPr>
                <a:defRPr/>
              </a:pPr>
              <a:t>5/4/2013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F5ED895-C098-4B6C-9E88-07C5564DAE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2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E7BC2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E7BC2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D092A7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907704" y="476672"/>
            <a:ext cx="5223495" cy="1635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6000" b="1" dirty="0" smtClean="0">
                <a:solidFill>
                  <a:srgbClr val="C00000"/>
                </a:solidFill>
                <a:latin typeface="Calibri" pitchFamily="34" charset="0"/>
              </a:rPr>
              <a:t>Antioxidanty</a:t>
            </a:r>
            <a:endParaRPr lang="cs-CZ" sz="60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1691680" y="1988840"/>
            <a:ext cx="5857875" cy="903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 err="1" smtClean="0">
                <a:solidFill>
                  <a:srgbClr val="C00000"/>
                </a:solidFill>
                <a:latin typeface="Calibri" pitchFamily="34" charset="0"/>
              </a:rPr>
              <a:t>Hejmalová</a:t>
            </a:r>
            <a:r>
              <a:rPr lang="cs-CZ" sz="2800" dirty="0" smtClean="0">
                <a:solidFill>
                  <a:srgbClr val="C00000"/>
                </a:solidFill>
                <a:latin typeface="Calibri" pitchFamily="34" charset="0"/>
              </a:rPr>
              <a:t> Michaela</a:t>
            </a:r>
            <a:endParaRPr lang="cs-CZ" sz="2800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13318" name="Picture 6" descr="http://www.popradskycaj.sk/static/img/caj-zdravie/antioxidanty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3212976"/>
            <a:ext cx="4560507" cy="3276364"/>
          </a:xfrm>
          <a:prstGeom prst="rect">
            <a:avLst/>
          </a:prstGeom>
          <a:noFill/>
        </p:spPr>
      </p:pic>
      <p:pic>
        <p:nvPicPr>
          <p:cNvPr id="13320" name="Picture 8" descr="http://www.symbinatur.com/obrazky/texty/1087/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284984"/>
            <a:ext cx="3354331" cy="297864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457200" y="179388"/>
            <a:ext cx="8183563" cy="1017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>
                <a:solidFill>
                  <a:srgbClr val="C00000"/>
                </a:solidFill>
                <a:latin typeface="Calibri" pitchFamily="34" charset="0"/>
              </a:rPr>
              <a:t>OXIDAČNÍ </a:t>
            </a:r>
            <a:r>
              <a:rPr lang="cs-CZ" sz="3600" b="1">
                <a:solidFill>
                  <a:srgbClr val="C00000"/>
                </a:solidFill>
              </a:rPr>
              <a:t> </a:t>
            </a:r>
            <a:r>
              <a:rPr lang="cs-CZ" sz="3600" b="1">
                <a:solidFill>
                  <a:srgbClr val="C00000"/>
                </a:solidFill>
                <a:latin typeface="Calibri" pitchFamily="34" charset="0"/>
              </a:rPr>
              <a:t>STRES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457200" y="1412875"/>
            <a:ext cx="8542338" cy="5246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>
              <a:spcBef>
                <a:spcPts val="500"/>
              </a:spcBef>
              <a:buClr>
                <a:srgbClr val="C00000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>
                <a:solidFill>
                  <a:srgbClr val="C00000"/>
                </a:solidFill>
                <a:latin typeface="Calibri" pitchFamily="34" charset="0"/>
              </a:rPr>
              <a:t>poškozuje buňky (zejména buněčné membrány)</a:t>
            </a:r>
          </a:p>
          <a:p>
            <a:pPr marL="339725" indent="-339725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>
              <a:solidFill>
                <a:srgbClr val="C00000"/>
              </a:solidFill>
              <a:latin typeface="Calibri" pitchFamily="34" charset="0"/>
            </a:endParaRPr>
          </a:p>
          <a:p>
            <a:pPr marL="339725" indent="-339725">
              <a:spcBef>
                <a:spcPts val="500"/>
              </a:spcBef>
              <a:buClr>
                <a:srgbClr val="C00000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>
                <a:solidFill>
                  <a:srgbClr val="C00000"/>
                </a:solidFill>
                <a:latin typeface="Calibri" pitchFamily="34" charset="0"/>
              </a:rPr>
              <a:t>poškozuje genetický materiál (vznik mutací)</a:t>
            </a:r>
          </a:p>
          <a:p>
            <a:pPr marL="339725" indent="-339725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>
              <a:solidFill>
                <a:srgbClr val="C00000"/>
              </a:solidFill>
              <a:latin typeface="Calibri" pitchFamily="34" charset="0"/>
            </a:endParaRPr>
          </a:p>
          <a:p>
            <a:pPr marL="339725" indent="-339725">
              <a:spcBef>
                <a:spcPts val="500"/>
              </a:spcBef>
              <a:buClr>
                <a:srgbClr val="C00000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>
                <a:solidFill>
                  <a:srgbClr val="C00000"/>
                </a:solidFill>
                <a:latin typeface="Calibri" pitchFamily="34" charset="0"/>
              </a:rPr>
              <a:t>přispívá ke vzniku infekčních </a:t>
            </a:r>
          </a:p>
          <a:p>
            <a:pPr marL="339725" indent="-339725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>
              <a:solidFill>
                <a:srgbClr val="C00000"/>
              </a:solidFill>
              <a:latin typeface="Calibri" pitchFamily="34" charset="0"/>
            </a:endParaRPr>
          </a:p>
          <a:p>
            <a:pPr marL="339725" indent="-339725">
              <a:spcBef>
                <a:spcPts val="500"/>
              </a:spcBef>
              <a:buClr>
                <a:srgbClr val="C00000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>
                <a:solidFill>
                  <a:srgbClr val="C00000"/>
                </a:solidFill>
                <a:latin typeface="Calibri" pitchFamily="34" charset="0"/>
              </a:rPr>
              <a:t>přisuzuje se mu role při vzniku aterosklerózy, diabetu, nádorových onemocněních, degenerativních nervových onemocnění, stárnutí</a:t>
            </a:r>
          </a:p>
          <a:p>
            <a:pPr marL="339725" indent="-339725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>
              <a:solidFill>
                <a:srgbClr val="C00000"/>
              </a:solidFill>
              <a:latin typeface="Calibri" pitchFamily="34" charset="0"/>
            </a:endParaRPr>
          </a:p>
          <a:p>
            <a:pPr marL="339725" indent="-339725">
              <a:spcBef>
                <a:spcPts val="500"/>
              </a:spcBef>
              <a:buClr>
                <a:srgbClr val="C00000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>
                <a:solidFill>
                  <a:srgbClr val="C00000"/>
                </a:solidFill>
                <a:latin typeface="Calibri" pitchFamily="34" charset="0"/>
              </a:rPr>
              <a:t>u diabetu se podílí na rozvoji diabetických komplikací a akcelerované aterosklerózy</a:t>
            </a:r>
          </a:p>
          <a:p>
            <a:pPr marL="339725" indent="-339725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457200" y="127000"/>
            <a:ext cx="7823200" cy="952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>
                <a:solidFill>
                  <a:srgbClr val="C00000"/>
                </a:solidFill>
                <a:latin typeface="Calibri" pitchFamily="34" charset="0"/>
              </a:rPr>
              <a:t>VOLNÉ RADIKÁLY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331788" y="1143000"/>
            <a:ext cx="8812212" cy="571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 algn="ctr">
              <a:spcBef>
                <a:spcPts val="600"/>
              </a:spcBef>
              <a:buClr>
                <a:srgbClr val="C00000"/>
              </a:buClr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cs-CZ" sz="2400" b="1" dirty="0">
                <a:solidFill>
                  <a:srgbClr val="C00000"/>
                </a:solidFill>
                <a:latin typeface="Calibri" pitchFamily="34" charset="0"/>
              </a:rPr>
              <a:t>vysoce reaktivní látky, které mají svůj původ:</a:t>
            </a:r>
          </a:p>
          <a:p>
            <a:pPr marL="339725" indent="-339725">
              <a:spcBef>
                <a:spcPts val="600"/>
              </a:spcBef>
              <a:buFont typeface="Arial" charset="0"/>
              <a:buNone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cs-CZ" sz="2400" dirty="0">
              <a:solidFill>
                <a:srgbClr val="C00000"/>
              </a:solidFill>
              <a:latin typeface="Calibri" pitchFamily="34" charset="0"/>
            </a:endParaRPr>
          </a:p>
          <a:p>
            <a:pPr marL="339725" indent="-339725">
              <a:spcBef>
                <a:spcPts val="600"/>
              </a:spcBef>
              <a:buClr>
                <a:srgbClr val="C00000"/>
              </a:buClr>
              <a:buSzTx/>
              <a:buFont typeface="Wingdings" pitchFamily="2" charset="2"/>
              <a:buChar char="ü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cs-CZ" sz="2400" dirty="0">
                <a:solidFill>
                  <a:srgbClr val="C00000"/>
                </a:solidFill>
              </a:rPr>
              <a:t>v potravě</a:t>
            </a:r>
          </a:p>
          <a:p>
            <a:pPr marL="339725" indent="-339725">
              <a:spcBef>
                <a:spcPts val="600"/>
              </a:spcBef>
              <a:buClrTx/>
              <a:buSzTx/>
              <a:buFontTx/>
              <a:buNone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cs-CZ" sz="2400" u="sng" dirty="0">
              <a:solidFill>
                <a:srgbClr val="C00000"/>
              </a:solidFill>
            </a:endParaRPr>
          </a:p>
          <a:p>
            <a:pPr marL="339725" indent="-339725">
              <a:spcBef>
                <a:spcPts val="600"/>
              </a:spcBef>
              <a:buClr>
                <a:srgbClr val="C00000"/>
              </a:buClr>
              <a:buSzTx/>
              <a:buFont typeface="Wingdings" pitchFamily="2" charset="2"/>
              <a:buChar char="ü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v životním </a:t>
            </a:r>
            <a:r>
              <a:rPr lang="cs-CZ" sz="2400" dirty="0" smtClean="0">
                <a:solidFill>
                  <a:srgbClr val="C00000"/>
                </a:solidFill>
                <a:latin typeface="Calibri" pitchFamily="34" charset="0"/>
              </a:rPr>
              <a:t>prostředí</a:t>
            </a:r>
            <a:endParaRPr lang="cs-CZ" sz="2400" dirty="0">
              <a:solidFill>
                <a:srgbClr val="C00000"/>
              </a:solidFill>
              <a:latin typeface="Calibri" pitchFamily="34" charset="0"/>
            </a:endParaRPr>
          </a:p>
          <a:p>
            <a:pPr marL="339725" indent="-339725">
              <a:spcBef>
                <a:spcPts val="600"/>
              </a:spcBef>
              <a:buClrTx/>
              <a:buSzTx/>
              <a:buFontTx/>
              <a:buNone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cs-CZ" sz="2400" dirty="0">
              <a:solidFill>
                <a:srgbClr val="C00000"/>
              </a:solidFill>
              <a:latin typeface="Calibri" pitchFamily="34" charset="0"/>
            </a:endParaRPr>
          </a:p>
          <a:p>
            <a:pPr marL="339725" indent="-339725">
              <a:spcBef>
                <a:spcPts val="600"/>
              </a:spcBef>
              <a:buClr>
                <a:srgbClr val="C00000"/>
              </a:buClr>
              <a:buSzTx/>
              <a:buFont typeface="Wingdings" pitchFamily="2" charset="2"/>
              <a:buChar char="ü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v látkové výměně organismu</a:t>
            </a:r>
          </a:p>
          <a:p>
            <a:pPr marL="339725" indent="-339725">
              <a:spcBef>
                <a:spcPts val="600"/>
              </a:spcBef>
              <a:buClr>
                <a:srgbClr val="C00000"/>
              </a:buClr>
              <a:buSzTx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cs-CZ" sz="2400" dirty="0">
              <a:solidFill>
                <a:srgbClr val="C00000"/>
              </a:solidFill>
              <a:latin typeface="Calibri" pitchFamily="34" charset="0"/>
            </a:endParaRPr>
          </a:p>
          <a:p>
            <a:pPr marL="339725" indent="-339725">
              <a:spcBef>
                <a:spcPts val="600"/>
              </a:spcBef>
              <a:buClr>
                <a:srgbClr val="C00000"/>
              </a:buClr>
              <a:buSzTx/>
              <a:buFont typeface="Wingdings" pitchFamily="2" charset="2"/>
              <a:buChar char="ü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při obranných reakcích organismu</a:t>
            </a:r>
          </a:p>
          <a:p>
            <a:pPr marL="339725" indent="-339725">
              <a:spcBef>
                <a:spcPts val="600"/>
              </a:spcBef>
              <a:buClrTx/>
              <a:buSzTx/>
              <a:buFontTx/>
              <a:buNone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cs-CZ" sz="2400" dirty="0">
              <a:solidFill>
                <a:srgbClr val="C00000"/>
              </a:solidFill>
              <a:latin typeface="Calibri" pitchFamily="34" charset="0"/>
            </a:endParaRPr>
          </a:p>
          <a:p>
            <a:pPr marL="339725" indent="-339725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ü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jejich nadbytek je škodlivý (oxidační stres), ale v organismu mají i své fyziologické funkce</a:t>
            </a:r>
          </a:p>
          <a:p>
            <a:pPr marL="339725" indent="-339725">
              <a:spcBef>
                <a:spcPts val="600"/>
              </a:spcBef>
              <a:buClrTx/>
              <a:buSzTx/>
              <a:buFontTx/>
              <a:buNone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cs-CZ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6" name="Picture 2" descr="http://www.royalcanin.cz/cs/images/resize/broz-kastr-str-14_400x24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3508" y="1844824"/>
            <a:ext cx="4440492" cy="2664296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457200" y="128588"/>
            <a:ext cx="7472363" cy="942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>
                <a:solidFill>
                  <a:srgbClr val="C00000"/>
                </a:solidFill>
                <a:latin typeface="Calibri" pitchFamily="34" charset="0"/>
              </a:rPr>
              <a:t>ANTIOXIDANTY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457200" y="1000125"/>
            <a:ext cx="8329613" cy="5500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antioxidant </a:t>
            </a:r>
            <a:r>
              <a:rPr lang="cs-CZ" sz="2400" dirty="0">
                <a:solidFill>
                  <a:srgbClr val="C00000"/>
                </a:solidFill>
              </a:rPr>
              <a:t>=</a:t>
            </a: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cs-CZ" sz="2400" dirty="0" err="1">
                <a:solidFill>
                  <a:srgbClr val="C00000"/>
                </a:solidFill>
                <a:latin typeface="Calibri" pitchFamily="34" charset="0"/>
              </a:rPr>
              <a:t>protikyslíkový</a:t>
            </a: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 (</a:t>
            </a:r>
            <a:r>
              <a:rPr lang="cs-CZ" sz="2400" dirty="0" err="1">
                <a:solidFill>
                  <a:srgbClr val="C00000"/>
                </a:solidFill>
                <a:latin typeface="Calibri" pitchFamily="34" charset="0"/>
              </a:rPr>
              <a:t>protioxidační</a:t>
            </a: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)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látky, které neutralizují účinek volných radikálů,a tím chrání organismus před jejich nadbytkem 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 dirty="0">
              <a:solidFill>
                <a:srgbClr val="C00000"/>
              </a:solidFill>
              <a:latin typeface="Calibri" pitchFamily="34" charset="0"/>
            </a:endParaRP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b="1" dirty="0">
                <a:solidFill>
                  <a:srgbClr val="C00000"/>
                </a:solidFill>
                <a:latin typeface="Calibri" pitchFamily="34" charset="0"/>
              </a:rPr>
              <a:t>antioxidanty jsou </a:t>
            </a:r>
            <a:r>
              <a:rPr lang="cs-CZ" sz="2400" b="1" dirty="0">
                <a:solidFill>
                  <a:srgbClr val="C00000"/>
                </a:solidFill>
              </a:rPr>
              <a:t>: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Calibri" pitchFamily="34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minerální látky – selen, zinek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Calibri" pitchFamily="34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vitaminy – vit.C, E 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Calibri" pitchFamily="34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enzymy a koenzymy – koenzym Q</a:t>
            </a:r>
            <a:r>
              <a:rPr lang="cs-CZ" sz="2400" baseline="-25000" dirty="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Calibri" pitchFamily="34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rgbClr val="C00000"/>
                </a:solidFill>
                <a:latin typeface="Calibri" pitchFamily="34" charset="0"/>
              </a:rPr>
              <a:t>karotenoidy  - uhlovodík </a:t>
            </a:r>
            <a:r>
              <a:rPr lang="cs-CZ" sz="2400" dirty="0" err="1">
                <a:solidFill>
                  <a:srgbClr val="C00000"/>
                </a:solidFill>
                <a:latin typeface="Calibri" pitchFamily="34" charset="0"/>
              </a:rPr>
              <a:t>skvalen</a:t>
            </a: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 (</a:t>
            </a:r>
            <a:r>
              <a:rPr lang="cs-CZ" sz="2400" dirty="0" err="1">
                <a:solidFill>
                  <a:srgbClr val="C00000"/>
                </a:solidFill>
                <a:latin typeface="Calibri" pitchFamily="34" charset="0"/>
              </a:rPr>
              <a:t>squalin</a:t>
            </a: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)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Calibri" pitchFamily="34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některé třísloviny – čínský čajovník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Calibri" pitchFamily="34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buněčné antioxidanty na bázi AMK – </a:t>
            </a:r>
            <a:r>
              <a:rPr lang="cs-CZ" sz="2400" dirty="0" err="1">
                <a:solidFill>
                  <a:srgbClr val="C00000"/>
                </a:solidFill>
                <a:latin typeface="Calibri" pitchFamily="34" charset="0"/>
              </a:rPr>
              <a:t>taurin</a:t>
            </a: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cs-CZ" sz="2400" dirty="0" err="1">
                <a:solidFill>
                  <a:srgbClr val="C00000"/>
                </a:solidFill>
                <a:latin typeface="Calibri" pitchFamily="34" charset="0"/>
              </a:rPr>
              <a:t>glutathion</a:t>
            </a:r>
            <a:endParaRPr lang="cs-CZ" sz="2400" dirty="0">
              <a:solidFill>
                <a:srgbClr val="C00000"/>
              </a:solidFill>
              <a:latin typeface="Calibri" pitchFamily="34" charset="0"/>
            </a:endParaRP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Calibri" pitchFamily="34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err="1">
                <a:solidFill>
                  <a:srgbClr val="C00000"/>
                </a:solidFill>
                <a:latin typeface="Calibri" pitchFamily="34" charset="0"/>
              </a:rPr>
              <a:t>bioflavonoidy</a:t>
            </a: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 – </a:t>
            </a:r>
            <a:r>
              <a:rPr lang="cs-CZ" sz="2400" dirty="0" smtClean="0">
                <a:solidFill>
                  <a:srgbClr val="C00000"/>
                </a:solidFill>
                <a:latin typeface="Calibri" pitchFamily="34" charset="0"/>
              </a:rPr>
              <a:t>kvercetin</a:t>
            </a: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….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457200" y="128588"/>
            <a:ext cx="7686675" cy="1014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>
                <a:solidFill>
                  <a:srgbClr val="C00000"/>
                </a:solidFill>
                <a:latin typeface="Calibri" pitchFamily="34" charset="0"/>
              </a:rPr>
              <a:t>ANTIOXIDANTY</a:t>
            </a: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329613" cy="498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800" b="1">
                <a:solidFill>
                  <a:srgbClr val="C00000"/>
                </a:solidFill>
                <a:latin typeface="Calibri" pitchFamily="34" charset="0"/>
              </a:rPr>
              <a:t>přirozené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>
                <a:solidFill>
                  <a:srgbClr val="C00000"/>
                </a:solidFill>
                <a:latin typeface="Calibri" pitchFamily="34" charset="0"/>
              </a:rPr>
              <a:t>     v přírodě nebo v dané potravině se vyskytující, i když v malých koncentracích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Calibri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>
              <a:solidFill>
                <a:srgbClr val="C00000"/>
              </a:solidFill>
              <a:latin typeface="Calibri" pitchFamily="34" charset="0"/>
            </a:endParaRP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800" b="1">
                <a:solidFill>
                  <a:srgbClr val="C00000"/>
                </a:solidFill>
                <a:latin typeface="Calibri" pitchFamily="34" charset="0"/>
              </a:rPr>
              <a:t>syntetické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>
                <a:solidFill>
                  <a:srgbClr val="C00000"/>
                </a:solidFill>
                <a:latin typeface="Calibri" pitchFamily="34" charset="0"/>
              </a:rPr>
              <a:t>     uměle vytvořené bez patřičného relevantního výskytu v </a:t>
            </a:r>
            <a:r>
              <a:rPr lang="cs-CZ" sz="2400">
                <a:solidFill>
                  <a:srgbClr val="C00000"/>
                </a:solidFill>
              </a:rPr>
              <a:t>  </a:t>
            </a:r>
            <a:r>
              <a:rPr lang="cs-CZ" sz="2400">
                <a:solidFill>
                  <a:srgbClr val="C00000"/>
                </a:solidFill>
                <a:latin typeface="Calibri" pitchFamily="34" charset="0"/>
              </a:rPr>
              <a:t>přírodě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29700" name="Obrázek 3" descr="untitled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3929063"/>
            <a:ext cx="4048125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Obrázek 3" descr="Děkuji za pozornost&#10;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57188" y="0"/>
            <a:ext cx="1067117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TextovéPole 4"/>
          <p:cNvSpPr txBox="1">
            <a:spLocks noChangeArrowheads="1"/>
          </p:cNvSpPr>
          <p:nvPr/>
        </p:nvSpPr>
        <p:spPr bwMode="auto">
          <a:xfrm>
            <a:off x="2571750" y="285750"/>
            <a:ext cx="69294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4800" b="1">
                <a:solidFill>
                  <a:srgbClr val="C00000"/>
                </a:solidFill>
              </a:rPr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457200" y="128588"/>
            <a:ext cx="7758113" cy="1014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>
                <a:solidFill>
                  <a:srgbClr val="C00000"/>
                </a:solidFill>
                <a:latin typeface="Calibri" pitchFamily="34" charset="0"/>
              </a:rPr>
              <a:t>BIOFLAVONOIDY - zdroje</a:t>
            </a: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457200" y="1214438"/>
            <a:ext cx="8258175" cy="5143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600" b="1">
                <a:solidFill>
                  <a:srgbClr val="C00000"/>
                </a:solidFill>
                <a:latin typeface="Calibri" pitchFamily="34" charset="0"/>
              </a:rPr>
              <a:t>ovoce a zelenina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Calibri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>
                <a:solidFill>
                  <a:srgbClr val="C00000"/>
                </a:solidFill>
              </a:rPr>
              <a:t>    </a:t>
            </a:r>
            <a:r>
              <a:rPr lang="cs-CZ" sz="2400">
                <a:solidFill>
                  <a:srgbClr val="C00000"/>
                </a:solidFill>
                <a:latin typeface="Calibri" pitchFamily="34" charset="0"/>
              </a:rPr>
              <a:t>citrusové plody, hrozny, červené a modré ovoce, cibule, česnek, ořechy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600" b="1">
                <a:solidFill>
                  <a:srgbClr val="C00000"/>
                </a:solidFill>
                <a:latin typeface="Calibri" pitchFamily="34" charset="0"/>
              </a:rPr>
              <a:t>obiloviny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Calibri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>
                <a:solidFill>
                  <a:srgbClr val="C00000"/>
                </a:solidFill>
              </a:rPr>
              <a:t>    </a:t>
            </a:r>
            <a:r>
              <a:rPr lang="cs-CZ" sz="2400">
                <a:solidFill>
                  <a:srgbClr val="C00000"/>
                </a:solidFill>
                <a:latin typeface="Calibri" pitchFamily="34" charset="0"/>
              </a:rPr>
              <a:t>pohanka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600" b="1">
                <a:solidFill>
                  <a:srgbClr val="C00000"/>
                </a:solidFill>
                <a:latin typeface="Calibri" pitchFamily="34" charset="0"/>
              </a:rPr>
              <a:t>oleje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Calibri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>
                <a:solidFill>
                  <a:srgbClr val="C00000"/>
                </a:solidFill>
              </a:rPr>
              <a:t>    </a:t>
            </a:r>
            <a:r>
              <a:rPr lang="cs-CZ" sz="2400">
                <a:solidFill>
                  <a:srgbClr val="C00000"/>
                </a:solidFill>
                <a:latin typeface="Calibri" pitchFamily="34" charset="0"/>
              </a:rPr>
              <a:t>pupalkový, slunečnicový, panenský olivový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600" b="1">
                <a:solidFill>
                  <a:srgbClr val="C00000"/>
                </a:solidFill>
                <a:latin typeface="Calibri" pitchFamily="34" charset="0"/>
              </a:rPr>
              <a:t>byliny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>
                <a:solidFill>
                  <a:srgbClr val="C00000"/>
                </a:solidFill>
              </a:rPr>
              <a:t>    </a:t>
            </a:r>
            <a:r>
              <a:rPr lang="cs-CZ" sz="2400">
                <a:solidFill>
                  <a:srgbClr val="C00000"/>
                </a:solidFill>
                <a:latin typeface="Calibri" pitchFamily="34" charset="0"/>
              </a:rPr>
              <a:t>čaj, šalvěj, třezalka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600" b="1">
                <a:solidFill>
                  <a:srgbClr val="C00000"/>
                </a:solidFill>
                <a:latin typeface="Calibri" pitchFamily="34" charset="0"/>
              </a:rPr>
              <a:t>taurin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>
                <a:solidFill>
                  <a:srgbClr val="C00000"/>
                </a:solidFill>
              </a:rPr>
              <a:t>    </a:t>
            </a:r>
            <a:r>
              <a:rPr lang="cs-CZ" sz="2400">
                <a:solidFill>
                  <a:srgbClr val="C00000"/>
                </a:solidFill>
                <a:latin typeface="Calibri" pitchFamily="34" charset="0"/>
              </a:rPr>
              <a:t>mléko</a:t>
            </a:r>
          </a:p>
          <a:p>
            <a:pPr marL="341313" indent="-341313">
              <a:spcBef>
                <a:spcPts val="600"/>
              </a:spcBef>
              <a:buClr>
                <a:srgbClr val="C00000"/>
              </a:buClr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2738</TotalTime>
  <Words>230</Words>
  <Application>Microsoft Office PowerPoint</Application>
  <PresentationFormat>Předvádění na obrazovce (4:3)</PresentationFormat>
  <Paragraphs>54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Times New Roman</vt:lpstr>
      <vt:lpstr>Calibri</vt:lpstr>
      <vt:lpstr>Constantia</vt:lpstr>
      <vt:lpstr>Wingdings 2</vt:lpstr>
      <vt:lpstr>Wingdings</vt:lpstr>
      <vt:lpstr>DejaVu Sans</vt:lpstr>
      <vt:lpstr>Tok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Vitamíny a diabetes</dc:title>
  <dc:creator>Ondra</dc:creator>
  <cp:lastModifiedBy>Misicka</cp:lastModifiedBy>
  <cp:revision>133</cp:revision>
  <cp:lastPrinted>1601-01-01T00:00:00Z</cp:lastPrinted>
  <dcterms:created xsi:type="dcterms:W3CDTF">2010-05-31T17:39:21Z</dcterms:created>
  <dcterms:modified xsi:type="dcterms:W3CDTF">2013-05-05T09:19:54Z</dcterms:modified>
</cp:coreProperties>
</file>