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71" r:id="rId3"/>
    <p:sldId id="272" r:id="rId4"/>
    <p:sldId id="273" r:id="rId5"/>
    <p:sldId id="276" r:id="rId6"/>
    <p:sldId id="275" r:id="rId7"/>
    <p:sldId id="277" r:id="rId8"/>
    <p:sldId id="278" r:id="rId9"/>
    <p:sldId id="279" r:id="rId10"/>
    <p:sldId id="280" r:id="rId11"/>
    <p:sldId id="281" r:id="rId12"/>
    <p:sldId id="282" r:id="rId13"/>
    <p:sldId id="283" r:id="rId14"/>
    <p:sldId id="284" r:id="rId15"/>
    <p:sldId id="285" r:id="rId16"/>
    <p:sldId id="286" r:id="rId17"/>
    <p:sldId id="287" r:id="rId18"/>
    <p:sldId id="270" r:id="rId1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C71791-3F42-418F-B6C1-EAA16B976853}" type="datetimeFigureOut">
              <a:rPr lang="en-US" smtClean="0"/>
              <a:pPr/>
              <a:t>8/31/2012</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F2B797-06B5-44AA-A4C5-F0044CD37BEF}" type="slidenum">
              <a:rPr lang="en-US" smtClean="0"/>
              <a:pPr/>
              <a:t>‹#›</a:t>
            </a:fld>
            <a:endParaRPr lang="en-US"/>
          </a:p>
        </p:txBody>
      </p:sp>
    </p:spTree>
    <p:extLst>
      <p:ext uri="{BB962C8B-B14F-4D97-AF65-F5344CB8AC3E}">
        <p14:creationId xmlns:p14="http://schemas.microsoft.com/office/powerpoint/2010/main" val="2955063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49290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96840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27453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5265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10355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pPr/>
              <a:t>31.8.2012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02157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95EC1D4A-A796-47C3-A63E-CE236FB377E2}" type="datetimeFigureOut">
              <a:rPr lang="cs-CZ" smtClean="0"/>
              <a:pPr/>
              <a:t>31.8.2012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69453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datum 2"/>
          <p:cNvSpPr>
            <a:spLocks noGrp="1"/>
          </p:cNvSpPr>
          <p:nvPr>
            <p:ph type="dt" sz="half" idx="10"/>
          </p:nvPr>
        </p:nvSpPr>
        <p:spPr/>
        <p:txBody>
          <a:bodyPr/>
          <a:lstStyle/>
          <a:p>
            <a:fld id="{95EC1D4A-A796-47C3-A63E-CE236FB377E2}" type="datetimeFigureOut">
              <a:rPr lang="cs-CZ" smtClean="0"/>
              <a:pPr/>
              <a:t>31.8.2012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51489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pPr/>
              <a:t>31.8.2012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401266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31.8.2012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416739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31.8.2012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38932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US"/>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extLst>
      <p:ext uri="{BB962C8B-B14F-4D97-AF65-F5344CB8AC3E}">
        <p14:creationId xmlns:p14="http://schemas.microsoft.com/office/powerpoint/2010/main" val="32177087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5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908720"/>
            <a:ext cx="6262464" cy="1470025"/>
          </a:xfrm>
        </p:spPr>
        <p:style>
          <a:lnRef idx="1">
            <a:schemeClr val="accent3"/>
          </a:lnRef>
          <a:fillRef idx="2">
            <a:schemeClr val="accent3"/>
          </a:fillRef>
          <a:effectRef idx="1">
            <a:schemeClr val="accent3"/>
          </a:effectRef>
          <a:fontRef idx="minor">
            <a:schemeClr val="dk1"/>
          </a:fontRef>
        </p:style>
        <p:txBody>
          <a:bodyPr/>
          <a:lstStyle/>
          <a:p>
            <a:r>
              <a:rPr lang="cs-CZ" dirty="0" smtClean="0"/>
              <a:t>Biomechanika 10</a:t>
            </a:r>
            <a:endParaRPr lang="cs-CZ" dirty="0"/>
          </a:p>
        </p:txBody>
      </p:sp>
      <p:sp>
        <p:nvSpPr>
          <p:cNvPr id="3" name="Podnadpis 2"/>
          <p:cNvSpPr>
            <a:spLocks noGrp="1"/>
          </p:cNvSpPr>
          <p:nvPr>
            <p:ph type="subTitle" idx="1"/>
          </p:nvPr>
        </p:nvSpPr>
        <p:spPr>
          <a:xfrm>
            <a:off x="884201" y="2852936"/>
            <a:ext cx="5720680" cy="648072"/>
          </a:xfrm>
        </p:spPr>
        <p:style>
          <a:lnRef idx="2">
            <a:schemeClr val="accent3"/>
          </a:lnRef>
          <a:fillRef idx="1">
            <a:schemeClr val="lt1"/>
          </a:fillRef>
          <a:effectRef idx="0">
            <a:schemeClr val="accent3"/>
          </a:effectRef>
          <a:fontRef idx="minor">
            <a:schemeClr val="dk1"/>
          </a:fontRef>
        </p:style>
        <p:txBody>
          <a:bodyPr/>
          <a:lstStyle/>
          <a:p>
            <a:r>
              <a:rPr lang="cs-CZ" b="1" dirty="0" smtClean="0"/>
              <a:t>Energie</a:t>
            </a:r>
            <a:endParaRPr lang="cs-CZ" b="1" dirty="0"/>
          </a:p>
        </p:txBody>
      </p:sp>
      <p:sp>
        <p:nvSpPr>
          <p:cNvPr id="6" name="Rectangle 15"/>
          <p:cNvSpPr>
            <a:spLocks noGrp="1" noChangeArrowheads="1"/>
          </p:cNvSpPr>
          <p:nvPr>
            <p:ph type="ftr" sz="quarter" idx="11"/>
          </p:nvPr>
        </p:nvSpPr>
        <p:spPr>
          <a:xfrm>
            <a:off x="1547664" y="6080720"/>
            <a:ext cx="4032250" cy="457200"/>
          </a:xfrm>
        </p:spPr>
        <p:txBody>
          <a:bodyPr/>
          <a:lstStyle/>
          <a:p>
            <a:pPr>
              <a:defRPr/>
            </a:pPr>
            <a:r>
              <a:rPr lang="cs-CZ" dirty="0" smtClean="0"/>
              <a:t>Projekt: Cizí </a:t>
            </a:r>
            <a:r>
              <a:rPr lang="cs-CZ" dirty="0"/>
              <a:t>jazyky v </a:t>
            </a:r>
            <a:r>
              <a:rPr lang="cs-CZ" dirty="0" err="1" smtClean="0"/>
              <a:t>kinantropologii</a:t>
            </a:r>
            <a:r>
              <a:rPr lang="cs-CZ" dirty="0" smtClean="0"/>
              <a:t> - </a:t>
            </a:r>
            <a:r>
              <a:rPr lang="cs-CZ" dirty="0"/>
              <a:t>CZ.1.07/2.2.00/15.0199</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083463"/>
            <a:ext cx="1473474" cy="1224136"/>
          </a:xfrm>
          <a:prstGeom prst="rect">
            <a:avLst/>
          </a:prstGeom>
        </p:spPr>
      </p:pic>
      <p:sp>
        <p:nvSpPr>
          <p:cNvPr id="7" name="TextovéPole 6"/>
          <p:cNvSpPr txBox="1"/>
          <p:nvPr/>
        </p:nvSpPr>
        <p:spPr>
          <a:xfrm>
            <a:off x="2627784" y="4170043"/>
            <a:ext cx="2520280" cy="369332"/>
          </a:xfrm>
          <a:prstGeom prst="rect">
            <a:avLst/>
          </a:prstGeom>
          <a:noFill/>
        </p:spPr>
        <p:txBody>
          <a:bodyPr wrap="square" rtlCol="0">
            <a:spAutoFit/>
          </a:bodyPr>
          <a:lstStyle/>
          <a:p>
            <a:r>
              <a:rPr lang="cs-CZ" dirty="0" smtClean="0"/>
              <a:t>Daniel </a:t>
            </a:r>
            <a:r>
              <a:rPr lang="cs-CZ" dirty="0" err="1" smtClean="0"/>
              <a:t>Jandačka</a:t>
            </a:r>
            <a:r>
              <a:rPr lang="cs-CZ" dirty="0" smtClean="0"/>
              <a:t>, PhD.</a:t>
            </a:r>
            <a:endParaRPr lang="en-US" dirty="0"/>
          </a:p>
        </p:txBody>
      </p:sp>
    </p:spTree>
    <p:extLst>
      <p:ext uri="{BB962C8B-B14F-4D97-AF65-F5344CB8AC3E}">
        <p14:creationId xmlns:p14="http://schemas.microsoft.com/office/powerpoint/2010/main" val="1300872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Celková energie</a:t>
            </a:r>
            <a:endParaRPr lang="en-US" dirty="0"/>
          </a:p>
        </p:txBody>
      </p:sp>
      <p:sp>
        <p:nvSpPr>
          <p:cNvPr id="4" name="Obdélník 3"/>
          <p:cNvSpPr/>
          <p:nvPr/>
        </p:nvSpPr>
        <p:spPr>
          <a:xfrm>
            <a:off x="2302767" y="2132856"/>
            <a:ext cx="4572000" cy="224676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cs-CZ" sz="2800" dirty="0"/>
              <a:t>Celková energie, kterou sportovec má, je dána součtem jeho kinetické, potenciální a deformační energie.</a:t>
            </a:r>
            <a:endParaRPr lang="en-US" sz="2800" dirty="0"/>
          </a:p>
        </p:txBody>
      </p:sp>
    </p:spTree>
    <p:extLst>
      <p:ext uri="{BB962C8B-B14F-4D97-AF65-F5344CB8AC3E}">
        <p14:creationId xmlns:p14="http://schemas.microsoft.com/office/powerpoint/2010/main" val="268225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a:t>
            </a:r>
            <a:endParaRPr lang="en-US" dirty="0"/>
          </a:p>
        </p:txBody>
      </p:sp>
      <p:sp>
        <p:nvSpPr>
          <p:cNvPr id="4" name="Obdélník 3"/>
          <p:cNvSpPr/>
          <p:nvPr/>
        </p:nvSpPr>
        <p:spPr>
          <a:xfrm>
            <a:off x="539552" y="1556792"/>
            <a:ext cx="7848872" cy="707886"/>
          </a:xfrm>
          <a:prstGeom prst="rect">
            <a:avLst/>
          </a:prstGeom>
        </p:spPr>
        <p:txBody>
          <a:bodyPr wrap="square">
            <a:spAutoFit/>
          </a:bodyPr>
          <a:lstStyle/>
          <a:p>
            <a:r>
              <a:rPr lang="cs-CZ" sz="2000" dirty="0"/>
              <a:t>Jak velká deformační energie je uchována ve šlaše sportovce, která se protáhne o 0,009 m, jestliže tuhost šlachy je 10 000 N/m?</a:t>
            </a:r>
            <a:endParaRPr lang="en-US" sz="2000" dirty="0"/>
          </a:p>
        </p:txBody>
      </p:sp>
      <p:pic>
        <p:nvPicPr>
          <p:cNvPr id="1026" name="Picture 2" descr="C:\Jandys\KTV\Biomechanika\Prezentace_Brno\Biomechanics Presentation\book-2\book-2\images\28\eq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96952"/>
            <a:ext cx="319087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81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Vztah práce a </a:t>
            </a:r>
            <a:r>
              <a:rPr lang="cs-CZ" b="1" dirty="0" smtClean="0"/>
              <a:t>energie</a:t>
            </a:r>
            <a:endParaRPr lang="en-US" dirty="0"/>
          </a:p>
        </p:txBody>
      </p:sp>
      <p:sp>
        <p:nvSpPr>
          <p:cNvPr id="4" name="Obdélník 3"/>
          <p:cNvSpPr/>
          <p:nvPr/>
        </p:nvSpPr>
        <p:spPr>
          <a:xfrm>
            <a:off x="808840" y="1700808"/>
            <a:ext cx="784887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cs-CZ" sz="2400" b="1" dirty="0"/>
              <a:t>Práce </a:t>
            </a:r>
            <a:r>
              <a:rPr lang="cs-CZ" sz="2400" b="1" dirty="0" smtClean="0"/>
              <a:t>vykonaná </a:t>
            </a:r>
            <a:r>
              <a:rPr lang="cs-CZ" sz="2400" b="1" dirty="0"/>
              <a:t>vnějšími silami, které působí na těleso, je příčinou změny energie </a:t>
            </a:r>
            <a:r>
              <a:rPr lang="cs-CZ" sz="2400" b="1" dirty="0" smtClean="0"/>
              <a:t>tělesa:</a:t>
            </a:r>
            <a:r>
              <a:rPr lang="cs-CZ" sz="2400" dirty="0" smtClean="0"/>
              <a:t> </a:t>
            </a:r>
            <a:r>
              <a:rPr lang="cs-CZ" sz="2400" i="1" dirty="0"/>
              <a:t>W</a:t>
            </a:r>
            <a:r>
              <a:rPr lang="cs-CZ" sz="2400" dirty="0"/>
              <a:t> = </a:t>
            </a:r>
            <a:r>
              <a:rPr lang="el-GR" sz="2400" dirty="0"/>
              <a:t>Δ</a:t>
            </a:r>
            <a:r>
              <a:rPr lang="cs-CZ" sz="2400" i="1" dirty="0"/>
              <a:t>E</a:t>
            </a:r>
            <a:endParaRPr lang="cs-CZ" sz="2400" dirty="0"/>
          </a:p>
        </p:txBody>
      </p:sp>
      <p:sp>
        <p:nvSpPr>
          <p:cNvPr id="5" name="Obdélník 4"/>
          <p:cNvSpPr/>
          <p:nvPr/>
        </p:nvSpPr>
        <p:spPr>
          <a:xfrm>
            <a:off x="683568" y="2708920"/>
            <a:ext cx="7920880" cy="1754326"/>
          </a:xfrm>
          <a:prstGeom prst="rect">
            <a:avLst/>
          </a:prstGeom>
        </p:spPr>
        <p:txBody>
          <a:bodyPr wrap="square">
            <a:spAutoFit/>
          </a:bodyPr>
          <a:lstStyle/>
          <a:p>
            <a:r>
              <a:rPr lang="cs-CZ" dirty="0"/>
              <a:t>Podívejme se na příklad vrhače koulí. Použil sílu 1206 N k posunutí koule ve směru vrhu o 0,5 m. Použitá síla byla konstantní. Vertikální posunutí zanedbáme, a proto zanedbáváme také potenciální energii. Představujeme si, že všechna práce byla použita ke změně kinetické energie koule. Když víme, že byla vykonána práce 603 J, potom kinetická energie koule v místě odhodu byla 603 J. Jaká byla rychlost </a:t>
            </a:r>
            <a:r>
              <a:rPr lang="cs-CZ" dirty="0" err="1"/>
              <a:t>v</a:t>
            </a:r>
            <a:r>
              <a:rPr lang="cs-CZ" baseline="-25000" dirty="0" err="1"/>
              <a:t>odhod</a:t>
            </a:r>
            <a:r>
              <a:rPr lang="cs-CZ" dirty="0"/>
              <a:t> koule o hmotnosti 7,26 kg v okamžiku odhodu?</a:t>
            </a:r>
            <a:endParaRPr lang="en-US" dirty="0"/>
          </a:p>
        </p:txBody>
      </p:sp>
      <p:pic>
        <p:nvPicPr>
          <p:cNvPr id="3074" name="Picture 2" descr="C:\Jandys\KTV\Biomechanika\Prezentace_Brno\Biomechanics Presentation\book-1\book-1\images\29\eq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581128"/>
            <a:ext cx="2619375"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519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Konání práce ke zvýšení </a:t>
            </a:r>
            <a:r>
              <a:rPr lang="cs-CZ" b="1" dirty="0" smtClean="0"/>
              <a:t>energie</a:t>
            </a:r>
            <a:endParaRPr lang="en-US" dirty="0"/>
          </a:p>
        </p:txBody>
      </p:sp>
      <p:sp>
        <p:nvSpPr>
          <p:cNvPr id="4" name="Obdélník 3"/>
          <p:cNvSpPr/>
          <p:nvPr/>
        </p:nvSpPr>
        <p:spPr>
          <a:xfrm>
            <a:off x="683568" y="1772816"/>
            <a:ext cx="4572000" cy="120032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cs-CZ" b="1" dirty="0"/>
              <a:t>Abychom ve sportu nebo při tělesném cvičení mohli maximálně zvýšit kinetickou energii lidského těla nebo náčiní, musíme působit co největší silou po co nejdelší dráze.</a:t>
            </a:r>
            <a:endParaRPr lang="en-US" dirty="0"/>
          </a:p>
        </p:txBody>
      </p:sp>
      <p:sp>
        <p:nvSpPr>
          <p:cNvPr id="5" name="Obdélník 4"/>
          <p:cNvSpPr/>
          <p:nvPr/>
        </p:nvSpPr>
        <p:spPr>
          <a:xfrm>
            <a:off x="683568" y="3419248"/>
            <a:ext cx="7920880" cy="646331"/>
          </a:xfrm>
          <a:prstGeom prst="rect">
            <a:avLst/>
          </a:prstGeom>
        </p:spPr>
        <p:txBody>
          <a:bodyPr wrap="square">
            <a:spAutoFit/>
          </a:bodyPr>
          <a:lstStyle/>
          <a:p>
            <a:r>
              <a:rPr lang="cs-CZ" dirty="0"/>
              <a:t>Takto můžeme použít znalosti vztahu energie a práce pro zlepšení techniky v některých sportech, zvláště pak v atletice.</a:t>
            </a:r>
            <a:endParaRPr lang="en-US" dirty="0"/>
          </a:p>
        </p:txBody>
      </p:sp>
      <p:pic>
        <p:nvPicPr>
          <p:cNvPr id="5122" name="Picture 2" descr="C:\Jandys\KTV\Biomechanika\Prezentace_Brno\Biomechanics Presentation\book-1\book-1\images\29\obr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96" y="4246276"/>
            <a:ext cx="8362950" cy="1409700"/>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462533" y="5639942"/>
            <a:ext cx="8362950" cy="923330"/>
          </a:xfrm>
          <a:prstGeom prst="rect">
            <a:avLst/>
          </a:prstGeom>
        </p:spPr>
        <p:txBody>
          <a:bodyPr wrap="square">
            <a:spAutoFit/>
          </a:bodyPr>
          <a:lstStyle/>
          <a:p>
            <a:r>
              <a:rPr lang="cs-CZ" dirty="0"/>
              <a:t>Koulaři proto často volí počáteční polohu tak, že stojí předklonění na jedné noze zády ke směru vrhu, aby maximalizovali dráhu působení síly na kouli a vykonali co největší práci a dosáhli velké počáteční rychlosti koule při odhodu</a:t>
            </a:r>
            <a:endParaRPr lang="en-US" dirty="0"/>
          </a:p>
        </p:txBody>
      </p:sp>
    </p:spTree>
    <p:extLst>
      <p:ext uri="{BB962C8B-B14F-4D97-AF65-F5344CB8AC3E}">
        <p14:creationId xmlns:p14="http://schemas.microsoft.com/office/powerpoint/2010/main" val="2750118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Konání práce za účelem pohlcení </a:t>
            </a:r>
            <a:r>
              <a:rPr lang="cs-CZ" b="1" dirty="0" smtClean="0"/>
              <a:t>energie</a:t>
            </a:r>
            <a:endParaRPr lang="en-US" dirty="0"/>
          </a:p>
        </p:txBody>
      </p:sp>
      <p:sp>
        <p:nvSpPr>
          <p:cNvPr id="4" name="Obdélník 3"/>
          <p:cNvSpPr/>
          <p:nvPr/>
        </p:nvSpPr>
        <p:spPr>
          <a:xfrm>
            <a:off x="683568" y="1761220"/>
            <a:ext cx="4572000" cy="175432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cs-CZ" dirty="0"/>
              <a:t>Princip vztahu mezi energií a prací můžeme využít k vysvětlení techniky použité k pohlcení energie tělesa tak, aby nedošlo k případnému zranění sportovce. To se děje především při chytání projektilů, dopadech a podobně, kdy konáme zápornou práci.</a:t>
            </a:r>
            <a:endParaRPr lang="en-US" dirty="0"/>
          </a:p>
        </p:txBody>
      </p:sp>
      <p:sp>
        <p:nvSpPr>
          <p:cNvPr id="5" name="Obdélník 4"/>
          <p:cNvSpPr/>
          <p:nvPr/>
        </p:nvSpPr>
        <p:spPr>
          <a:xfrm>
            <a:off x="507986" y="4293096"/>
            <a:ext cx="5328592" cy="1754326"/>
          </a:xfrm>
          <a:prstGeom prst="rect">
            <a:avLst/>
          </a:prstGeom>
        </p:spPr>
        <p:txBody>
          <a:bodyPr wrap="square">
            <a:spAutoFit/>
          </a:bodyPr>
          <a:lstStyle/>
          <a:p>
            <a:r>
              <a:rPr lang="cs-CZ" dirty="0"/>
              <a:t>Při dopadech je nutné maximalizovat dráhu, na které je projektil brzděn. Pokud tuto brzdnou dráhu prodlužujeme, zároveň snižujeme dopadové síly. Je nutné si však uvědomit, že prodlužování brzdné dráhy například hlubokým podřepem nezaručuje nižší reakční síly v konkrétním jednom kloubu.</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1009" y="1620612"/>
            <a:ext cx="3054253" cy="203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6588224" y="1844824"/>
            <a:ext cx="1512168" cy="369332"/>
          </a:xfrm>
          <a:prstGeom prst="rect">
            <a:avLst/>
          </a:prstGeom>
          <a:noFill/>
        </p:spPr>
        <p:txBody>
          <a:bodyPr wrap="square" rtlCol="0">
            <a:spAutoFit/>
          </a:bodyPr>
          <a:lstStyle/>
          <a:p>
            <a:r>
              <a:rPr lang="cs-CZ" dirty="0" smtClean="0"/>
              <a:t>Reakční síla</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287" y="3747766"/>
            <a:ext cx="2422041" cy="308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674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Zákon zachování mechanické energie</a:t>
            </a:r>
          </a:p>
        </p:txBody>
      </p:sp>
      <p:sp>
        <p:nvSpPr>
          <p:cNvPr id="4" name="Obdélník 3"/>
          <p:cNvSpPr/>
          <p:nvPr/>
        </p:nvSpPr>
        <p:spPr>
          <a:xfrm>
            <a:off x="827584" y="1988840"/>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cs-CZ" b="1" dirty="0"/>
              <a:t>Celková mechanická energie tělesa je konstantní, pokud nepůsobí vnější síly (jiné než tíhová síla).</a:t>
            </a:r>
            <a:endParaRPr lang="en-US" dirty="0"/>
          </a:p>
        </p:txBody>
      </p:sp>
      <p:pic>
        <p:nvPicPr>
          <p:cNvPr id="1026" name="Picture 2" descr="C:\Jandys\KTV\Biomechanika\Prezentace_Brno\Biomechanics Presentation\book-2\book-2\images\29\eq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56992"/>
            <a:ext cx="2047875" cy="38100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621429" y="4437112"/>
            <a:ext cx="8208912" cy="1754326"/>
          </a:xfrm>
          <a:prstGeom prst="rect">
            <a:avLst/>
          </a:prstGeom>
        </p:spPr>
        <p:txBody>
          <a:bodyPr wrap="square">
            <a:spAutoFit/>
          </a:bodyPr>
          <a:lstStyle/>
          <a:p>
            <a:r>
              <a:rPr lang="cs-CZ" dirty="0"/>
              <a:t>Například pokud předpokládáme, že skokan o tyči po odrazu nekoná práci, jeho celková mechanická energie je na začátku rovna jeho kinetické energii na konci rozběhu. Tato kinetická energie se transformuje do deformační energie tyče a ta se následně transformuje v navýšení potenciální energie skokana. Jinými slovy, skokan o tyči vyskočí tím výše, čím rychleji se rozběhne a čím kvalitněji je schopna jeho tyč transformovat kinetickou energii v potenciální energii prostřednictvím deformace.</a:t>
            </a:r>
            <a:endParaRPr lang="en-US"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204864"/>
            <a:ext cx="2376652" cy="178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681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Výkon</a:t>
            </a:r>
            <a:endParaRPr lang="cs-CZ" b="1" dirty="0"/>
          </a:p>
        </p:txBody>
      </p:sp>
      <p:sp>
        <p:nvSpPr>
          <p:cNvPr id="4" name="Obdélník 3"/>
          <p:cNvSpPr/>
          <p:nvPr/>
        </p:nvSpPr>
        <p:spPr>
          <a:xfrm>
            <a:off x="841748" y="1628800"/>
            <a:ext cx="3730252"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cs-CZ" b="1" dirty="0"/>
              <a:t>Výkon hodnotí rychlost konání práce.</a:t>
            </a:r>
            <a:endParaRPr lang="en-US" dirty="0"/>
          </a:p>
        </p:txBody>
      </p:sp>
      <p:pic>
        <p:nvPicPr>
          <p:cNvPr id="1026" name="Picture 2" descr="C:\Jandys\KTV\Biomechanika\Prezentace_Brno\Biomechanics Presentation\book-1\book-1\images\29\eq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348880"/>
            <a:ext cx="1333500" cy="33337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971600" y="2852936"/>
            <a:ext cx="4968552" cy="1200329"/>
          </a:xfrm>
          <a:prstGeom prst="rect">
            <a:avLst/>
          </a:prstGeom>
        </p:spPr>
        <p:txBody>
          <a:bodyPr wrap="square">
            <a:spAutoFit/>
          </a:bodyPr>
          <a:lstStyle/>
          <a:p>
            <a:r>
              <a:rPr lang="cs-CZ" dirty="0"/>
              <a:t>Jaký převodový poměr je optimální k tomu, abychom jeli na kole co nejrychleji v daných podmínkách? Jaká délka kroku je optimální k dosažení nejvyšší rychlosti v daných podmínkách?</a:t>
            </a:r>
            <a:endParaRPr lang="en-US" dirty="0"/>
          </a:p>
        </p:txBody>
      </p:sp>
      <p:pic>
        <p:nvPicPr>
          <p:cNvPr id="1028" name="Picture 4" descr="Jaroslav Kulhav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039593"/>
            <a:ext cx="2725316" cy="1647039"/>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841748" y="4221088"/>
            <a:ext cx="453650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cs-CZ" dirty="0"/>
              <a:t>U komplexních lidských pohybů je maximálního výstupního mechanického výkonu dosahováno přibližně s 50 % maxima síly a rychlosti daného sportovce</a:t>
            </a:r>
            <a:endParaRPr lang="en-US" dirty="0"/>
          </a:p>
        </p:txBody>
      </p:sp>
      <p:sp>
        <p:nvSpPr>
          <p:cNvPr id="7" name="Obdélník 6"/>
          <p:cNvSpPr/>
          <p:nvPr/>
        </p:nvSpPr>
        <p:spPr>
          <a:xfrm>
            <a:off x="718088" y="5589240"/>
            <a:ext cx="5150056" cy="923330"/>
          </a:xfrm>
          <a:prstGeom prst="rect">
            <a:avLst/>
          </a:prstGeom>
        </p:spPr>
        <p:txBody>
          <a:bodyPr wrap="square">
            <a:spAutoFit/>
          </a:bodyPr>
          <a:lstStyle/>
          <a:p>
            <a:r>
              <a:rPr lang="en-US" dirty="0"/>
              <a:t>In complex motor tasks the resulting power is influenced not only by qualities of individual muscles but also by muscle </a:t>
            </a:r>
            <a:r>
              <a:rPr lang="en-US" dirty="0" smtClean="0"/>
              <a:t>coordination</a:t>
            </a:r>
            <a:r>
              <a:rPr lang="cs-CZ" dirty="0" smtClean="0"/>
              <a:t>.</a:t>
            </a:r>
            <a:endParaRPr lang="en-US" dirty="0"/>
          </a:p>
        </p:txBody>
      </p:sp>
      <p:pic>
        <p:nvPicPr>
          <p:cNvPr id="10" name="obrázek 2" descr="C:\Documents and Settings\jandacka\Local Settings\Temporary Internet Files\Content.Word\Muži bench akcelerace 0.jpg"/>
          <p:cNvPicPr>
            <a:picLocks noGrp="1"/>
          </p:cNvPicPr>
          <p:nvPr>
            <p:ph idx="1"/>
          </p:nvPr>
        </p:nvPicPr>
        <p:blipFill>
          <a:blip r:embed="rId4" cstate="print"/>
          <a:srcRect/>
          <a:stretch>
            <a:fillRect/>
          </a:stretch>
        </p:blipFill>
        <p:spPr bwMode="auto">
          <a:xfrm>
            <a:off x="6156176" y="2851211"/>
            <a:ext cx="2195740" cy="1596950"/>
          </a:xfrm>
          <a:prstGeom prst="rect">
            <a:avLst/>
          </a:prstGeom>
          <a:noFill/>
          <a:ln w="9525">
            <a:noFill/>
            <a:miter lim="800000"/>
            <a:headEnd/>
            <a:tailEnd/>
          </a:ln>
        </p:spPr>
      </p:pic>
      <p:pic>
        <p:nvPicPr>
          <p:cNvPr id="11" name="obrázek 9"/>
          <p:cNvPicPr/>
          <p:nvPr/>
        </p:nvPicPr>
        <p:blipFill>
          <a:blip r:embed="rId5" cstate="print"/>
          <a:srcRect/>
          <a:stretch>
            <a:fillRect/>
          </a:stretch>
        </p:blipFill>
        <p:spPr bwMode="auto">
          <a:xfrm>
            <a:off x="6042670" y="4509120"/>
            <a:ext cx="2664296" cy="2269495"/>
          </a:xfrm>
          <a:prstGeom prst="rect">
            <a:avLst/>
          </a:prstGeom>
          <a:noFill/>
          <a:ln w="9525">
            <a:noFill/>
            <a:miter lim="800000"/>
            <a:headEnd/>
            <a:tailEnd/>
          </a:ln>
        </p:spPr>
      </p:pic>
    </p:spTree>
    <p:extLst>
      <p:ext uri="{BB962C8B-B14F-4D97-AF65-F5344CB8AC3E}">
        <p14:creationId xmlns:p14="http://schemas.microsoft.com/office/powerpoint/2010/main" val="1966495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Metabolický systém člověka ovlivňuje schopnost produkovat výkon sportovců</a:t>
            </a:r>
            <a:endParaRPr lang="en-US" dirty="0"/>
          </a:p>
        </p:txBody>
      </p:sp>
      <p:pic>
        <p:nvPicPr>
          <p:cNvPr id="2050" name="Picture 2" descr="C:\Jandys\KTV\Biomechanika\Prezentace_Brno\Biomechanics Presentation\book-1\book-1\images\29\obr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060848"/>
            <a:ext cx="6619875" cy="3400426"/>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539552" y="5373216"/>
            <a:ext cx="7992888" cy="646331"/>
          </a:xfrm>
          <a:prstGeom prst="rect">
            <a:avLst/>
          </a:prstGeom>
        </p:spPr>
        <p:txBody>
          <a:bodyPr wrap="square">
            <a:spAutoFit/>
          </a:bodyPr>
          <a:lstStyle/>
          <a:p>
            <a:r>
              <a:rPr lang="cs-CZ" dirty="0"/>
              <a:t>Síla, kterou použije vzpěrač na činku a rychlost pohybu ukazuje na obrovský svalový výkon (kolem 3 200 W), ale jen v krátkých časových okamžicích.</a:t>
            </a:r>
            <a:endParaRPr lang="en-US" dirty="0"/>
          </a:p>
        </p:txBody>
      </p:sp>
      <p:sp>
        <p:nvSpPr>
          <p:cNvPr id="5" name="Obdélník 4"/>
          <p:cNvSpPr/>
          <p:nvPr/>
        </p:nvSpPr>
        <p:spPr>
          <a:xfrm>
            <a:off x="683568" y="6093296"/>
            <a:ext cx="7704856" cy="369332"/>
          </a:xfrm>
          <a:prstGeom prst="rect">
            <a:avLst/>
          </a:prstGeom>
        </p:spPr>
        <p:txBody>
          <a:bodyPr wrap="square">
            <a:spAutoFit/>
          </a:bodyPr>
          <a:lstStyle/>
          <a:p>
            <a:r>
              <a:rPr lang="cs-CZ" dirty="0"/>
              <a:t>Maratonci mají </a:t>
            </a:r>
            <a:r>
              <a:rPr lang="cs-CZ" dirty="0" smtClean="0"/>
              <a:t>menší </a:t>
            </a:r>
            <a:r>
              <a:rPr lang="cs-CZ" dirty="0"/>
              <a:t>výkon, protože běží dvě až čtyři hodiny.</a:t>
            </a:r>
            <a:endParaRPr lang="en-US" dirty="0"/>
          </a:p>
        </p:txBody>
      </p:sp>
    </p:spTree>
    <p:extLst>
      <p:ext uri="{BB962C8B-B14F-4D97-AF65-F5344CB8AC3E}">
        <p14:creationId xmlns:p14="http://schemas.microsoft.com/office/powerpoint/2010/main" val="1462567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5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2276872"/>
            <a:ext cx="6262464" cy="1470025"/>
          </a:xfrm>
        </p:spPr>
        <p:style>
          <a:lnRef idx="1">
            <a:schemeClr val="accent3"/>
          </a:lnRef>
          <a:fillRef idx="2">
            <a:schemeClr val="accent3"/>
          </a:fillRef>
          <a:effectRef idx="1">
            <a:schemeClr val="accent3"/>
          </a:effectRef>
          <a:fontRef idx="minor">
            <a:schemeClr val="dk1"/>
          </a:fontRef>
        </p:style>
        <p:txBody>
          <a:bodyPr/>
          <a:lstStyle/>
          <a:p>
            <a:r>
              <a:rPr lang="cs-CZ" dirty="0" smtClean="0"/>
              <a:t>Děkuji za pozornost</a:t>
            </a:r>
            <a:endParaRPr lang="cs-CZ" dirty="0"/>
          </a:p>
        </p:txBody>
      </p:sp>
      <p:sp>
        <p:nvSpPr>
          <p:cNvPr id="6" name="Rectangle 15"/>
          <p:cNvSpPr>
            <a:spLocks noGrp="1" noChangeArrowheads="1"/>
          </p:cNvSpPr>
          <p:nvPr>
            <p:ph type="ftr" sz="quarter" idx="11"/>
          </p:nvPr>
        </p:nvSpPr>
        <p:spPr>
          <a:xfrm>
            <a:off x="1547664" y="6080720"/>
            <a:ext cx="4032250" cy="457200"/>
          </a:xfrm>
        </p:spPr>
        <p:txBody>
          <a:bodyPr/>
          <a:lstStyle/>
          <a:p>
            <a:pPr>
              <a:defRPr/>
            </a:pPr>
            <a:r>
              <a:rPr lang="cs-CZ" dirty="0" smtClean="0"/>
              <a:t>Projekt: Cizí </a:t>
            </a:r>
            <a:r>
              <a:rPr lang="cs-CZ" dirty="0"/>
              <a:t>jazyky v </a:t>
            </a:r>
            <a:r>
              <a:rPr lang="cs-CZ" dirty="0" err="1" smtClean="0"/>
              <a:t>kinantropologii</a:t>
            </a:r>
            <a:r>
              <a:rPr lang="cs-CZ" dirty="0" smtClean="0"/>
              <a:t> - </a:t>
            </a:r>
            <a:r>
              <a:rPr lang="cs-CZ" dirty="0"/>
              <a:t>CZ.1.07/2.2.00/15.0199</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085184"/>
            <a:ext cx="1473474" cy="1224136"/>
          </a:xfrm>
          <a:prstGeom prst="rect">
            <a:avLst/>
          </a:prstGeom>
        </p:spPr>
      </p:pic>
    </p:spTree>
    <p:extLst>
      <p:ext uri="{BB962C8B-B14F-4D97-AF65-F5344CB8AC3E}">
        <p14:creationId xmlns:p14="http://schemas.microsoft.com/office/powerpoint/2010/main" val="1211706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043608" y="1700808"/>
            <a:ext cx="7488832"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cs-CZ" sz="3200" dirty="0"/>
              <a:t>Jak je skokan o tyči schopen transformovat rychlost, kterou získal při rozběhu, do dosažené výšky skoku? </a:t>
            </a:r>
            <a:endParaRPr lang="cs-CZ" sz="3200" dirty="0" smtClean="0"/>
          </a:p>
          <a:p>
            <a:endParaRPr lang="cs-CZ" sz="3200" dirty="0"/>
          </a:p>
          <a:p>
            <a:r>
              <a:rPr lang="cs-CZ" sz="3200" dirty="0" smtClean="0"/>
              <a:t>Odpověď </a:t>
            </a:r>
            <a:r>
              <a:rPr lang="cs-CZ" sz="3200" dirty="0"/>
              <a:t>a vysvětlení souvisí se vztahem mezi mechanickou prací a energií.</a:t>
            </a:r>
            <a:endParaRPr lang="en-US" sz="3200" dirty="0"/>
          </a:p>
        </p:txBody>
      </p:sp>
    </p:spTree>
    <p:extLst>
      <p:ext uri="{BB962C8B-B14F-4D97-AF65-F5344CB8AC3E}">
        <p14:creationId xmlns:p14="http://schemas.microsoft.com/office/powerpoint/2010/main" val="2699144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Práce</a:t>
            </a:r>
            <a:endParaRPr lang="en-US" dirty="0"/>
          </a:p>
        </p:txBody>
      </p:sp>
      <p:sp>
        <p:nvSpPr>
          <p:cNvPr id="4" name="Obdélník 3"/>
          <p:cNvSpPr/>
          <p:nvPr/>
        </p:nvSpPr>
        <p:spPr>
          <a:xfrm>
            <a:off x="683568" y="1556792"/>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cs-CZ" dirty="0"/>
              <a:t>Práce je součin velikosti síly a velikosti posunutí tělesa ve směru působení této </a:t>
            </a:r>
            <a:r>
              <a:rPr lang="cs-CZ" dirty="0" smtClean="0"/>
              <a:t>síly.</a:t>
            </a:r>
            <a:endParaRPr lang="en-US" dirty="0"/>
          </a:p>
        </p:txBody>
      </p:sp>
      <p:pic>
        <p:nvPicPr>
          <p:cNvPr id="1026" name="Picture 2" descr="C:\Jandys\KTV\Biomechanika\Prezentace_Brno\Biomechanics Presentation\book-1\book-1\images\28\eq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823" y="2537528"/>
            <a:ext cx="2007489"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539552" y="3426728"/>
            <a:ext cx="8103367" cy="646331"/>
          </a:xfrm>
          <a:prstGeom prst="rect">
            <a:avLst/>
          </a:prstGeom>
        </p:spPr>
        <p:txBody>
          <a:bodyPr wrap="square">
            <a:spAutoFit/>
          </a:bodyPr>
          <a:lstStyle/>
          <a:p>
            <a:r>
              <a:rPr lang="cs-CZ" dirty="0"/>
              <a:t>kde </a:t>
            </a:r>
            <a:r>
              <a:rPr lang="cs-CZ" i="1" dirty="0" smtClean="0"/>
              <a:t>W</a:t>
            </a:r>
            <a:r>
              <a:rPr lang="cs-CZ" dirty="0" smtClean="0"/>
              <a:t> </a:t>
            </a:r>
            <a:r>
              <a:rPr lang="cs-CZ" dirty="0"/>
              <a:t>je práce vykonaná na tělese (J), </a:t>
            </a:r>
            <a:r>
              <a:rPr lang="cs-CZ" i="1" dirty="0"/>
              <a:t>F</a:t>
            </a:r>
            <a:r>
              <a:rPr lang="cs-CZ" dirty="0"/>
              <a:t> velikost síly (N) a </a:t>
            </a:r>
            <a:r>
              <a:rPr lang="cs-CZ" i="1" dirty="0"/>
              <a:t>d</a:t>
            </a:r>
            <a:r>
              <a:rPr lang="cs-CZ" dirty="0"/>
              <a:t> posunutí působiště síly ve směru působící síly (m).</a:t>
            </a:r>
            <a:endParaRPr lang="en-US" dirty="0"/>
          </a:p>
        </p:txBody>
      </p:sp>
      <p:sp>
        <p:nvSpPr>
          <p:cNvPr id="6" name="Obdélník 5"/>
          <p:cNvSpPr/>
          <p:nvPr/>
        </p:nvSpPr>
        <p:spPr>
          <a:xfrm>
            <a:off x="611559" y="4444663"/>
            <a:ext cx="8031359" cy="1477328"/>
          </a:xfrm>
          <a:prstGeom prst="rect">
            <a:avLst/>
          </a:prstGeom>
        </p:spPr>
        <p:txBody>
          <a:bodyPr wrap="square">
            <a:spAutoFit/>
          </a:bodyPr>
          <a:lstStyle/>
          <a:p>
            <a:r>
              <a:rPr lang="cs-CZ" dirty="0"/>
              <a:t>K tomu, abychom mohli určit práci, která byla vykonána na tělese, musíme znát tři informace:</a:t>
            </a:r>
          </a:p>
          <a:p>
            <a:r>
              <a:rPr lang="cs-CZ" dirty="0" smtClean="0"/>
              <a:t>1. Průměrnou </a:t>
            </a:r>
            <a:r>
              <a:rPr lang="cs-CZ" dirty="0"/>
              <a:t>sílu, která působila na těleso.</a:t>
            </a:r>
          </a:p>
          <a:p>
            <a:r>
              <a:rPr lang="cs-CZ" dirty="0" smtClean="0"/>
              <a:t>2. Směr </a:t>
            </a:r>
            <a:r>
              <a:rPr lang="cs-CZ" dirty="0"/>
              <a:t>této síly.</a:t>
            </a:r>
          </a:p>
          <a:p>
            <a:r>
              <a:rPr lang="cs-CZ" dirty="0" smtClean="0"/>
              <a:t>3. Posunutí </a:t>
            </a:r>
            <a:r>
              <a:rPr lang="cs-CZ" dirty="0"/>
              <a:t>tělesa ve směru působící síly během doby, kdy tato síla na těleso působí.</a:t>
            </a:r>
          </a:p>
        </p:txBody>
      </p:sp>
    </p:spTree>
    <p:extLst>
      <p:ext uri="{BB962C8B-B14F-4D97-AF65-F5344CB8AC3E}">
        <p14:creationId xmlns:p14="http://schemas.microsoft.com/office/powerpoint/2010/main" val="766494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611560" y="404664"/>
            <a:ext cx="7992888" cy="923330"/>
          </a:xfrm>
          <a:prstGeom prst="rect">
            <a:avLst/>
          </a:prstGeom>
        </p:spPr>
        <p:txBody>
          <a:bodyPr wrap="square">
            <a:spAutoFit/>
          </a:bodyPr>
          <a:lstStyle/>
          <a:p>
            <a:r>
              <a:rPr lang="cs-CZ" dirty="0"/>
              <a:t>Například kulturista působí proti čince a horním končetinám při cvičení </a:t>
            </a:r>
            <a:r>
              <a:rPr lang="cs-CZ" dirty="0" err="1"/>
              <a:t>bench</a:t>
            </a:r>
            <a:r>
              <a:rPr lang="cs-CZ" dirty="0"/>
              <a:t> </a:t>
            </a:r>
            <a:r>
              <a:rPr lang="cs-CZ" dirty="0" err="1"/>
              <a:t>press</a:t>
            </a:r>
            <a:r>
              <a:rPr lang="cs-CZ" dirty="0"/>
              <a:t> stálou silou 2000 N. Těžiště soustavy činky a horních končetin se posune o 0,6 m vertikálně (obr. 12). Jak velkou práci kulturista vykonal?</a:t>
            </a:r>
            <a:endParaRPr lang="en-US" dirty="0"/>
          </a:p>
        </p:txBody>
      </p:sp>
      <p:pic>
        <p:nvPicPr>
          <p:cNvPr id="5" name="Picture 2" descr="C:\Jandys\KTV\Biomechanika\Prezentace_Brno\Biomechanics Presentation\book-2\book-2\images\28\obr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702269"/>
            <a:ext cx="4392488" cy="44222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Jandys\KTV\Biomechanika\Prezentace_Brno\Biomechanics Presentation\book-2\book-2\images\28\eq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068960"/>
            <a:ext cx="2238375"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586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Kladná a záporná práce</a:t>
            </a:r>
            <a:endParaRPr lang="en-US" dirty="0"/>
          </a:p>
        </p:txBody>
      </p:sp>
      <p:sp>
        <p:nvSpPr>
          <p:cNvPr id="4" name="Obdélník 3"/>
          <p:cNvSpPr/>
          <p:nvPr/>
        </p:nvSpPr>
        <p:spPr>
          <a:xfrm>
            <a:off x="536584" y="1482834"/>
            <a:ext cx="414046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cs-CZ" dirty="0"/>
              <a:t>Mechanická práce síly je záporná, když se těleso posouvá proti této síle.</a:t>
            </a:r>
            <a:endParaRPr lang="en-US" dirty="0"/>
          </a:p>
        </p:txBody>
      </p:sp>
      <p:sp>
        <p:nvSpPr>
          <p:cNvPr id="5" name="Obdélník 4"/>
          <p:cNvSpPr/>
          <p:nvPr/>
        </p:nvSpPr>
        <p:spPr>
          <a:xfrm>
            <a:off x="602666" y="2276872"/>
            <a:ext cx="4068452" cy="1754326"/>
          </a:xfrm>
          <a:prstGeom prst="rect">
            <a:avLst/>
          </a:prstGeom>
        </p:spPr>
        <p:txBody>
          <a:bodyPr wrap="square">
            <a:spAutoFit/>
          </a:bodyPr>
          <a:lstStyle/>
          <a:p>
            <a:r>
              <a:rPr lang="cs-CZ" dirty="0" smtClean="0"/>
              <a:t>Brankář </a:t>
            </a:r>
            <a:r>
              <a:rPr lang="cs-CZ" dirty="0"/>
              <a:t>koná zápornou práci, když chytá </a:t>
            </a:r>
            <a:r>
              <a:rPr lang="cs-CZ" dirty="0" smtClean="0"/>
              <a:t>míč do rukou, vzpěrač</a:t>
            </a:r>
            <a:r>
              <a:rPr lang="cs-CZ" dirty="0"/>
              <a:t>, když pomalu spouští činku z horní do dolní polohy, podložka, když gymnasta dopadá na gymnastický koberec, tření na lyžaři, který sjíždí z kopce dolů. </a:t>
            </a:r>
            <a:endParaRPr lang="en-US" dirty="0"/>
          </a:p>
        </p:txBody>
      </p:sp>
      <p:sp>
        <p:nvSpPr>
          <p:cNvPr id="6" name="Obdélník 5"/>
          <p:cNvSpPr/>
          <p:nvPr/>
        </p:nvSpPr>
        <p:spPr>
          <a:xfrm>
            <a:off x="571116" y="4058824"/>
            <a:ext cx="393972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cs-CZ" dirty="0"/>
              <a:t>Obecně lze konstatovat, že brzdné síly konají zápornou práci.</a:t>
            </a:r>
            <a:endParaRPr lang="en-US" dirty="0"/>
          </a:p>
        </p:txBody>
      </p:sp>
      <p:pic>
        <p:nvPicPr>
          <p:cNvPr id="2050" name="Picture 2" descr="Victor Valdes of Barcelona in action during the match between FC Barcelona and Real Betis at the Nou Camp Stadium on January 12, 2011 in Barcelona, Spain Stock Photo - 87175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82834"/>
            <a:ext cx="38100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838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827584" y="764704"/>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cs-CZ" dirty="0"/>
              <a:t>Kladná práce je silou konána, když se těleso posouvá ve směru této síly.</a:t>
            </a:r>
            <a:endParaRPr lang="en-US" dirty="0"/>
          </a:p>
        </p:txBody>
      </p:sp>
      <p:pic>
        <p:nvPicPr>
          <p:cNvPr id="4098" name="Picture 2" descr="http://1.bp.blogspot.com/_hO_GaOhh0IA/TMz4FMroEMI/AAAAAAAAGW0/HLk7MzhJess/s1600/huskies%2Bat%2Bdog%2B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692" y="1700808"/>
            <a:ext cx="4968552" cy="327837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539552" y="5301208"/>
            <a:ext cx="7488832" cy="646331"/>
          </a:xfrm>
          <a:prstGeom prst="rect">
            <a:avLst/>
          </a:prstGeom>
        </p:spPr>
        <p:txBody>
          <a:bodyPr wrap="square">
            <a:spAutoFit/>
          </a:bodyPr>
          <a:lstStyle/>
          <a:p>
            <a:r>
              <a:rPr lang="cs-CZ" dirty="0"/>
              <a:t>Oštěpař koná kladnou práci, když pohybuje oštěpem ve směru hodu, vzpěrač, když zvedá činku, podložka působící na skokana na lyžích ve fázi odrazu.</a:t>
            </a:r>
            <a:endParaRPr lang="en-US" dirty="0"/>
          </a:p>
        </p:txBody>
      </p:sp>
    </p:spTree>
    <p:extLst>
      <p:ext uri="{BB962C8B-B14F-4D97-AF65-F5344CB8AC3E}">
        <p14:creationId xmlns:p14="http://schemas.microsoft.com/office/powerpoint/2010/main" val="1246475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Svalová práce</a:t>
            </a:r>
            <a:endParaRPr lang="en-US" dirty="0"/>
          </a:p>
        </p:txBody>
      </p:sp>
      <p:sp>
        <p:nvSpPr>
          <p:cNvPr id="4" name="Obdélník 3"/>
          <p:cNvSpPr/>
          <p:nvPr/>
        </p:nvSpPr>
        <p:spPr>
          <a:xfrm>
            <a:off x="695403" y="1628800"/>
            <a:ext cx="7632848" cy="4524315"/>
          </a:xfrm>
          <a:prstGeom prst="rect">
            <a:avLst/>
          </a:prstGeom>
        </p:spPr>
        <p:txBody>
          <a:bodyPr wrap="square">
            <a:spAutoFit/>
          </a:bodyPr>
          <a:lstStyle/>
          <a:p>
            <a:r>
              <a:rPr lang="cs-CZ" dirty="0"/>
              <a:t>Svaly také mohou konat mechanickou práci. Když svaly kontrahují, vytvářejí tažné síly na jejich úpony. Dle konání mechanické práce rozdělujeme svalové akce takto</a:t>
            </a:r>
            <a:r>
              <a:rPr lang="cs-CZ" dirty="0" smtClean="0"/>
              <a:t>:</a:t>
            </a:r>
          </a:p>
          <a:p>
            <a:endParaRPr lang="cs-CZ" dirty="0"/>
          </a:p>
          <a:p>
            <a:r>
              <a:rPr lang="cs-CZ" b="1" dirty="0"/>
              <a:t>Koncentrická akce</a:t>
            </a:r>
            <a:r>
              <a:rPr lang="cs-CZ" dirty="0"/>
              <a:t> – „taková, při níž jsou úpony svalů taženy blíže k sobě“ (</a:t>
            </a:r>
            <a:r>
              <a:rPr lang="cs-CZ" dirty="0" err="1"/>
              <a:t>Knuttgen</a:t>
            </a:r>
            <a:r>
              <a:rPr lang="cs-CZ" dirty="0"/>
              <a:t> a </a:t>
            </a:r>
            <a:r>
              <a:rPr lang="cs-CZ" dirty="0" err="1"/>
              <a:t>Kraemer</a:t>
            </a:r>
            <a:r>
              <a:rPr lang="cs-CZ" dirty="0"/>
              <a:t>, 1987). Svaly pak konají kladnou mechanickou práci, protože svalová síla působí ve směru pohybu úponů svalů. Sval se zkracuje</a:t>
            </a:r>
            <a:r>
              <a:rPr lang="cs-CZ" dirty="0" smtClean="0"/>
              <a:t>.</a:t>
            </a:r>
          </a:p>
          <a:p>
            <a:endParaRPr lang="cs-CZ" dirty="0"/>
          </a:p>
          <a:p>
            <a:r>
              <a:rPr lang="cs-CZ" b="1" dirty="0"/>
              <a:t>Excentrická akce</a:t>
            </a:r>
            <a:r>
              <a:rPr lang="cs-CZ" dirty="0"/>
              <a:t> – „taková, při níž vnější síla překonává svalovou sílu a úpony svalů jsou taženy od sebe“ (</a:t>
            </a:r>
            <a:r>
              <a:rPr lang="cs-CZ" dirty="0" err="1"/>
              <a:t>Knuttgen</a:t>
            </a:r>
            <a:r>
              <a:rPr lang="cs-CZ" dirty="0"/>
              <a:t> a </a:t>
            </a:r>
            <a:r>
              <a:rPr lang="cs-CZ" dirty="0" err="1"/>
              <a:t>Kraemer</a:t>
            </a:r>
            <a:r>
              <a:rPr lang="cs-CZ" dirty="0"/>
              <a:t>, 1987). Svaly pak konají zápornou mechanickou práci, protože svalová síla působí proti pohybu úponů svalů. Sval se protahuje</a:t>
            </a:r>
            <a:r>
              <a:rPr lang="cs-CZ" dirty="0" smtClean="0"/>
              <a:t>.</a:t>
            </a:r>
          </a:p>
          <a:p>
            <a:endParaRPr lang="cs-CZ" dirty="0"/>
          </a:p>
          <a:p>
            <a:r>
              <a:rPr lang="cs-CZ" b="1" dirty="0"/>
              <a:t>Izometrická akce</a:t>
            </a:r>
            <a:r>
              <a:rPr lang="cs-CZ" dirty="0"/>
              <a:t> – „taková, při níž je úponům svalů zabráněno přitažení blíže k sobě, svalová akce bez změny délky svalu“ (</a:t>
            </a:r>
            <a:r>
              <a:rPr lang="cs-CZ" dirty="0" err="1"/>
              <a:t>Knuttgen</a:t>
            </a:r>
            <a:r>
              <a:rPr lang="cs-CZ" dirty="0"/>
              <a:t> a </a:t>
            </a:r>
            <a:r>
              <a:rPr lang="cs-CZ" dirty="0" err="1"/>
              <a:t>Kraemer</a:t>
            </a:r>
            <a:r>
              <a:rPr lang="cs-CZ" dirty="0"/>
              <a:t>, 1987). Posunutí úponů svalů vůči sobě je rovno nule, a proto práce není konána.</a:t>
            </a:r>
          </a:p>
        </p:txBody>
      </p:sp>
    </p:spTree>
    <p:extLst>
      <p:ext uri="{BB962C8B-B14F-4D97-AF65-F5344CB8AC3E}">
        <p14:creationId xmlns:p14="http://schemas.microsoft.com/office/powerpoint/2010/main" val="3775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Energie</a:t>
            </a:r>
            <a:endParaRPr lang="en-US" dirty="0"/>
          </a:p>
        </p:txBody>
      </p:sp>
      <p:sp>
        <p:nvSpPr>
          <p:cNvPr id="4" name="Obdélník 3"/>
          <p:cNvSpPr/>
          <p:nvPr/>
        </p:nvSpPr>
        <p:spPr>
          <a:xfrm>
            <a:off x="2356814" y="1484784"/>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pl-PL" b="1" dirty="0"/>
              <a:t>V mechanice je energie definována jako schopnost tělesa konat práci.</a:t>
            </a:r>
            <a:endParaRPr lang="en-US" b="1" dirty="0"/>
          </a:p>
        </p:txBody>
      </p:sp>
      <p:sp>
        <p:nvSpPr>
          <p:cNvPr id="5" name="Obdélník 4"/>
          <p:cNvSpPr/>
          <p:nvPr/>
        </p:nvSpPr>
        <p:spPr>
          <a:xfrm>
            <a:off x="717107" y="2420888"/>
            <a:ext cx="799288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cs-CZ" dirty="0"/>
              <a:t>Známe dvě formy mechanické energie: kinetickou energii, která souvisí s pohybem tělesa a potenciální energii, která souvisí s polohou tělesa v tíhovém poli Země.</a:t>
            </a:r>
            <a:endParaRPr lang="en-US" dirty="0"/>
          </a:p>
        </p:txBody>
      </p:sp>
      <p:sp>
        <p:nvSpPr>
          <p:cNvPr id="6" name="Obdélník 5"/>
          <p:cNvSpPr/>
          <p:nvPr/>
        </p:nvSpPr>
        <p:spPr>
          <a:xfrm>
            <a:off x="260391" y="4005064"/>
            <a:ext cx="4192845" cy="646331"/>
          </a:xfrm>
          <a:prstGeom prst="rect">
            <a:avLst/>
          </a:prstGeom>
        </p:spPr>
        <p:txBody>
          <a:bodyPr wrap="square">
            <a:spAutoFit/>
          </a:bodyPr>
          <a:lstStyle/>
          <a:p>
            <a:r>
              <a:rPr lang="cs-CZ" dirty="0"/>
              <a:t>Pohybující se těleso má schopnost konat práci prostřednictvím jeho pohybu</a:t>
            </a:r>
            <a:endParaRPr lang="en-US" dirty="0"/>
          </a:p>
        </p:txBody>
      </p:sp>
      <p:sp>
        <p:nvSpPr>
          <p:cNvPr id="7" name="Obdélník 6"/>
          <p:cNvSpPr/>
          <p:nvPr/>
        </p:nvSpPr>
        <p:spPr>
          <a:xfrm>
            <a:off x="928108" y="3388350"/>
            <a:ext cx="1825436"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cs-CZ" b="1" dirty="0"/>
              <a:t>Kinetická energie</a:t>
            </a:r>
          </a:p>
        </p:txBody>
      </p:sp>
      <p:pic>
        <p:nvPicPr>
          <p:cNvPr id="1026" name="Picture 2" descr="C:\Jandys\KTV\Biomechanika\Prezentace_Brno\Biomechanics Presentation\book-1\book-1\images\28\eq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368" y="4976429"/>
            <a:ext cx="1584176" cy="809955"/>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5724128" y="3429000"/>
            <a:ext cx="2012474"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cs-CZ" b="1" dirty="0"/>
              <a:t>Potenciální energie</a:t>
            </a:r>
          </a:p>
        </p:txBody>
      </p:sp>
      <p:sp>
        <p:nvSpPr>
          <p:cNvPr id="9" name="Obdélník 8"/>
          <p:cNvSpPr/>
          <p:nvPr/>
        </p:nvSpPr>
        <p:spPr>
          <a:xfrm>
            <a:off x="4444365" y="4005064"/>
            <a:ext cx="4572000" cy="646331"/>
          </a:xfrm>
          <a:prstGeom prst="rect">
            <a:avLst/>
          </a:prstGeom>
        </p:spPr>
        <p:txBody>
          <a:bodyPr>
            <a:spAutoFit/>
          </a:bodyPr>
          <a:lstStyle/>
          <a:p>
            <a:r>
              <a:rPr lang="cs-CZ" dirty="0"/>
              <a:t>Potenciální energie je schopnost tělesa konat práci důsledkem jeho polohy.</a:t>
            </a:r>
            <a:endParaRPr lang="en-US" dirty="0"/>
          </a:p>
        </p:txBody>
      </p:sp>
      <p:pic>
        <p:nvPicPr>
          <p:cNvPr id="1028" name="Picture 4" descr="C:\Jandys\KTV\Biomechanika\Prezentace_Brno\Biomechanics Presentation\book-1\book-1\images\28\eq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5139969"/>
            <a:ext cx="1874599" cy="646415"/>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data:image/jpeg;base64,/9j/4AAQSkZJRgABAQAAAQABAAD/2wCEAAkGBhQSERUUEhQUFRUVFBUVFRUUFBQUFBQXFBQVFBUUFBUXHCYeFxwjGRQUHy8gIycpLCwsFR4xNTAqNSYrLCkBCQoKDgwOGg8PGikkHyQpNTUsLyosLCksLCosKiwsLCwsLCwsLC0tLCwsLCwsKSwsKSwpKSwsKSksLCwsKSwpLP/AABEIALIBHAMBIgACEQEDEQH/xAAbAAACAwEBAQAAAAAAAAAAAAAAAQIEBQYDB//EAEUQAAICAQIDBAcEBwYDCQAAAAECABEDEiEEBTEGIkFREzJhcYGRoSNCsfAHUmJyksHhFIKDorLRM8LxFRYkNFNUY3OE/8QAGwEAAgMBAQEAAAAAAAAAAAAAAAECBAUDBgf/xAAyEQACAgECBAQEBgEFAAAAAAAAAQIRAwQSBSExQQYTUWEiMnHBFEKBkbHRYiNSofDx/9oADAMBAAIRAxEAPwChciYzFU0rPKgBAwMUQBFcKiMAFccIqjGEIGFRBYgY4gI4DEYhGRFUdgEjHpgRCwFCBhGARRiEBihcKi0wAKijqEYBFcIVABCKo46gAgIrjMUYCiqMxVGSFAx1FABGO4qjKwA0Yo5EzkcguEKiMACK46iqABFHFAYXHcUQgMCY4VCACuFwqKABCEVRgKFR1CoASx4yxAHj/OePH6sZogrV9R5e/wCHzmx2b5imDOMj7gA0CAbJqtjNXt5zMZRibJQTIvcCEMaOlu8AfKpl6ubk9qlVHr+DQhggsssHmOXS+nI+cDnGTXpQK2zGmIXopY94e4zX4XiA6KwBGoXRG48wZmcbiHDrlzZFyrqx5UwlsboHfIpQbsK7qsW+E0uzobi9Qw4Xta1IO9WoA3ftIO3hYk9Hlk1UmcuO6bEp78UUvWj1JhPXPwzY20urK3irAqfkZ5TTPLVQoQiIgA4jCEAAmKFQEYBIkxkRVGiQRVHUVQAIVCoqgBpmeb5AOpA95A/GehmP2iO2NR4kn61KefL5UNyNHhGgWuz+XJtKm7Rqhr/p0+cGmfgX0TDfuN3SPBW6bew7zRMMGZZY2R4nw+WhzbG7XZiiJhAzuZYiYRSQWJtJWzpjxzySUYJt+wrgT+flIPk8vMC/Px2E8eX8SXTUa9ZhttsDQnCGohkltiamp4PqdJgWfMkk307li4CERlgyRyMcDABGBMLhJAIw1QqWuXcubPlTFjFs5oezxJPsAs/CJulzHFNuka3ZJHY5fHGqBsm1+OlTtvtqJ28AZa4niMOHOoCqpI9ZVUC2BK98feq/gw3nbdkBiwqeGC6M6Ir5hRNlrAYv0N77WaFThf0gcGgAbGjnU2pgqilIYozKKvekseG3nMjU/F8SR6nRYtqWKba+hmdvuITLweUEu7YijoASyaw/fYknSdKB1r/5PZMbsfy5c3EcTlG9LiCkEUGyEt4dNkHtnrzjiP8Aw3o1pWyViUOQo1ZO7uTsKBPym1+jfsy/DcKPSd1snEMzDrS4g2NffuGPuIkNP6s66uscHiXc9eL4jLh4ck1mXakzEtjF1eRtR1IqggkqR4TmMXHKzFbQOAdSoxZQQaNXuKPhZ6g2QRO6532afin+1bRgQDRjQ6XdqKu7OOikMVrxC3KX/djFjBXHjVQRVgb1VDvdZoQm2zEy4oqPPmzmLiJgIS4jNfJhcUcUBDhCIxjETCBMiTGAEwuOIwAUIREQA0rmLzhrzov6q/1m2tTn+JfVxDHyFTH10rcYns/C2Ko5c30X3LvFHb2ON/Yw8Z58PzfTS5AfY43vysf7T1xprxlfHwj43hcAY47yBlOn0p0nGWGxBQCwt+Nn3SpiyShziei4hpcGoSjmjdrlXVFheKQ7hhXvAnoWHS/rMPKPuOACDR/PlNdMuMsBjpmqqHeJNUKAliWunHsjIxeGNLN3vlX6fye+MX03giUd9zfw+V9JrZuVJiAGfN6PJteNEOQpf/qMCKPsFkSnzPlzYN3IKlQ6MptXU+qVJ36+BlHNkyZecje4fpdFpPgwLm+76v6P+jN4rPqyUOiWfjX8pV5J/wAFfe/+oyOA+u37Jv4me3KkrCg9hPzNy3oVWVr2MjxTK9FB/wCX2LRhccjNk+cBqjJhFGARExxVCwFc7/8ARXy4Fsucj1QMa+895z8tA+JnAkT6V+jnjlHDPisa7OWvEq1JfwKgfEThmlSr1L+hxOcnJL5UdVxPFKGJoaq6/s+I+k5Hm/AtnxOiMiZSSMeTImtUJoPt1AK2LHST5/zPIqacKHJlYkKBQoHqWJ2CiwZyXOu0GbAVxuQchFsuMk0p23ajVmzQ328JRcldGxDHJreuxaw9kEdw2QvhVWAGC8WVm0lgxOQqaTIOqb90DxO3QZ8yEaMZRTj00q0AmhlpQBsBVj2apw3KOaNnyHHkCelygC8qDUu5AbH1tQCPV8bJ9ml2u4XJw6omLiATsw9Ii9erMGu97JI/aO85yyRg6OuLBLO22zp+J7QIHXH4jSzbWSp7oC+ZJr+s8ubc0xJhyZgwPo01FQRqvoq14W1D4z57jz51yJlbJqRSNaOMagoKDMXsaT3jSjUTXtmr2741MeJOHUnSoGbJdbBB6PBj+jNvvspk1lpbkyePSRyTjikmn9u7Oa5PlJx0eqHQT57Bv5y7MjkVoAH9bNqy15AUB8wZrmaGnnugjC4nh8rUSS6Pn+4gYExkxSwZ4iY7hUUYAYjHFUBiECYRVGARExxwA0F/PynMo15Mh82qdM5pWPkpmL2a4dcmVdYLLqd2AJBKopJFjp0mHq3eb9D3vh6ocPlL1l/CR78G9H4y4eFxZHZsrFKUs1bLkqgDqo6D0vY+c2+V9jVyuKZtD63xMK72PQCo6etrYKf3TDjuWjh2GkZMzq/osq6AMRGVSHRXuwRexPl4StTUjXyarHlxbYt7kc3zZMV6sQfJSrjFerqUUCzUCwN10F1Po3AcHj5bgw/2oLkzNmV6CqpxDT3tGkW4G3Xq3SfPt+FyOqOGNgIKtgdq1iq6V0sHYzseYcKeLb0xXMrvs2JlQEsgphhLuCehNBTW8fRX3KbrJtjJvZ693yPbm3ZrG49Piy41xOza3bJqVTerUpPeJI+6dwR5Tl+1fOUyejxYbOLCgRSfWajZY+8+EscZmy5cSpjVMeBHfZnGzqoLtlJ3JojfbrQExuI5Pm1C03ugLTwJF0D6t/e6e2Rot4fhrzJ243Xsv7K+MfZZD8Pp/WW+DH2a/uieXH8K2HAQ1W1MCDqBDAaSD8JYwrSj3D8Ja0C/1JMyvFWRfhcMF3d/8EpEiSiM1z58KFwhABERXGYoAFz35jzR+E44eiPqKrYrNLkUj7TE3sJv5g+Amv2H4D0vG4waKpeQ307g2v8AvFZznbDgmTMcLbUxfhcnmpIcYmNesquqke6Zutu012PU+H9qclL83L6+39HdcVzDJmwPxHCG10AaSPEv3ket1I6ez3Tn+zPIXyO2XMDbNa2boeA9wAqdH+ijhSeA4jUKLupIPnoUV9J0L8IFXYdBIQxq9zXMWpyJSeODuN8jneN5ReXCcSg5A1Jew3N7mthsZm9p+xpLZMhcZiD3uhICimAF7AV0HlOpxgM6HydQfZvv9DKPA9k8uDimdyGVlYEkkkizQNja7BrcbHfpFKPxXRLDtlilulVdF6nzrsqrMjKigbk6ixQA3sAQC21dFBPjXjKnOuX5TxSpmsq9OXKZUVkxKq6V9KoY7gC/jN1sH9l4zJgul1Fls41GlycibuQoq3XqOg3lznPLsWXCAdF6lFqcBcqT9ooKcQ7UVB6Ab0fCcvK611NN6xwnC627f/f4oxuz/A+mbJxDClceiwCvuaq9LVUbdTX/ANLDykCJ1bYNI0il0ChQAA0akNAe3Bkb/wDQPOc7zLCEykDYbEDysAlfgbHwmnp0orajyuvnLLN5H3K0VwjuWzPERFJSIgIjX5+sI7gYDFCEDJARhJXFf56wAtcyesTe6phcIuhEIbc6iQAQV3qr8QRNLtHm04gP1m/CU/R90DyE89nd5pH0zhONY9BiXrz/AHNHhucZcYTQ50431quxAN9aPvO02eK7UZsiFSUGo6mZECsWrSWJ86291zl8Z7svYGtZxm2mmaOPBimmpRVmieaj0iZDjxsVC6gwYjIyAAOaPdba7WvdNDi+24fMudsIOXHfo/tCEG5ZdS1vRJ6EX4zncgng0mrK0sOO6ovcHzuhT2QcmR3oIdfpAAVKuCKsS2O1A77smp2JC0qqcaatVLk6miBQK7H2bTAaNE1Mq+bAfn4XBypWP8NCckq6mj2n470qg1VjGnWyaAFs3i3iTPepW7R5dfo9lFMigKABsQB+PWWiP6S1w3mpM874s+F4caVUiJEVSQiImqeJIkREScUAFIkSURjQHafoywA5cx8RjVR/eZr/ANImX2qwJxOVsZPepciGt1ZvSZlIP+LgBHkol79HWX7bMl0XwEL7wwAr+KcdznnN8ZkO4BzlMZHUBPsUP8CqZmauTjLkeo4Np1mi23Sim7PoP6OOeYzwmdWpAmQm/wBYEKpb4urge4TaPMMbnSDZOoXRC6lFlSTXeqjXX5Gch+jDGBxDYqtDgIIP7BTSffOyycImIkLjVT5qo8b8evifnJuLi6KynjnFyplfBwer1SCQbZR6w3sEjrvNnicmsIf2fqOs+Y9r2I4hSLBOJdwaPrP4id5yvK54fEzA95FazVEsoJk3CkmV45LbjXQ5TnvLieccGw21I10dyMZuvkxmj2n5NkXh3bGzUgDkFshI0HUzWcgXYWfVJnPdvMxPGYSpIK4MjWDRH2iDqPPpMPjeZZXxsrZcpGltjkcjp7TIRxblJlvJqFDyk/8AvM6TgM2vFjydQURj8AgyA/4nBZB/jDzmBzoD0xA30hFJ/aCKG/zXL3YzOrYTjU6tDA+8ZVGQ0PLVwxH+IZm8bl1ZHYdCxI917TrpuZV4nBYsjgvXl9CtUKjhLpkkYGSngmfUToBYDYtYXGD5avvH90GRlJR6nXHilkdRPSFRHG3i6j3Y2P1LCII36yH3qyn6apHzPZnf8K/98f3AR1EdQ+7/AAsp+ho/SBceNj94EfjtJLJFnOWmyLtf05/wIwMt4eXZHxNlRS2NK1OKoX8d+o6dLlX89ZJST6HFprqit2ja3xr7j8zAm7kObi+KHs2+Qk8ZnnL3Scvc+srG8WKGP0iv4I4eplnhW3IngBvJq1NcGrRPHLbK/Us5BtKzS0/SVMkcehHIviPNhPTgBeZfZ/IGQMucq4f1n/uj+cjkdROmni5ZELmu7Yx+2JelPjN82Me0n5CXZe4Yv9Nv3PIeMJXqYRXaP3IRXJVEZqnixRVJaYqgMUVRmFQAuco7QLwWUcQ6syoralWtRDDTtZA6kH4ThsXacZc+G16PVkgHvjSLob1dzq+I5Vk4jHkTFjLt6NjQ8K8Seg6fSfOm5Tlw58a5cboS6EK6MhIsdAw3Eo59rmvU3OH5pwwTgukup9r/AEePXHoB95MgPu0E/iondc3WmYfH6T5r2Y41cXF4nZtKhjqNdAVYHp751/aLtvwIazxOK69Uai2133QLksvzFfT28b9mcv2uHfRvNCP4T/WfRsXd4Thwevosf+hZ8i4ntRh4xtOHUQh9ZhpB1bUAd9q8Z9G5n2s4QFOHx8Qhy410adQ+6AvXz9ntik+SJ44NObPn3bfjr5iAOnogvTxLX+NTJ5nk04cp8sbfPSQPxlvnFvxuRiD3VGxBBtmPn7BNbsryfFxPErjzKGxKjZcgPq0hAXV5jWV28aMeKVQkyWqjcsS9vufGOEykOtEjvL0NeM+ntLnMF4YZxj4zBixKjNobEnoQDan0qFRWQNou7YAGqG8y/wDtFGYjDry0a7q3XWtbeopr9qLTZObvkctZuyNUj3JkGYCyTQG5JNAV435SYxOSNXo0B88npHFj9TGKvfpq8DHxXDYmAFM9EHv0qbdPsxeqjfrHwG0teZfKKsobafxP7lEocwBsriNHybKP+RD8yPKWyOg2AAoAbAAeAHgJIxVJRj3fUcsja2x6CiMcDOhzRGoDbp/tGREIqTJKTXRmnwfP3xcPkwKqVlNsxHe3AB38bCjr03mVX5qSiIkY44Qul1CUnLqzO4gk8Q5nuhHh/wBJ5nhsis2Q430tuCVPeF9V8xPP+1Ldg15gzzcE0uZ9gzSjkm1Fp/qWtMJEvAtJlZ9C1hNieGRYYcm8m4v+kCV2zy0WQB1Owm0uAIAo8PqfGeXLOErvt1+6D4e0z1yPv+fnK2WV8jS0mNwVsoEXxA/ZQn5mpcIlThHvLkPsUfjLhm3oI1hR818UZd/EJeyQoiI4S+eaIgQhUIgNrlHIcWfESeIGPJqICEWKr1mPWvd0mbzHlr4W0vR8mVgyn3MJ4plKmwSD5gkH6S0ecZapm1DydVcf5hchUr6nbdBxprmbHZHSyZMesI2TusWZ0UoaqmTxDE7GrDDfqJT/AEldscWDPi4POg4nH6PVnY0MiMx7jY6oKwA1UPArvPDlnNVTIGK6QbDNiJVwCDdBiVPhsR4TC4ngeFz5Xy8YM+PvhnzPxAza9OyihjLqGG3TbaUM+FOW5o0NNkhKGxs0W5dkyY8jYaJA7rMwUCyKYiiSaPqje+uwJnJcfizcQ2PAhfM5Zvsx38oKKC24JtaBI3851fMudcv4rh3wYeITACy75lzbsv3r1AVVi6HWpl8s7F8Xib0nAcTgdtJXXgzqG0k7rpcDY0PHwhLI5K+66WWcC8mLj69Rcv7P/wBg4TI/F4soyZDprGyasK2KGUA6gW87/HfncuXWbpgV0qp0gasXRketiQN9XU37J0HN+T80OMDOuRwMhyMSpeydvWSxQ6157zM4nmJxHT6EEsCFZn6EC90PkfOooNtfH1Ok27+Hoa/L+Xeh16cmtGYhDbUUR2UHfr4fCpEcY+HiHIyOi5MOnuorjIAGLYnV+6VLEWDv5Tzw88GTMmNshVERcYRBdsO8TrrTRdiDXltNFlvw6+HWWYrfFxXKu5n5ZSxzU3zvsbK8f6MgHBiRxdth4rLiQlMaOdeHTkU27FAL3KXsN5j5Xsk0BZJobAEm6A+NRRTtjxKBVyZnMIqjhOxXFUVR1FcY6CKo4jGMIgI4oAKFRmIn3fOMC9wHFu+HHrYtS0t+C2SB7hcebhVbZlU+8fkz0Thwg0qSQuwJq9tv5SVStDGlFJnfNqpyzyywdW+RmPyJPull9xv6GV25NkHq5Af3gf6zagROctNjl2L2Hjetx/nv68zGxcuyXvRHs2uW8OJhXd+st1Cpwehg+7NLH4o1EPyR/Z/2ea6vYPrJBB7D0jIjUbj3w/BYoJvqKfiPW6mSx2optdF7lThChORlTQ3pCppiysF6Gm3B3PjLNSlyj1GPnkc/5pdJlnTqsaMnist2ryfURl3kvF48WUNmxjKtEaT4X477Gt9vbKUU7NXyM1OnZt8xPBuLx68TeNB3U/3T0+BmQyKD69jzCn8CZ5mBiUK7kpT3O6PULj8Tkr2BR+JjHovH0vw9GPrvK8Zj2+4t3sXFycP+pnP+JjH/ACR5G4RvWwZW9/EbfRJREREg8SfJk45GnaPYcDy//wBld/rcTlI9+3jEOE4EbrwGNT4EZ84I+Ia54xReRA6/icvqb3B9p/RADHjIHk2fNkr+Mk/KSz9qky/8fhsWQe3cj3F1JHwqYFxVDyIEfPn6mm/LOWZmVij4GBB8WXbf9qunhUu5ezqtvgZco8kygP8AwkfznPQiWHb8rG8zl83Ms8Vw3ozT43U+TbfynjkYHoAPif5y5g59mQVrLL+rkAyL8nuvhIZuNR+uFFPnjZk/yksvynRJkG00USIGSY+X1kanUg0FxEQhUBCqFQuEBhFHFAAiPwjiIjA1dP8AKIiSgROdESMUZhUdCImKpKIxDFUL/A/QR1PLiXpHPkjfhOWZ1jf0LvD47tTjX+SKvJx9ints/NjLkr8uSsSD9gf7/wA5YqSxKoJexHWS3Z5v3ZGoVJVEROlFUjC44VGBGFR1AGA6IxGSMNMAIGElURgMUUccAIGIyVRVAAIkZIxMI6ALijIigACKOFQAUVSVRVGBGElUREKAUCI9MVwA1jCoooiNCqEULMAocURgsVBQ5T5s32OT92vntLRm/wBnOATJh4n0iow04lGtQwGpjdA+NAzjnjcGi/w+axaiM32OdwpSqPJR+AkqhFO0VSoqTe6TY4oRRkaCohAiEAoAYoRRjocDIiEBUEKiigOhwMjHAKCERigFEjFUUREKChwqKoo6Ch1CooQoKGYiIozCgoQgDAmKSoKHGDI1Cj+TCgo1jD+v4QhOYiHlCEIDASK/n5whABidL2a/8rxX72L/AEvCE55flO+H5jmFMDFCdCuu4CKEIEkC9ZAwhAYzGesIRgQuDQhAAkTCEAGYoQgAh1gYQgII4oRoYNICEIwJGRhCACgYQgAQhCSAUREIQA//2Q=="/>
          <p:cNvSpPr>
            <a:spLocks noChangeAspect="1" noChangeArrowheads="1"/>
          </p:cNvSpPr>
          <p:nvPr/>
        </p:nvSpPr>
        <p:spPr bwMode="auto">
          <a:xfrm>
            <a:off x="155575" y="-808038"/>
            <a:ext cx="27051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i.telegraph.co.uk/multimedia/archive/01573/hermann-maier_1573743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843013"/>
            <a:ext cx="3082180" cy="192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015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Deformační energie</a:t>
            </a:r>
            <a:endParaRPr lang="en-US" dirty="0"/>
          </a:p>
        </p:txBody>
      </p:sp>
      <p:sp>
        <p:nvSpPr>
          <p:cNvPr id="5" name="Obdélník 4"/>
          <p:cNvSpPr/>
          <p:nvPr/>
        </p:nvSpPr>
        <p:spPr>
          <a:xfrm>
            <a:off x="899592" y="1772816"/>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cs-CZ" b="1" dirty="0"/>
              <a:t>Deformační energie je závislá na velikosti deformace a tuhosti tělesa.</a:t>
            </a:r>
            <a:endParaRPr lang="en-US" dirty="0"/>
          </a:p>
        </p:txBody>
      </p:sp>
      <p:pic>
        <p:nvPicPr>
          <p:cNvPr id="2050" name="Picture 2" descr="C:\Jandys\KTV\Biomechanika\Prezentace_Brno\Biomechanics Presentation\book-1\book-1\images\28\eq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780928"/>
            <a:ext cx="2044618" cy="1008112"/>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899592" y="3933056"/>
            <a:ext cx="4572000" cy="646331"/>
          </a:xfrm>
          <a:prstGeom prst="rect">
            <a:avLst/>
          </a:prstGeom>
        </p:spPr>
        <p:txBody>
          <a:bodyPr>
            <a:spAutoFit/>
          </a:bodyPr>
          <a:lstStyle/>
          <a:p>
            <a:r>
              <a:rPr lang="cs-CZ" dirty="0" smtClean="0"/>
              <a:t>Schopnost </a:t>
            </a:r>
            <a:r>
              <a:rPr lang="cs-CZ" dirty="0"/>
              <a:t>tělesa konat práci v důsledku deformace tělesa.</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662589"/>
            <a:ext cx="3601272" cy="270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p:nvSpPr>
        <p:spPr>
          <a:xfrm>
            <a:off x="539552" y="5013175"/>
            <a:ext cx="4572000" cy="1384995"/>
          </a:xfrm>
          <a:prstGeom prst="rect">
            <a:avLst/>
          </a:prstGeom>
        </p:spPr>
        <p:txBody>
          <a:bodyPr>
            <a:spAutoFit/>
          </a:bodyPr>
          <a:lstStyle/>
          <a:p>
            <a:r>
              <a:rPr lang="cs-CZ" sz="1400" dirty="0"/>
              <a:t>Když se například ohne tyč skokana o tyči, deformační energie je uložena ve skelných vláknech tyče. Čím větší je deformace této tyče, tím větší deformační energie je ve skelných vláknech uchována. Množství deformační energie je také závislé na tuhosti, a ta je determinována materiálovými vlastnostmi tělesa.</a:t>
            </a:r>
            <a:endParaRPr lang="en-US" sz="1400" dirty="0"/>
          </a:p>
        </p:txBody>
      </p:sp>
    </p:spTree>
    <p:extLst>
      <p:ext uri="{BB962C8B-B14F-4D97-AF65-F5344CB8AC3E}">
        <p14:creationId xmlns:p14="http://schemas.microsoft.com/office/powerpoint/2010/main" val="1291711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1909</TotalTime>
  <Words>609</Words>
  <Application>Microsoft Office PowerPoint</Application>
  <PresentationFormat>Předvádění na obrazovce (4:3)</PresentationFormat>
  <Paragraphs>68</Paragraphs>
  <Slides>18</Slides>
  <Notes>0</Notes>
  <HiddenSlides>0</HiddenSlides>
  <MMClips>0</MMClips>
  <ScaleCrop>false</ScaleCrop>
  <HeadingPairs>
    <vt:vector size="4" baseType="variant">
      <vt:variant>
        <vt:lpstr>Motiv</vt:lpstr>
      </vt:variant>
      <vt:variant>
        <vt:i4>1</vt:i4>
      </vt:variant>
      <vt:variant>
        <vt:lpstr>Nadpisy snímků</vt:lpstr>
      </vt:variant>
      <vt:variant>
        <vt:i4>18</vt:i4>
      </vt:variant>
    </vt:vector>
  </HeadingPairs>
  <TitlesOfParts>
    <vt:vector size="19" baseType="lpstr">
      <vt:lpstr>Motiv systému Office</vt:lpstr>
      <vt:lpstr>Biomechanika 10</vt:lpstr>
      <vt:lpstr>Prezentace aplikace PowerPoint</vt:lpstr>
      <vt:lpstr>Práce</vt:lpstr>
      <vt:lpstr>Prezentace aplikace PowerPoint</vt:lpstr>
      <vt:lpstr>Kladná a záporná práce</vt:lpstr>
      <vt:lpstr>Prezentace aplikace PowerPoint</vt:lpstr>
      <vt:lpstr>Svalová práce</vt:lpstr>
      <vt:lpstr>Energie</vt:lpstr>
      <vt:lpstr>Deformační energie</vt:lpstr>
      <vt:lpstr>Celková energie</vt:lpstr>
      <vt:lpstr>Příklad</vt:lpstr>
      <vt:lpstr>Vztah práce a energie</vt:lpstr>
      <vt:lpstr>Konání práce ke zvýšení energie</vt:lpstr>
      <vt:lpstr>Konání práce za účelem pohlcení energie</vt:lpstr>
      <vt:lpstr>Zákon zachování mechanické energie</vt:lpstr>
      <vt:lpstr>Výkon</vt:lpstr>
      <vt:lpstr>Metabolický systém člověka ovlivňuje schopnost produkovat výkon sportovců</vt:lpstr>
      <vt:lpstr>Děkuji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Biomechanics 1</dc:title>
  <cp:lastModifiedBy>OU</cp:lastModifiedBy>
  <cp:revision>21</cp:revision>
  <dcterms:modified xsi:type="dcterms:W3CDTF">2012-08-31T09:53:19Z</dcterms:modified>
</cp:coreProperties>
</file>