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1791-3F42-418F-B6C1-EAA16B976853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B797-06B5-44AA-A4C5-F0044CD37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6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0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Biomechanika 11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4201" y="2852936"/>
            <a:ext cx="572068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/>
              <a:t>Moment síly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7004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Daniel </a:t>
            </a:r>
            <a:r>
              <a:rPr lang="cs-CZ" dirty="0" err="1" smtClean="0"/>
              <a:t>Jandačka</a:t>
            </a:r>
            <a:r>
              <a:rPr lang="cs-CZ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31640" y="1988840"/>
            <a:ext cx="662473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dirty="0"/>
              <a:t>Flexory loketního kloubu musí působit silou téměř 4 000 N, aby udržely činku o hmotnosti 30 kg! To znamená, že naše svaly musí vytvářet relativně velké síly, aby produkovaly efektivní momenty v našich kloubech, neboť jejich rameno síly je mnohdy velmi malé. Výhodou je, že k vyvolání efektivních momentů je dostačující nepatrné zkrácení našich svalů.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33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Moment </a:t>
            </a:r>
            <a:r>
              <a:rPr lang="cs-CZ" b="1" dirty="0" smtClean="0"/>
              <a:t>síly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611560" y="1772816"/>
            <a:ext cx="424090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Otáčivý účinek síly nazýváme moment síly.</a:t>
            </a:r>
            <a:endParaRPr lang="en-US" dirty="0"/>
          </a:p>
        </p:txBody>
      </p:sp>
      <p:pic>
        <p:nvPicPr>
          <p:cNvPr id="1028" name="Picture 4" descr="http://stronger-slimmer.com/pec-p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143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796136" y="3429000"/>
            <a:ext cx="3131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Při cvičení se vám může zdát 50-ti kg zátěž někdy jako „poloviční“. Co způsobuje, že můžeme zvedat i těžké závaží s relativně malou silou?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611560" y="3429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Pohyby našich končetin přes kloubní spojení jsou způsobeny momenty sil, které vytvářejí naše svaly. Pomocí svalů, které produkují momenty sil v našich kloubech, se můžeme pohybovat.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Máme tři druhy situací, ve kterých vnější síla působí na volné těleso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115616" y="2056686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Centrální </a:t>
            </a:r>
            <a:r>
              <a:rPr lang="cs-CZ" b="1" dirty="0"/>
              <a:t>síla </a:t>
            </a:r>
            <a:r>
              <a:rPr lang="cs-CZ" dirty="0"/>
              <a:t>– vnější </a:t>
            </a:r>
            <a:r>
              <a:rPr lang="cs-CZ" dirty="0" smtClean="0"/>
              <a:t>síla, </a:t>
            </a:r>
            <a:r>
              <a:rPr lang="cs-CZ" dirty="0"/>
              <a:t>jejíž vektorová přímka prochází těžištěm </a:t>
            </a:r>
            <a:r>
              <a:rPr lang="cs-CZ" dirty="0" smtClean="0"/>
              <a:t>	tělesa</a:t>
            </a:r>
            <a:r>
              <a:rPr lang="cs-CZ" dirty="0"/>
              <a:t>, </a:t>
            </a:r>
            <a:r>
              <a:rPr lang="cs-CZ" dirty="0" smtClean="0"/>
              <a:t>	způsobuje </a:t>
            </a:r>
            <a:r>
              <a:rPr lang="cs-CZ" dirty="0"/>
              <a:t>pouze pohyb posuvný. Taková síla působí na </a:t>
            </a:r>
            <a:r>
              <a:rPr lang="cs-CZ" dirty="0" smtClean="0"/>
              <a:t>	závodní 	boby </a:t>
            </a:r>
            <a:r>
              <a:rPr lang="cs-CZ" dirty="0"/>
              <a:t>v nestočené části </a:t>
            </a:r>
            <a:r>
              <a:rPr lang="cs-CZ" dirty="0" smtClean="0"/>
              <a:t>tunelu.</a:t>
            </a:r>
            <a:endParaRPr lang="cs-CZ" dirty="0"/>
          </a:p>
          <a:p>
            <a:r>
              <a:rPr lang="cs-CZ" dirty="0" smtClean="0"/>
              <a:t>2. </a:t>
            </a:r>
            <a:r>
              <a:rPr lang="cs-CZ" b="1" dirty="0" smtClean="0"/>
              <a:t>Excentrická síla </a:t>
            </a:r>
            <a:r>
              <a:rPr lang="cs-CZ" dirty="0"/>
              <a:t>– vnější síla, jejíž vektorová přímka neprochází těžištěm </a:t>
            </a:r>
            <a:r>
              <a:rPr lang="cs-CZ" dirty="0" smtClean="0"/>
              <a:t>	tělesa </a:t>
            </a:r>
            <a:r>
              <a:rPr lang="cs-CZ" dirty="0"/>
              <a:t>a způsobuje jak změnu posuvného, tak změnu otáčivého </a:t>
            </a:r>
            <a:r>
              <a:rPr lang="cs-CZ" dirty="0" smtClean="0"/>
              <a:t>	pohybu</a:t>
            </a:r>
            <a:r>
              <a:rPr lang="cs-CZ" dirty="0"/>
              <a:t>. Příkladem může být síla působící na gymnastu v době </a:t>
            </a:r>
            <a:r>
              <a:rPr lang="cs-CZ" dirty="0" smtClean="0"/>
              <a:t>	odrazu </a:t>
            </a:r>
            <a:r>
              <a:rPr lang="cs-CZ" dirty="0"/>
              <a:t>při přeskoku přes koně.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Dvojice </a:t>
            </a:r>
            <a:r>
              <a:rPr lang="cs-CZ" b="1" dirty="0"/>
              <a:t>sil </a:t>
            </a:r>
            <a:r>
              <a:rPr lang="cs-CZ" dirty="0"/>
              <a:t>– jsou síly, které mají stejnou velikost, působí v opačném směru, </a:t>
            </a:r>
            <a:r>
              <a:rPr lang="cs-CZ" dirty="0" smtClean="0"/>
              <a:t>	ale </a:t>
            </a:r>
            <a:r>
              <a:rPr lang="cs-CZ" dirty="0"/>
              <a:t>neleží na téže přímce. Způsobují změnu pouze otáčivého </a:t>
            </a:r>
            <a:r>
              <a:rPr lang="cs-CZ" dirty="0" smtClean="0"/>
              <a:t>	pohybu</a:t>
            </a:r>
            <a:r>
              <a:rPr lang="cs-CZ" dirty="0"/>
              <a:t>. Výslednice těchto dvou sil je nula, takže podle prvního </a:t>
            </a:r>
            <a:r>
              <a:rPr lang="cs-CZ" dirty="0" smtClean="0"/>
              <a:t>	Newtonova </a:t>
            </a:r>
            <a:r>
              <a:rPr lang="cs-CZ" dirty="0"/>
              <a:t>zákona nezpůsobují změnu posuvného pohybu.</a:t>
            </a:r>
          </a:p>
        </p:txBody>
      </p:sp>
    </p:spTree>
    <p:extLst>
      <p:ext uri="{BB962C8B-B14F-4D97-AF65-F5344CB8AC3E}">
        <p14:creationId xmlns:p14="http://schemas.microsoft.com/office/powerpoint/2010/main" val="18304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Definice momentu </a:t>
            </a:r>
            <a:r>
              <a:rPr lang="cs-CZ" b="1" dirty="0" smtClean="0"/>
              <a:t>síly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899592" y="2132856"/>
            <a:ext cx="727280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/>
              <a:t>Velikost momentu síly vzhledem k momentovému </a:t>
            </a:r>
            <a:r>
              <a:rPr lang="cs-CZ" dirty="0" smtClean="0"/>
              <a:t>bodu</a:t>
            </a:r>
            <a:r>
              <a:rPr lang="cs-CZ" baseline="30000" dirty="0"/>
              <a:t> </a:t>
            </a:r>
            <a:r>
              <a:rPr lang="cs-CZ" dirty="0" smtClean="0"/>
              <a:t>je </a:t>
            </a:r>
            <a:r>
              <a:rPr lang="cs-CZ" dirty="0"/>
              <a:t>přímo úměrná velikosti působící síly a vzdálenosti tohoto bodu od vektorové přímky síly, která moment vyvolává.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339752" y="3789040"/>
            <a:ext cx="4572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dirty="0"/>
              <a:t>Vzdálenost mezi vektorovou přímkou síly a zvoleným bodem označujeme jako </a:t>
            </a:r>
            <a:r>
              <a:rPr lang="cs-CZ" b="1" dirty="0"/>
              <a:t>rameno </a:t>
            </a:r>
            <a:r>
              <a:rPr lang="cs-CZ" b="1" dirty="0" smtClean="0"/>
              <a:t>síly.</a:t>
            </a:r>
            <a:endParaRPr lang="en-US" b="1" dirty="0"/>
          </a:p>
        </p:txBody>
      </p:sp>
      <p:pic>
        <p:nvPicPr>
          <p:cNvPr id="2052" name="Picture 4" descr="C:\Jandys\KTV\Biomechanika\Prezentace_Brno\Biomechanics Presentation\book-2\book-2\images\30\eq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371" y="5301208"/>
            <a:ext cx="311725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obrázek 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5764213" cy="37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 flipV="1">
            <a:off x="5868144" y="2132856"/>
            <a:ext cx="1587" cy="6334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V="1">
            <a:off x="5898075" y="3501008"/>
            <a:ext cx="1587" cy="633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>
            <a:off x="5292080" y="1946471"/>
            <a:ext cx="0" cy="2454275"/>
          </a:xfrm>
          <a:prstGeom prst="straightConnector1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>
            <a:off x="5292080" y="2768195"/>
            <a:ext cx="512763" cy="0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292080" y="4134421"/>
            <a:ext cx="533400" cy="0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79392" y="2348880"/>
            <a:ext cx="3381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508" tIns="49255" rIns="98508" bIns="4925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Myriad Pro" charset="0"/>
                <a:cs typeface="Arial" pitchFamily="34" charset="0"/>
              </a:rPr>
              <a:t>r</a:t>
            </a:r>
            <a:r>
              <a:rPr kumimoji="0" lang="cs-CZ" sz="1100" b="1" i="0" u="none" strike="noStrike" cap="none" normalizeH="0" baseline="-25000" smtClean="0">
                <a:ln>
                  <a:noFill/>
                </a:ln>
                <a:solidFill>
                  <a:srgbClr val="0070C0"/>
                </a:solidFill>
                <a:effectLst/>
                <a:latin typeface="Myriad Pro" charset="0"/>
                <a:cs typeface="Arial" pitchFamily="34" charset="0"/>
              </a:rPr>
              <a:t>2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99662" y="2351130"/>
            <a:ext cx="4127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508" tIns="49255" rIns="98508" bIns="4925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yriad Pro" charset="0"/>
                <a:cs typeface="Arial" pitchFamily="34" charset="0"/>
              </a:rPr>
              <a:t>F</a:t>
            </a:r>
            <a:r>
              <a:rPr kumimoji="0" lang="cs-CZ" sz="11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Myriad Pro" charset="0"/>
                <a:cs typeface="Arial" pitchFamily="34" charset="0"/>
              </a:rPr>
              <a:t>2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106037" y="3986783"/>
            <a:ext cx="4127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508" tIns="49255" rIns="98508" bIns="4925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yriad Pro" charset="0"/>
                <a:cs typeface="Arial" pitchFamily="34" charset="0"/>
              </a:rPr>
              <a:t>F</a:t>
            </a:r>
            <a:r>
              <a:rPr kumimoji="0" lang="cs-CZ" sz="11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Myriad Pro" charset="0"/>
                <a:cs typeface="Arial" pitchFamily="34" charset="0"/>
              </a:rPr>
              <a:t>1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96161" y="3691508"/>
            <a:ext cx="3381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508" tIns="49255" rIns="98508" bIns="4925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Myriad Pro" charset="0"/>
                <a:cs typeface="Arial" pitchFamily="34" charset="0"/>
              </a:rPr>
              <a:t>r</a:t>
            </a:r>
            <a:r>
              <a:rPr kumimoji="0" lang="cs-CZ" sz="1100" b="1" i="0" u="none" strike="noStrike" cap="none" normalizeH="0" baseline="-25000" smtClean="0">
                <a:ln>
                  <a:noFill/>
                </a:ln>
                <a:solidFill>
                  <a:srgbClr val="0070C0"/>
                </a:solidFill>
                <a:effectLst/>
                <a:latin typeface="Myriad Pro" charset="0"/>
                <a:cs typeface="Arial" pitchFamily="34" charset="0"/>
              </a:rPr>
              <a:t>1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404664"/>
            <a:ext cx="75608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Diagram volného tělesa – skok o tyči. Modrý plný bod označuje těžiště atleta. Černé šipky představují reakční síly, kterými působí tyč na ruce atleta. Modré šipky představuji ramena síly vzhledem k ose otáčení a těžišti.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334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Příklady použití momentu síly při </a:t>
            </a:r>
            <a:r>
              <a:rPr lang="cs-CZ" b="1" dirty="0" smtClean="0"/>
              <a:t>sportu</a:t>
            </a:r>
            <a:endParaRPr lang="en-US" b="1" dirty="0"/>
          </a:p>
        </p:txBody>
      </p:sp>
      <p:sp>
        <p:nvSpPr>
          <p:cNvPr id="4" name="Obdélník 3"/>
          <p:cNvSpPr/>
          <p:nvPr/>
        </p:nvSpPr>
        <p:spPr>
          <a:xfrm>
            <a:off x="975553" y="1747100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Protože </a:t>
            </a:r>
            <a:r>
              <a:rPr lang="cs-CZ" dirty="0"/>
              <a:t>bod otáčení pádla je v místě úchopu horní ruky, tak čím níže posuneme naši spodní ruku, tím větší moment síly budeme mít. V praxi to znamená, že naše záběry budou sice delší, ale například při stejné síle záběru s větším otáčivým účinkem.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851" y="2924944"/>
            <a:ext cx="4396441" cy="175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88623" y="4651226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tenisu, golfu, hokeji a podobně je moment síly, který vyvoláme silovým působením, závislý na uchopení hokejky, golfové hole a tenisové rakety. </a:t>
            </a:r>
          </a:p>
          <a:p>
            <a:endParaRPr lang="cs-CZ" dirty="0"/>
          </a:p>
          <a:p>
            <a:r>
              <a:rPr lang="cs-CZ" dirty="0"/>
              <a:t>Moment síly musí být také použit v těch sportech, kde se my nebo naše náčiní otáčí. </a:t>
            </a:r>
          </a:p>
          <a:p>
            <a:endParaRPr lang="cs-CZ" dirty="0"/>
          </a:p>
          <a:p>
            <a:r>
              <a:rPr lang="cs-CZ" dirty="0"/>
              <a:t>V bojových sportech, jako je judo nebo řeckořímský zápas, sportovci volí takové chvaty, aby působili co největším momentem síly na svého protivníka.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7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Moment svalové </a:t>
            </a:r>
            <a:r>
              <a:rPr lang="cs-CZ" b="1" dirty="0" smtClean="0"/>
              <a:t>síly</a:t>
            </a:r>
            <a:endParaRPr lang="en-US" dirty="0"/>
          </a:p>
        </p:txBody>
      </p:sp>
      <p:pic>
        <p:nvPicPr>
          <p:cNvPr id="4098" name="Picture 2" descr="C:\Jandys\KTV\Biomechanika\Prezentace_Brno\Biomechanics Presentation\book-1\book-1\images\30\obr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4" y="1124744"/>
            <a:ext cx="3631053" cy="490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95536" y="5229200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Rameno momentu síly svalu biceps </a:t>
            </a:r>
            <a:r>
              <a:rPr lang="cs-CZ" dirty="0" err="1"/>
              <a:t>brachii</a:t>
            </a:r>
            <a:r>
              <a:rPr lang="cs-CZ" dirty="0"/>
              <a:t> klesá z </a:t>
            </a:r>
            <a:r>
              <a:rPr lang="cs-CZ" b="1" i="1" dirty="0"/>
              <a:t>r</a:t>
            </a:r>
            <a:r>
              <a:rPr lang="cs-CZ" baseline="-25000" dirty="0"/>
              <a:t>1</a:t>
            </a:r>
            <a:r>
              <a:rPr lang="cs-CZ" dirty="0"/>
              <a:t> na </a:t>
            </a:r>
            <a:r>
              <a:rPr lang="cs-CZ" b="1" i="1" dirty="0"/>
              <a:t>r</a:t>
            </a:r>
            <a:r>
              <a:rPr lang="cs-CZ" baseline="-25000" dirty="0"/>
              <a:t>2</a:t>
            </a:r>
            <a:r>
              <a:rPr lang="cs-CZ" dirty="0"/>
              <a:t>, když v lokti dochází k extenzi. Střed otáčení loketního kloubu je označen bílým plným bodem, úpon bicepsu </a:t>
            </a:r>
            <a:r>
              <a:rPr lang="cs-CZ" dirty="0" err="1"/>
              <a:t>brachii</a:t>
            </a:r>
            <a:r>
              <a:rPr lang="cs-CZ" dirty="0"/>
              <a:t> černě v poloze 90° a modře v poloze 120°. Šipky označují síly, kterými působí úpon bicepsu </a:t>
            </a:r>
            <a:r>
              <a:rPr lang="cs-CZ" dirty="0" err="1"/>
              <a:t>brachii</a:t>
            </a:r>
            <a:r>
              <a:rPr lang="cs-CZ" dirty="0"/>
              <a:t> na </a:t>
            </a:r>
            <a:r>
              <a:rPr lang="cs-CZ" dirty="0" err="1"/>
              <a:t>tuberosity</a:t>
            </a:r>
            <a:r>
              <a:rPr lang="cs-CZ" dirty="0"/>
              <a:t> radia a </a:t>
            </a:r>
            <a:r>
              <a:rPr lang="cs-CZ" dirty="0" err="1"/>
              <a:t>bicipital</a:t>
            </a:r>
            <a:r>
              <a:rPr lang="cs-CZ" dirty="0"/>
              <a:t> </a:t>
            </a:r>
            <a:r>
              <a:rPr lang="cs-CZ" dirty="0" err="1"/>
              <a:t>aponeurosis</a:t>
            </a:r>
            <a:r>
              <a:rPr lang="cs-CZ" dirty="0"/>
              <a:t> hluboké fascie mediální části předloktí.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3923928" y="170080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Na obrázku vidíme sílu vyvolanou bicepsem </a:t>
            </a:r>
            <a:r>
              <a:rPr lang="cs-CZ" dirty="0" err="1"/>
              <a:t>brachii</a:t>
            </a:r>
            <a:r>
              <a:rPr lang="cs-CZ" dirty="0"/>
              <a:t> na předloktí, když se mění poloha loketního kloubu z plné extenze do flexe 90º. Vytváří v průběhu tohoto pohybu svaly stále stejný moment síly? Schopnost bicepsu </a:t>
            </a:r>
            <a:r>
              <a:rPr lang="cs-CZ" dirty="0" err="1"/>
              <a:t>brachii</a:t>
            </a:r>
            <a:r>
              <a:rPr lang="cs-CZ" dirty="0"/>
              <a:t> vytvářet moment síly v loketním kloubu je závislá na poloze loketního kloubu. Rameno síly svalů se mění v závislosti na vzájemné poloze jednotlivých segmentů kloubu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18644"/>
            <a:ext cx="6264696" cy="420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99592" y="40466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Výstupní momenty sil v levém kyčelním, kolenním a hlezenním kloubu v krokovém cyklu běhu (4 m/s) atleta (první kontakt přes špičku).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03648" y="630932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Měřeno v Centru diagnostiky lidského pohybu 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Síly a momenty sil při </a:t>
            </a:r>
            <a:r>
              <a:rPr lang="cs-CZ" b="1" dirty="0" smtClean="0"/>
              <a:t>rovnováze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755576" y="1700808"/>
            <a:ext cx="4572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b="1" dirty="0"/>
              <a:t>Aby těleso bylo ve statické rovnováze, součet vnějších sil a součet vnějších momentů sil působících na těleso se musí rovnat nule.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899592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Odhad svalových sil pomocí rovnic statické rovnováhy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60" y="41490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Představme si, že držíme činku o hmotnosti 30 kg. Náš loket je v 90° flexi a předloktí je paralelní s podlahou. Pokud je naše předloktí dlouhé 0,4 m, jakým momentem bude činka působit na předloktí vzhledem k ose otáčení (loketní kloub)?</a:t>
            </a:r>
            <a:endParaRPr lang="en-US" dirty="0"/>
          </a:p>
        </p:txBody>
      </p:sp>
      <p:pic>
        <p:nvPicPr>
          <p:cNvPr id="7170" name="Picture 2" descr="C:\Jandys\KTV\Biomechanika\Prezentace_Brno\Biomechanics Presentation\book-1\book-1\images\30\eq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018" y="1638143"/>
            <a:ext cx="293370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652120" y="3212976"/>
            <a:ext cx="3491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Jestliže jsou flexory loketního kloubu upnuty přibližně 0,03 m od osy loketního kloubu na předloktí, potom platí:</a:t>
            </a:r>
            <a:endParaRPr lang="en-US" sz="1400" dirty="0"/>
          </a:p>
        </p:txBody>
      </p:sp>
      <p:pic>
        <p:nvPicPr>
          <p:cNvPr id="7172" name="Picture 4" descr="C:\Jandys\KTV\Biomechanika\Prezentace_Brno\Biomechanics Presentation\book-1\book-1\images\30\eq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618" y="4149080"/>
            <a:ext cx="30861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7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280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Biomechanika 11</vt:lpstr>
      <vt:lpstr>Moment síly</vt:lpstr>
      <vt:lpstr>Máme tři druhy situací, ve kterých vnější síla působí na volné těleso</vt:lpstr>
      <vt:lpstr>Definice momentu síly</vt:lpstr>
      <vt:lpstr>Prezentace aplikace PowerPoint</vt:lpstr>
      <vt:lpstr>Příklady použití momentu síly při sportu</vt:lpstr>
      <vt:lpstr>Moment svalové síly</vt:lpstr>
      <vt:lpstr>Prezentace aplikace PowerPoint</vt:lpstr>
      <vt:lpstr>Síly a momenty sil při rovnováze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1</dc:title>
  <cp:lastModifiedBy>OU</cp:lastModifiedBy>
  <cp:revision>22</cp:revision>
  <dcterms:modified xsi:type="dcterms:W3CDTF">2012-08-31T11:31:02Z</dcterms:modified>
</cp:coreProperties>
</file>