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8" autoAdjust="0"/>
    <p:restoredTop sz="94660"/>
  </p:normalViewPr>
  <p:slideViewPr>
    <p:cSldViewPr>
      <p:cViewPr varScale="1">
        <p:scale>
          <a:sx n="77" d="100"/>
          <a:sy n="77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8D5B2-43C7-43E2-8EEB-BF091111F146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Jógové pozice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Harmonizační cvičení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Úklonové</a:t>
            </a:r>
            <a:r>
              <a:rPr lang="cs-CZ" dirty="0" smtClean="0"/>
              <a:t> pozice: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Učí vyváženosti – přijímat věci z dobré i špatné stránky. </a:t>
            </a:r>
          </a:p>
          <a:p>
            <a:r>
              <a:rPr lang="cs-CZ" dirty="0" smtClean="0"/>
              <a:t>Úklony je vždy nutné provádět souměrně na obě strany.</a:t>
            </a:r>
          </a:p>
          <a:p>
            <a:r>
              <a:rPr lang="cs-CZ" dirty="0" smtClean="0"/>
              <a:t>Úklony by měly následovat až po procvičení páteře do předklonu a záklonu.</a:t>
            </a:r>
          </a:p>
          <a:p>
            <a:r>
              <a:rPr lang="cs-CZ" dirty="0" smtClean="0"/>
              <a:t>Významně ovlivňují dech – lokalizované dýchání do jedné strany hrudníku.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 smtClean="0"/>
              <a:t>Protahují m. </a:t>
            </a:r>
            <a:r>
              <a:rPr lang="cs-CZ" dirty="0" err="1" smtClean="0"/>
              <a:t>quadratus</a:t>
            </a:r>
            <a:r>
              <a:rPr lang="cs-CZ" dirty="0" smtClean="0"/>
              <a:t> </a:t>
            </a:r>
            <a:r>
              <a:rPr lang="cs-CZ" dirty="0" err="1" smtClean="0"/>
              <a:t>lumborum</a:t>
            </a:r>
            <a:r>
              <a:rPr lang="cs-CZ" dirty="0" smtClean="0"/>
              <a:t>; prohlubují jednostranné dýchání</a:t>
            </a:r>
            <a:endParaRPr lang="cs-CZ" dirty="0" smtClean="0">
              <a:sym typeface="Wingdings" pitchFamily="2" charset="2"/>
            </a:endParaRP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 descr="07_gita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276872"/>
            <a:ext cx="4219575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Torzní pozice: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 smtClean="0"/>
              <a:t>V józe zahrnuty s cílem mít pružnou páteř, protáhnout zádové svaly a masírovat vnitřní orgány.</a:t>
            </a:r>
          </a:p>
          <a:p>
            <a:r>
              <a:rPr lang="cs-CZ" dirty="0" smtClean="0"/>
              <a:t>V sedě začínají pokrčením a přiložením pravé DK na trup. Torze začíná od </a:t>
            </a:r>
            <a:r>
              <a:rPr lang="cs-CZ" dirty="0" smtClean="0"/>
              <a:t>L-páteře </a:t>
            </a:r>
            <a:r>
              <a:rPr lang="cs-CZ" dirty="0" smtClean="0"/>
              <a:t>– přetočení hlavy a pohled očí významně  dokončuje </a:t>
            </a:r>
            <a:r>
              <a:rPr lang="cs-CZ" dirty="0" smtClean="0"/>
              <a:t>efektivitu</a:t>
            </a:r>
          </a:p>
          <a:p>
            <a:pPr marL="0" indent="0">
              <a:buNone/>
            </a:pPr>
            <a:r>
              <a:rPr lang="cs-CZ" dirty="0" smtClean="0"/>
              <a:t>    </a:t>
            </a:r>
            <a:r>
              <a:rPr lang="cs-CZ" dirty="0" smtClean="0"/>
              <a:t>torzních pozic.</a:t>
            </a:r>
            <a:endParaRPr lang="cs-CZ" dirty="0"/>
          </a:p>
        </p:txBody>
      </p:sp>
      <p:pic>
        <p:nvPicPr>
          <p:cNvPr id="4" name="Obrázek 3" descr="303-V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4581128"/>
            <a:ext cx="28575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cs-CZ" dirty="0" smtClean="0"/>
              <a:t>!!! Nespěchat, přetočení provádět s výdechem, neprovádět švihem, dech, páteř by měla být napřímená.</a:t>
            </a:r>
          </a:p>
          <a:p>
            <a:r>
              <a:rPr lang="cs-CZ" dirty="0" smtClean="0"/>
              <a:t>!!ne u klientů s výhřezem ploténky i v disku</a:t>
            </a:r>
          </a:p>
          <a:p>
            <a:r>
              <a:rPr lang="cs-CZ" dirty="0" smtClean="0"/>
              <a:t>!!torze jsou nebezpečné při špatném provedení i pro kyčle a kolena.</a:t>
            </a:r>
          </a:p>
          <a:p>
            <a:r>
              <a:rPr lang="cs-CZ" dirty="0" smtClean="0"/>
              <a:t>!!síla rotace je z břicha, rotace je z trupu ne z kolen nebo kyčlí.</a:t>
            </a:r>
          </a:p>
          <a:p>
            <a:endParaRPr lang="cs-CZ" dirty="0"/>
          </a:p>
        </p:txBody>
      </p:sp>
      <p:pic>
        <p:nvPicPr>
          <p:cNvPr id="4" name="Obrázek 3" descr="imagesCABWYH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4419600"/>
            <a:ext cx="1876425" cy="2438400"/>
          </a:xfrm>
          <a:prstGeom prst="rect">
            <a:avLst/>
          </a:prstGeom>
        </p:spPr>
      </p:pic>
      <p:pic>
        <p:nvPicPr>
          <p:cNvPr id="5" name="Obrázek 4" descr="imagesCA2IOOCJ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4509120"/>
            <a:ext cx="2124075" cy="215265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Obrácené pozice: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Královské pozice – stimulují mozek, dýchání, podporují cirkulaci krve z DKK, prokrvují obličej, vyhlazují vrásky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r>
              <a:rPr lang="cs-CZ" dirty="0" smtClean="0">
                <a:sym typeface="Wingdings" pitchFamily="2" charset="2"/>
              </a:rPr>
              <a:t>Obrácené pozice omlazují.</a:t>
            </a:r>
          </a:p>
          <a:p>
            <a:r>
              <a:rPr lang="cs-CZ" dirty="0" smtClean="0">
                <a:sym typeface="Wingdings" pitchFamily="2" charset="2"/>
              </a:rPr>
              <a:t>Pozice je nutné cvičit velmi opatrně, s rozvahou a kontrolou.</a:t>
            </a:r>
          </a:p>
          <a:p>
            <a:r>
              <a:rPr lang="cs-CZ" dirty="0" smtClean="0">
                <a:sym typeface="Wingdings" pitchFamily="2" charset="2"/>
              </a:rPr>
              <a:t>V obrácené pozici nesmíme provádět rotace </a:t>
            </a:r>
            <a:r>
              <a:rPr lang="cs-CZ" dirty="0" err="1" smtClean="0">
                <a:sym typeface="Wingdings" pitchFamily="2" charset="2"/>
              </a:rPr>
              <a:t>Cp</a:t>
            </a:r>
            <a:r>
              <a:rPr lang="cs-CZ" dirty="0" smtClean="0">
                <a:sym typeface="Wingdings" pitchFamily="2" charset="2"/>
              </a:rPr>
              <a:t> (neotáčet hlavu, nekoukat na ostatní), vlasy rozpuštěné bez sponek, culíku, brada nesmí být zvednutá nahoru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!! Nedoporučují se klientům s vysokým TK, s problémy se štítnou žlázou, krční páteří, očima nebo trpícími migrénami. Ne v graviditě.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plu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4653136"/>
            <a:ext cx="2628900" cy="1743075"/>
          </a:xfrm>
          <a:prstGeom prst="rect">
            <a:avLst/>
          </a:prstGeom>
        </p:spPr>
      </p:pic>
      <p:pic>
        <p:nvPicPr>
          <p:cNvPr id="6" name="Obrázek 5" descr="imagesCAK2ZTN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2276872"/>
            <a:ext cx="1524000" cy="3009900"/>
          </a:xfrm>
          <a:prstGeom prst="rect">
            <a:avLst/>
          </a:prstGeom>
        </p:spPr>
      </p:pic>
      <p:pic>
        <p:nvPicPr>
          <p:cNvPr id="7" name="Obrázek 6" descr="na hlavě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2492896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Balanční pozice: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Ukazují naši schopnost koncentrace, vnitřního klidu a rovnováhy.</a:t>
            </a:r>
          </a:p>
          <a:p>
            <a:r>
              <a:rPr lang="cs-CZ" dirty="0" smtClean="0"/>
              <a:t>Pozice podporují klid a rovnováhu těla i mysli.</a:t>
            </a:r>
          </a:p>
          <a:p>
            <a:r>
              <a:rPr lang="cs-CZ" dirty="0" smtClean="0"/>
              <a:t>Posilují sebevědomí, učí vyvinout svalovou sílu centra těla.</a:t>
            </a:r>
          </a:p>
          <a:p>
            <a:r>
              <a:rPr lang="cs-CZ" dirty="0" smtClean="0"/>
              <a:t>V pokročilém provedení lze i zavřít oči a pozornost obracet do sebe, na čelo, na třetí oko.</a:t>
            </a:r>
          </a:p>
          <a:p>
            <a:r>
              <a:rPr lang="cs-CZ" dirty="0" smtClean="0"/>
              <a:t>Zklidnění mysli pozici dokáže udržet.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U klientů s horší rovnováhou (senioři, gravidita) je vhodné se opřít o židli nebo o zeď.</a:t>
            </a:r>
            <a:endParaRPr lang="cs-CZ" dirty="0"/>
          </a:p>
        </p:txBody>
      </p:sp>
      <p:pic>
        <p:nvPicPr>
          <p:cNvPr id="4" name="Obrázek 3" descr="1259674269_krejci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916832"/>
            <a:ext cx="6552728" cy="374441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Relaxační pozice: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Uvolňují svalové napětí, zaměření se na klidný dech a svalovou relaxaci.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tygří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140968"/>
            <a:ext cx="2466975" cy="1847850"/>
          </a:xfrm>
          <a:prstGeom prst="rect">
            <a:avLst/>
          </a:prstGeom>
        </p:spPr>
      </p:pic>
      <p:pic>
        <p:nvPicPr>
          <p:cNvPr id="5" name="Obrázek 4" descr="15a_savas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3933056"/>
            <a:ext cx="3594100" cy="10795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Mudry v ásanách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Namaskára</a:t>
            </a:r>
            <a:r>
              <a:rPr lang="cs-CZ" dirty="0" smtClean="0"/>
              <a:t> mudra – </a:t>
            </a:r>
            <a:r>
              <a:rPr lang="cs-CZ" dirty="0" err="1" smtClean="0"/>
              <a:t>mudra</a:t>
            </a:r>
            <a:r>
              <a:rPr lang="cs-CZ" dirty="0" smtClean="0"/>
              <a:t> pozdravu, vztahu, úcty. Je symbolem klidu, radosti, míru a harmonie.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namskár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2924944"/>
            <a:ext cx="1440160" cy="1224136"/>
          </a:xfrm>
          <a:prstGeom prst="rect">
            <a:avLst/>
          </a:prstGeom>
        </p:spPr>
      </p:pic>
      <p:pic>
        <p:nvPicPr>
          <p:cNvPr id="5" name="Obrázek 4" descr="na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2924944"/>
            <a:ext cx="15240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Ásana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ÁSANA</a:t>
            </a:r>
            <a:r>
              <a:rPr lang="cs-CZ" dirty="0" smtClean="0"/>
              <a:t> - sanskrtský výraz pro </a:t>
            </a:r>
            <a:r>
              <a:rPr lang="cs-CZ" b="1" dirty="0" smtClean="0"/>
              <a:t>tělesnou pozici</a:t>
            </a:r>
          </a:p>
          <a:p>
            <a:r>
              <a:rPr lang="cs-CZ" dirty="0" smtClean="0"/>
              <a:t>Obecně ásana znamená </a:t>
            </a:r>
            <a:r>
              <a:rPr lang="cs-CZ" b="1" i="1" dirty="0" smtClean="0"/>
              <a:t>zaujmout na delší čas určitou tělesnou polohu a cítit se v ní příjemně a uvolněně.</a:t>
            </a:r>
          </a:p>
          <a:p>
            <a:r>
              <a:rPr lang="cs-CZ" dirty="0" err="1" smtClean="0"/>
              <a:t>Pataňdžali</a:t>
            </a:r>
            <a:r>
              <a:rPr lang="cs-CZ" dirty="0" smtClean="0"/>
              <a:t>, nazývá ásanou pouze meditační sed, zatímco tělesná cvičení označuje jako </a:t>
            </a:r>
            <a:r>
              <a:rPr lang="cs-CZ" i="1" dirty="0" smtClean="0"/>
              <a:t>jóga </a:t>
            </a:r>
            <a:r>
              <a:rPr lang="cs-CZ" i="1" dirty="0" err="1" smtClean="0"/>
              <a:t>vjájáma</a:t>
            </a:r>
            <a:r>
              <a:rPr lang="cs-CZ" dirty="0" smtClean="0"/>
              <a:t>. </a:t>
            </a:r>
          </a:p>
          <a:p>
            <a:r>
              <a:rPr lang="cs-CZ" dirty="0" smtClean="0"/>
              <a:t>Dnes se za ásany považují i dynamické jógové cviky.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err="1" smtClean="0"/>
              <a:t>Džána</a:t>
            </a:r>
            <a:r>
              <a:rPr lang="cs-CZ" dirty="0" smtClean="0"/>
              <a:t> mudra (</a:t>
            </a:r>
            <a:r>
              <a:rPr lang="cs-CZ" dirty="0" err="1"/>
              <a:t>G</a:t>
            </a:r>
            <a:r>
              <a:rPr lang="cs-CZ" dirty="0" err="1" smtClean="0"/>
              <a:t>ján</a:t>
            </a:r>
            <a:r>
              <a:rPr lang="cs-CZ" dirty="0" smtClean="0"/>
              <a:t> mudra) – </a:t>
            </a:r>
            <a:r>
              <a:rPr lang="cs-CZ" dirty="0" err="1" smtClean="0"/>
              <a:t>mudra</a:t>
            </a:r>
            <a:r>
              <a:rPr lang="cs-CZ" dirty="0" smtClean="0"/>
              <a:t> poznání. Spojené prsty charakterizují individuální vědomí a palec univerzální vědomí. Význam je v </a:t>
            </a:r>
            <a:r>
              <a:rPr lang="cs-CZ" smtClean="0"/>
              <a:t>završení ásany</a:t>
            </a:r>
            <a:r>
              <a:rPr lang="cs-CZ" dirty="0" smtClean="0"/>
              <a:t>, prohloubení zklidnění a koncentrace.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gjá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284984"/>
            <a:ext cx="2016224" cy="17281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cs-CZ" b="1" dirty="0" smtClean="0"/>
              <a:t>Pravidelné cvičení ásan:</a:t>
            </a:r>
          </a:p>
          <a:p>
            <a:r>
              <a:rPr lang="cs-CZ" dirty="0"/>
              <a:t>v</a:t>
            </a:r>
            <a:r>
              <a:rPr lang="cs-CZ" dirty="0" smtClean="0"/>
              <a:t>yrovnává svalové </a:t>
            </a:r>
            <a:r>
              <a:rPr lang="cs-CZ" dirty="0" err="1" smtClean="0"/>
              <a:t>dysbalance</a:t>
            </a:r>
            <a:r>
              <a:rPr lang="cs-CZ" dirty="0" smtClean="0"/>
              <a:t> ( posiluje oslabené svaly, protahuje svaly zkrácené)</a:t>
            </a:r>
          </a:p>
          <a:p>
            <a:r>
              <a:rPr lang="cs-CZ" dirty="0" smtClean="0"/>
              <a:t>zvyšuje pružnost páteře </a:t>
            </a:r>
          </a:p>
          <a:p>
            <a:r>
              <a:rPr lang="cs-CZ" dirty="0" smtClean="0"/>
              <a:t>zlepšuje pohyblivost kloubů </a:t>
            </a:r>
          </a:p>
          <a:p>
            <a:r>
              <a:rPr lang="cs-CZ" dirty="0" smtClean="0"/>
              <a:t>povzbuzuje a harmonizuje činnost orgánů i žláz </a:t>
            </a:r>
          </a:p>
          <a:p>
            <a:r>
              <a:rPr lang="cs-CZ" dirty="0" smtClean="0"/>
              <a:t>podporuje látkovou výměnu a funkci lymfatického systému </a:t>
            </a:r>
          </a:p>
          <a:p>
            <a:r>
              <a:rPr lang="cs-CZ" dirty="0" smtClean="0"/>
              <a:t>posiluje imunitní systém </a:t>
            </a:r>
          </a:p>
          <a:p>
            <a:r>
              <a:rPr lang="cs-CZ" dirty="0" smtClean="0"/>
              <a:t>normalizuje a stabilizuje krevní oběh a krevní tlak </a:t>
            </a:r>
          </a:p>
          <a:p>
            <a:r>
              <a:rPr lang="cs-CZ" dirty="0"/>
              <a:t>a</a:t>
            </a:r>
            <a:r>
              <a:rPr lang="cs-CZ" dirty="0" smtClean="0"/>
              <a:t>j.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cs-CZ" dirty="0" smtClean="0"/>
              <a:t>Cílem každé pozice je její </a:t>
            </a:r>
            <a:r>
              <a:rPr lang="cs-CZ" b="1" dirty="0" smtClean="0"/>
              <a:t>procítění</a:t>
            </a:r>
            <a:r>
              <a:rPr lang="cs-CZ" dirty="0" smtClean="0"/>
              <a:t> – uvědomění si jednoty těla a mysli s cílem vytvořit </a:t>
            </a:r>
            <a:r>
              <a:rPr lang="cs-CZ" b="1" dirty="0" smtClean="0"/>
              <a:t>harmonii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první fázi se pozornost věnuje dýchání a zvládnutí pozice (stabilizací).</a:t>
            </a:r>
          </a:p>
          <a:p>
            <a:r>
              <a:rPr lang="cs-CZ" dirty="0" smtClean="0"/>
              <a:t>Po fyzickém zvládnutí pozice lze „vnitřně meditovat“ při cvičení, splynout s pozicí a uvolnit se v ní.</a:t>
            </a:r>
          </a:p>
          <a:p>
            <a:r>
              <a:rPr lang="cs-CZ" dirty="0" smtClean="0"/>
              <a:t>Důležitá je schopnost klienta uvědomit si sám sebe, svoje tělo, svaly, které pracují, řídit svůj dech,naučit se relaxovat svaly které nepracují..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Důležité zásady při provádění ásan: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400599"/>
          </a:xfrm>
        </p:spPr>
        <p:txBody>
          <a:bodyPr>
            <a:normAutofit fontScale="32500" lnSpcReduction="20000"/>
          </a:bodyPr>
          <a:lstStyle/>
          <a:p>
            <a:r>
              <a:rPr lang="cs-CZ" sz="7400" dirty="0" smtClean="0"/>
              <a:t>Ásany se provádějí </a:t>
            </a:r>
            <a:r>
              <a:rPr lang="cs-CZ" sz="7400" b="1" i="1" dirty="0" smtClean="0"/>
              <a:t>vždy v souladu s dechem</a:t>
            </a:r>
            <a:r>
              <a:rPr lang="cs-CZ" sz="7400" dirty="0" smtClean="0"/>
              <a:t>: Pohyby rozpínající hrudník a dutinu břišní jsou vždy spojeny s nádechem. Pohyby stahující hrudník a dutinu břišní jsou vždy spojeny s výdechem. </a:t>
            </a:r>
          </a:p>
          <a:p>
            <a:r>
              <a:rPr lang="cs-CZ" sz="7400" b="1" i="1" dirty="0" smtClean="0"/>
              <a:t>Nejprve se ásana provede jednou či dvakrát bez delší výdrže </a:t>
            </a:r>
            <a:r>
              <a:rPr lang="cs-CZ" sz="7400" dirty="0" smtClean="0"/>
              <a:t>a pohyb těla se sladí s dechem. Při tom se zcela přesně stanoví, k jaké fázi pohybu patří nádech a k jaké výdech. Takový způsob cvičení zklidňuje nervovou soustavu, povzbuzuje činnost žláz, zvětšuje dechovou kapacitu a rozpouští tělesný i duševní stres. Mysl se uvolní, zklidní a projasní. </a:t>
            </a:r>
          </a:p>
          <a:p>
            <a:r>
              <a:rPr lang="cs-CZ" sz="7400" b="1" i="1" dirty="0" smtClean="0"/>
              <a:t>Teprve pak setrváme v ásaně delší čas a dýcháme v ní</a:t>
            </a:r>
            <a:r>
              <a:rPr lang="cs-CZ" sz="7400" dirty="0" smtClean="0"/>
              <a:t>. Soustředíme se na tu část těla, na níž ásana působí, a směrujeme tam i vědomí dechu. </a:t>
            </a:r>
          </a:p>
          <a:p>
            <a:r>
              <a:rPr lang="cs-CZ" sz="7400" b="1" i="1" dirty="0" smtClean="0"/>
              <a:t>Pak provedeme </a:t>
            </a:r>
            <a:r>
              <a:rPr lang="cs-CZ" sz="7400" b="1" i="1" dirty="0" err="1" smtClean="0"/>
              <a:t>protipozici</a:t>
            </a:r>
            <a:r>
              <a:rPr lang="cs-CZ" sz="7400" b="1" i="1" dirty="0" smtClean="0"/>
              <a:t> </a:t>
            </a:r>
            <a:r>
              <a:rPr lang="cs-CZ" sz="7400" dirty="0" smtClean="0"/>
              <a:t>nebo vyrovnávací cvik. Je-li například trup stlačen nebo v předklonu, v následující ásaně se protáhne nebo napřímí.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Předklonové</a:t>
            </a:r>
            <a:r>
              <a:rPr lang="cs-CZ" dirty="0" smtClean="0"/>
              <a:t> pozice: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Jsou pozice pokory, pochopení, uklidňují NS, působí proti ztuhlosti páteře, protahují zadní stranu těla. Předklony harmonizují a zklidňují.</a:t>
            </a:r>
          </a:p>
          <a:p>
            <a:r>
              <a:rPr lang="cs-CZ" dirty="0" smtClean="0"/>
              <a:t>S rovnými zády protahujeme více svaly zadní strany stehen a napřimujeme páteř.</a:t>
            </a:r>
          </a:p>
          <a:p>
            <a:r>
              <a:rPr lang="cs-CZ" dirty="0" smtClean="0"/>
              <a:t>S kulatými zády protahujeme a uvolňujeme </a:t>
            </a:r>
            <a:r>
              <a:rPr lang="cs-CZ" dirty="0" err="1" smtClean="0"/>
              <a:t>paravertebrální</a:t>
            </a:r>
            <a:r>
              <a:rPr lang="cs-CZ" dirty="0" smtClean="0"/>
              <a:t> svaly.</a:t>
            </a:r>
            <a:endParaRPr lang="cs-CZ" dirty="0"/>
          </a:p>
        </p:txBody>
      </p:sp>
      <p:pic>
        <p:nvPicPr>
          <p:cNvPr id="4" name="Obrázek 3" descr="2F_76746896-joga-li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24375" y="1052736"/>
            <a:ext cx="4619625" cy="206084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Předklonové</a:t>
            </a:r>
            <a:r>
              <a:rPr lang="cs-CZ" dirty="0" smtClean="0"/>
              <a:t> pozice: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Tyto ásany jsou vhodné pro masáž břišních orgánů.</a:t>
            </a:r>
          </a:p>
          <a:p>
            <a:r>
              <a:rPr lang="cs-CZ" dirty="0" smtClean="0"/>
              <a:t>! Klienti s vysokým TK, srdečními nebo cévními problémy – </a:t>
            </a:r>
            <a:r>
              <a:rPr lang="cs-CZ" dirty="0" err="1" smtClean="0"/>
              <a:t>předklonové</a:t>
            </a:r>
            <a:r>
              <a:rPr lang="cs-CZ" dirty="0" smtClean="0"/>
              <a:t> pozice provádět velmi pomalu.</a:t>
            </a:r>
          </a:p>
          <a:p>
            <a:endParaRPr lang="cs-CZ" dirty="0"/>
          </a:p>
        </p:txBody>
      </p:sp>
      <p:pic>
        <p:nvPicPr>
          <p:cNvPr id="4" name="Obrázek 3" descr="bez názv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4293096"/>
            <a:ext cx="2609850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Záklonové</a:t>
            </a:r>
            <a:r>
              <a:rPr lang="cs-CZ" dirty="0" smtClean="0"/>
              <a:t> pozice: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/>
          <a:lstStyle/>
          <a:p>
            <a:r>
              <a:rPr lang="cs-CZ" dirty="0" smtClean="0"/>
              <a:t>Stimulují organismus, vedou k aktivitě, zvyšují pohyblivost páteře do záklonu.</a:t>
            </a:r>
          </a:p>
          <a:p>
            <a:r>
              <a:rPr lang="cs-CZ" dirty="0" smtClean="0"/>
              <a:t>Otevírají hrudník a protahují svaly hrudníku, protahují břišní svaly, kyčle a stehenní svaly. </a:t>
            </a:r>
          </a:p>
          <a:p>
            <a:r>
              <a:rPr lang="cs-CZ" dirty="0" smtClean="0"/>
              <a:t>Nejsou vhodné pro klienty s nízkým TK, trpícími závratěmi.</a:t>
            </a:r>
          </a:p>
          <a:p>
            <a:endParaRPr lang="cs-CZ" dirty="0"/>
          </a:p>
        </p:txBody>
      </p:sp>
      <p:pic>
        <p:nvPicPr>
          <p:cNvPr id="4" name="Obrázek 3" descr="velblou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4797152"/>
            <a:ext cx="2376264" cy="2060848"/>
          </a:xfrm>
          <a:prstGeom prst="rect">
            <a:avLst/>
          </a:prstGeom>
        </p:spPr>
      </p:pic>
      <p:pic>
        <p:nvPicPr>
          <p:cNvPr id="5" name="Obrázek 4" descr="kobylk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5048250"/>
            <a:ext cx="2533650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 smtClean="0"/>
              <a:t>Před praktikováním </a:t>
            </a:r>
            <a:r>
              <a:rPr lang="cs-CZ" dirty="0" err="1" smtClean="0"/>
              <a:t>záklonových</a:t>
            </a:r>
            <a:r>
              <a:rPr lang="cs-CZ" dirty="0" smtClean="0"/>
              <a:t> pozic je nutná příprava – většina populace není zvyklá záklony vůbec provádět.</a:t>
            </a:r>
          </a:p>
          <a:p>
            <a:r>
              <a:rPr lang="cs-CZ" dirty="0" err="1" smtClean="0"/>
              <a:t>Záklonové</a:t>
            </a:r>
            <a:r>
              <a:rPr lang="cs-CZ" dirty="0" smtClean="0"/>
              <a:t> pozice mohou vyvolat dávivý reflex, způsobit bolest </a:t>
            </a:r>
            <a:r>
              <a:rPr lang="cs-CZ" dirty="0" err="1" smtClean="0"/>
              <a:t>event</a:t>
            </a:r>
            <a:r>
              <a:rPr lang="cs-CZ" dirty="0" smtClean="0"/>
              <a:t>. blokády L a </a:t>
            </a:r>
            <a:r>
              <a:rPr lang="cs-CZ" dirty="0" err="1" smtClean="0"/>
              <a:t>Cp</a:t>
            </a:r>
            <a:r>
              <a:rPr lang="cs-CZ" dirty="0" smtClean="0"/>
              <a:t> při nesprávném provedení!</a:t>
            </a:r>
          </a:p>
          <a:p>
            <a:r>
              <a:rPr lang="cs-CZ" dirty="0" err="1" smtClean="0"/>
              <a:t>Thp</a:t>
            </a:r>
            <a:r>
              <a:rPr lang="cs-CZ" dirty="0" smtClean="0"/>
              <a:t> je mnohem méně pohyblivá do záklonu oproti </a:t>
            </a:r>
            <a:r>
              <a:rPr lang="cs-CZ" dirty="0" err="1" smtClean="0"/>
              <a:t>Cp</a:t>
            </a:r>
            <a:r>
              <a:rPr lang="cs-CZ" dirty="0" smtClean="0"/>
              <a:t> a </a:t>
            </a:r>
            <a:r>
              <a:rPr lang="cs-CZ" dirty="0" err="1" smtClean="0"/>
              <a:t>Lp</a:t>
            </a:r>
            <a:r>
              <a:rPr lang="cs-CZ" dirty="0" smtClean="0"/>
              <a:t>.</a:t>
            </a:r>
          </a:p>
          <a:p>
            <a:r>
              <a:rPr lang="cs-CZ" dirty="0" smtClean="0"/>
              <a:t>Důležitá je při záklonech stabilizace páteře a aktivita bránice v dechu.</a:t>
            </a: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923</Words>
  <Application>Microsoft Office PowerPoint</Application>
  <PresentationFormat>Předvádění na obrazovce (4:3)</PresentationFormat>
  <Paragraphs>76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sady Office</vt:lpstr>
      <vt:lpstr>Jógové pozice</vt:lpstr>
      <vt:lpstr> Ásana </vt:lpstr>
      <vt:lpstr>Prezentace aplikace PowerPoint</vt:lpstr>
      <vt:lpstr>Prezentace aplikace PowerPoint</vt:lpstr>
      <vt:lpstr>Důležité zásady při provádění ásan:</vt:lpstr>
      <vt:lpstr>Předklonové pozice:</vt:lpstr>
      <vt:lpstr> Předklonové pozice: </vt:lpstr>
      <vt:lpstr>Záklonové pozice:</vt:lpstr>
      <vt:lpstr>Prezentace aplikace PowerPoint</vt:lpstr>
      <vt:lpstr>Úklonové pozice:</vt:lpstr>
      <vt:lpstr>Prezentace aplikace PowerPoint</vt:lpstr>
      <vt:lpstr>Torzní pozice:</vt:lpstr>
      <vt:lpstr>Prezentace aplikace PowerPoint</vt:lpstr>
      <vt:lpstr>Obrácené pozice:</vt:lpstr>
      <vt:lpstr>Prezentace aplikace PowerPoint</vt:lpstr>
      <vt:lpstr>Balanční pozice:</vt:lpstr>
      <vt:lpstr>Prezentace aplikace PowerPoint</vt:lpstr>
      <vt:lpstr>Relaxační pozice:</vt:lpstr>
      <vt:lpstr>Mudry v ásanách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Jógové pozice</dc:title>
  <dc:creator>Vladimír</dc:creator>
  <cp:lastModifiedBy>Jitka Kopřivová</cp:lastModifiedBy>
  <cp:revision>13</cp:revision>
  <dcterms:created xsi:type="dcterms:W3CDTF">2012-02-06T12:32:30Z</dcterms:created>
  <dcterms:modified xsi:type="dcterms:W3CDTF">2014-05-05T11:15:20Z</dcterms:modified>
</cp:coreProperties>
</file>