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91" r:id="rId14"/>
    <p:sldId id="293" r:id="rId15"/>
    <p:sldId id="295" r:id="rId16"/>
    <p:sldId id="294" r:id="rId17"/>
    <p:sldId id="292" r:id="rId18"/>
    <p:sldId id="260" r:id="rId19"/>
    <p:sldId id="290" r:id="rId20"/>
    <p:sldId id="289" r:id="rId21"/>
    <p:sldId id="288" r:id="rId22"/>
    <p:sldId id="287" r:id="rId23"/>
    <p:sldId id="286" r:id="rId24"/>
    <p:sldId id="285" r:id="rId25"/>
    <p:sldId id="284" r:id="rId26"/>
    <p:sldId id="283" r:id="rId27"/>
    <p:sldId id="281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28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36B50-2237-43D4-B58B-9D286059C58D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7173E9-6A19-4044-82FE-72BE47C3836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296144"/>
          </a:xfrm>
        </p:spPr>
        <p:txBody>
          <a:bodyPr>
            <a:normAutofit fontScale="90000"/>
          </a:bodyPr>
          <a:lstStyle/>
          <a:p>
            <a:r>
              <a:rPr lang="cs-CZ" sz="7200" dirty="0" smtClean="0">
                <a:solidFill>
                  <a:srgbClr val="C00000"/>
                </a:solidFill>
              </a:rPr>
              <a:t>Komponenty výživy</a:t>
            </a:r>
            <a:endParaRPr lang="cs-CZ" sz="72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988840"/>
            <a:ext cx="7854696" cy="1752600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</a:rPr>
              <a:t> Michaela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gastroslovnik.sk/images/recepty/760a0707d8987b78f08ee1054e903f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51241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nádorová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004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procesu karcinogeneze hrají nutriční faktory významnou roli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oxidativní poškození DNA je významným mechanismem karcinogeneze – 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aktivita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inhibice enzymů, které aktivují přeměnu </a:t>
            </a:r>
            <a:r>
              <a:rPr lang="cs-CZ" sz="2800" dirty="0" err="1" smtClean="0">
                <a:solidFill>
                  <a:srgbClr val="C00000"/>
                </a:solidFill>
              </a:rPr>
              <a:t>prokarcinogenů</a:t>
            </a:r>
            <a:r>
              <a:rPr lang="cs-CZ" sz="2800" dirty="0" smtClean="0">
                <a:solidFill>
                  <a:srgbClr val="C00000"/>
                </a:solidFill>
              </a:rPr>
              <a:t> na kancerogenní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Antikarcinogeny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Podle působení </a:t>
            </a:r>
            <a:r>
              <a:rPr lang="cs-CZ" sz="2800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u="sng" dirty="0" smtClean="0">
                <a:solidFill>
                  <a:srgbClr val="C00000"/>
                </a:solidFill>
              </a:rPr>
              <a:t> na určitou fázi karcinogenního procesu mohou být látky děleny do 3 skupin: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inhibitory tvorby karcinogenů</a:t>
            </a:r>
            <a:r>
              <a:rPr lang="cs-CZ" sz="2800" dirty="0" smtClean="0">
                <a:solidFill>
                  <a:srgbClr val="C00000"/>
                </a:solidFill>
              </a:rPr>
              <a:t> - látky bránící vzniku karcinogenů z nekurzorových sloučenin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blokátory</a:t>
            </a:r>
            <a:r>
              <a:rPr lang="cs-CZ" sz="2800" b="1" dirty="0" smtClean="0">
                <a:solidFill>
                  <a:srgbClr val="C00000"/>
                </a:solidFill>
              </a:rPr>
              <a:t> karcinogeneze -</a:t>
            </a:r>
            <a:r>
              <a:rPr lang="cs-CZ" sz="2800" dirty="0" smtClean="0">
                <a:solidFill>
                  <a:srgbClr val="C00000"/>
                </a:solidFill>
              </a:rPr>
              <a:t> látky bránící karcinogenním látkám  reagovat s cílovým místem v tkáni (např.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supresory karcinogeneze</a:t>
            </a:r>
            <a:r>
              <a:rPr lang="cs-CZ" sz="2800" dirty="0" smtClean="0">
                <a:solidFill>
                  <a:srgbClr val="C00000"/>
                </a:solidFill>
              </a:rPr>
              <a:t> - látky inhibující působení karcinogenů ve tkáni (např. kofein, kyselina </a:t>
            </a:r>
            <a:r>
              <a:rPr lang="cs-CZ" sz="2800" dirty="0" err="1" smtClean="0">
                <a:solidFill>
                  <a:srgbClr val="C00000"/>
                </a:solidFill>
              </a:rPr>
              <a:t>fumarová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farmacie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nejúčinnější cytostatika, antibiotika a mnoho psychoaktivních látek má původ 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fytochemikáliemi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doplňky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nutraceutika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Chlorofyly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chlorofyl, </a:t>
            </a:r>
            <a:r>
              <a:rPr lang="cs-CZ" sz="2800" dirty="0" err="1" smtClean="0">
                <a:solidFill>
                  <a:srgbClr val="C00000"/>
                </a:solidFill>
              </a:rPr>
              <a:t>chlorofylin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průběhu fotosyntézy absorbuje energii světelného záření a používá ji k syntéze sacharidů z oxidu uhličitého a vody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antimutagenní</a:t>
            </a:r>
            <a:r>
              <a:rPr lang="cs-CZ" sz="2800" dirty="0" smtClean="0">
                <a:solidFill>
                  <a:srgbClr val="C00000"/>
                </a:solidFill>
              </a:rPr>
              <a:t> účinek,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účinek (tvoří s karcinogeny inertní komplexy)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140 (barviva) – stupeň škodlivosti 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běžnou součástí lidské výživy jako je listová zelenina - špenát, kopřivy, řasy, apod.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Terpeny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patří do skupiny </a:t>
            </a:r>
            <a:r>
              <a:rPr lang="cs-CZ" sz="2800" dirty="0" err="1" smtClean="0">
                <a:solidFill>
                  <a:srgbClr val="C00000"/>
                </a:solidFill>
              </a:rPr>
              <a:t>isoprenoidů</a:t>
            </a:r>
            <a:r>
              <a:rPr lang="cs-CZ" sz="2800" dirty="0" smtClean="0">
                <a:solidFill>
                  <a:srgbClr val="C00000"/>
                </a:solidFill>
              </a:rPr>
              <a:t> - rozsáhlá skupina organických látek, nejčastěji rostlinného původu. Základní strukturou jsou 2 a více izoprenových jednotek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mají lipofilní charakter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silice - prchavé, aromatické kapaliny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isop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437112"/>
            <a:ext cx="36004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terpenů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l-PL" sz="2800" u="sng" dirty="0" smtClean="0">
                <a:solidFill>
                  <a:srgbClr val="C00000"/>
                </a:solidFill>
              </a:rPr>
              <a:t>Podle počtu izoprenových jednotek se dělí na: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hemiterpeny</a:t>
            </a:r>
            <a:r>
              <a:rPr lang="cs-CZ" sz="2800" dirty="0" smtClean="0">
                <a:solidFill>
                  <a:srgbClr val="C00000"/>
                </a:solidFill>
              </a:rPr>
              <a:t> - v přírodě se volně nevyskytuje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monoterpeny</a:t>
            </a:r>
            <a:r>
              <a:rPr lang="cs-CZ" sz="2800" dirty="0" smtClean="0">
                <a:solidFill>
                  <a:srgbClr val="C00000"/>
                </a:solidFill>
              </a:rPr>
              <a:t> – silice (</a:t>
            </a:r>
            <a:r>
              <a:rPr lang="cs-CZ" sz="2800" dirty="0" err="1" smtClean="0">
                <a:solidFill>
                  <a:srgbClr val="C00000"/>
                </a:solidFill>
              </a:rPr>
              <a:t>myrcen</a:t>
            </a:r>
            <a:r>
              <a:rPr lang="cs-CZ" sz="2800" dirty="0" smtClean="0">
                <a:solidFill>
                  <a:srgbClr val="C00000"/>
                </a:solidFill>
              </a:rPr>
              <a:t>, limonen, mentol)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seskviterpeny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kadinen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diterpeny</a:t>
            </a:r>
            <a:r>
              <a:rPr lang="cs-CZ" sz="2800" dirty="0" smtClean="0">
                <a:solidFill>
                  <a:srgbClr val="C00000"/>
                </a:solidFill>
              </a:rPr>
              <a:t>- vitamín 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triterpeny</a:t>
            </a:r>
            <a:r>
              <a:rPr lang="cs-CZ" sz="2800" dirty="0" smtClean="0">
                <a:solidFill>
                  <a:srgbClr val="C00000"/>
                </a:solidFill>
              </a:rPr>
              <a:t> - jsou základem pro strukturu steroidů (</a:t>
            </a:r>
            <a:r>
              <a:rPr lang="cs-CZ" sz="2800" dirty="0" err="1" smtClean="0">
                <a:solidFill>
                  <a:srgbClr val="C00000"/>
                </a:solidFill>
              </a:rPr>
              <a:t>skvalen</a:t>
            </a:r>
            <a:r>
              <a:rPr lang="cs-CZ" sz="2800" dirty="0" smtClean="0">
                <a:solidFill>
                  <a:srgbClr val="C00000"/>
                </a:solidFill>
              </a:rPr>
              <a:t> 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tetraterpeny</a:t>
            </a:r>
            <a:r>
              <a:rPr lang="cs-CZ" sz="2800" dirty="0" smtClean="0">
                <a:solidFill>
                  <a:srgbClr val="C00000"/>
                </a:solidFill>
              </a:rPr>
              <a:t> - karotenoidy a xantofyly (rostlinná barviva –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polyterpeny</a:t>
            </a:r>
            <a:r>
              <a:rPr lang="cs-CZ" sz="2800" dirty="0" smtClean="0">
                <a:solidFill>
                  <a:srgbClr val="C00000"/>
                </a:solidFill>
              </a:rPr>
              <a:t> - obsahují několik stovek (kaučuk). izoprenových jednotek. Mezi přírodní zástupce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Skvalen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triterpen</a:t>
            </a:r>
            <a:r>
              <a:rPr lang="cs-CZ" sz="2800" dirty="0" smtClean="0">
                <a:solidFill>
                  <a:srgbClr val="C00000"/>
                </a:solidFill>
              </a:rPr>
              <a:t>, meziprodukt biosyntézy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poprvé izolována z jater žraloka v roce 1905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tukové složky plodů různých rostlin, např. v olivovém oleji, </a:t>
            </a:r>
            <a:r>
              <a:rPr lang="cs-CZ" sz="2800" dirty="0" err="1" smtClean="0">
                <a:solidFill>
                  <a:srgbClr val="C00000"/>
                </a:solidFill>
              </a:rPr>
              <a:t>oleji</a:t>
            </a:r>
            <a:r>
              <a:rPr lang="cs-CZ" sz="2800" dirty="0" smtClean="0">
                <a:solidFill>
                  <a:srgbClr val="C00000"/>
                </a:solidFill>
              </a:rPr>
              <a:t> z rýžových otrub, pšeničných klíčků a lněných semínek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nízký výskyt srdečně cévních a zhoubně nádorových onemocnění v populacích středomořské oblasti, kde je olivový olej složkou každodenní stravy, je přičítán právě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. Denní příjem </a:t>
            </a:r>
            <a:r>
              <a:rPr lang="cs-CZ" sz="2800" dirty="0" err="1" smtClean="0">
                <a:solidFill>
                  <a:srgbClr val="C00000"/>
                </a:solidFill>
              </a:rPr>
              <a:t>skvalenu</a:t>
            </a:r>
            <a:r>
              <a:rPr lang="cs-CZ" sz="2800" dirty="0" smtClean="0">
                <a:solidFill>
                  <a:srgbClr val="C00000"/>
                </a:solidFill>
              </a:rPr>
              <a:t> 300 – 420 mg je zde dlouhodobě doložen.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Karotenoidy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barviva rostlin, hub, řas, mikroorganismů a živočichů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lipofilní organické látky ze skupiny </a:t>
            </a:r>
            <a:r>
              <a:rPr lang="cs-CZ" sz="2800" dirty="0" err="1" smtClean="0">
                <a:solidFill>
                  <a:srgbClr val="C00000"/>
                </a:solidFill>
              </a:rPr>
              <a:t>tetraterpenoidů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barevnost je podmíněna konjugovanými dvojnými vazbami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výrazné antioxidační účinky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lykopen,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Dělí se na dvě základní skupiny: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karoteny (červené barvivo) - podskupina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err="1" smtClean="0">
                <a:solidFill>
                  <a:srgbClr val="C00000"/>
                </a:solidFill>
              </a:rPr>
              <a:t>xanthofyly</a:t>
            </a:r>
            <a:r>
              <a:rPr lang="cs-CZ" sz="2800" dirty="0" smtClean="0">
                <a:solidFill>
                  <a:srgbClr val="C00000"/>
                </a:solidFill>
              </a:rPr>
              <a:t> (žluté barvivo)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Betakaroten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antioxidant, provitamin A (2 molekuly)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kůže proti poškození UV záření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akutní předávkování nehrozí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rakoviny plic, jícnu, žaludku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výše příjmu nejasná (kuřáci)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další izomery - alfa, gama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beta_karot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85058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Lykopen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červené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2x účinnější než </a:t>
            </a:r>
            <a:r>
              <a:rPr lang="cs-CZ" sz="2800" dirty="0" err="1" smtClean="0">
                <a:solidFill>
                  <a:srgbClr val="C00000"/>
                </a:solidFill>
              </a:rPr>
              <a:t>betakaroten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10x účinnější než vitamin 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účinnost je závislá na přítomnosti jiných antioxidantů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rajčata (šťáva, kečup, omáčka - účinnější)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KVO (ochrana endotelu), </a:t>
            </a:r>
            <a:r>
              <a:rPr lang="cs-CZ" sz="2800" dirty="0" err="1" smtClean="0">
                <a:solidFill>
                  <a:srgbClr val="C00000"/>
                </a:solidFill>
              </a:rPr>
              <a:t>onokologická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onem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kop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114682"/>
            <a:ext cx="7925907" cy="174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Nutrienty</a:t>
            </a:r>
            <a:r>
              <a:rPr lang="cs-CZ" b="1" dirty="0" smtClean="0">
                <a:solidFill>
                  <a:srgbClr val="C00000"/>
                </a:solidFill>
              </a:rPr>
              <a:t> (živiny)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1. </a:t>
            </a:r>
            <a:r>
              <a:rPr lang="cs-CZ" sz="2800" dirty="0" err="1" smtClean="0">
                <a:solidFill>
                  <a:srgbClr val="C00000"/>
                </a:solidFill>
              </a:rPr>
              <a:t>Makronutrienty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2. </a:t>
            </a:r>
            <a:r>
              <a:rPr lang="cs-CZ" sz="2800" dirty="0" err="1" smtClean="0">
                <a:solidFill>
                  <a:srgbClr val="C00000"/>
                </a:solidFill>
              </a:rPr>
              <a:t>Mikronutrienty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3. </a:t>
            </a:r>
            <a:r>
              <a:rPr lang="cs-CZ" sz="2800" dirty="0" err="1" smtClean="0">
                <a:solidFill>
                  <a:srgbClr val="C00000"/>
                </a:solidFill>
              </a:rPr>
              <a:t>Seminutrienty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4. Nenutriční komponenty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5. Voda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symbinatur.com/obrazky/texty/109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Lutein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žlutooranžové </a:t>
            </a:r>
            <a:r>
              <a:rPr lang="cs-CZ" sz="2800" u="sng" dirty="0" err="1" smtClean="0">
                <a:solidFill>
                  <a:srgbClr val="C00000"/>
                </a:solidFill>
              </a:rPr>
              <a:t>xanthofylové</a:t>
            </a:r>
            <a:r>
              <a:rPr lang="cs-CZ" sz="2800" dirty="0" smtClean="0">
                <a:solidFill>
                  <a:srgbClr val="C00000"/>
                </a:solidFill>
              </a:rPr>
              <a:t> barvivo (karotenoid)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izomer </a:t>
            </a:r>
            <a:r>
              <a:rPr lang="cs-CZ" sz="2800" dirty="0" err="1" smtClean="0">
                <a:solidFill>
                  <a:srgbClr val="C00000"/>
                </a:solidFill>
              </a:rPr>
              <a:t>zeaxantinu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produkce výhradně rostlinami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 (kapusta, špenát)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žluté květy rostlin (lichořeřišnice, pampeliška)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antioxidnat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 i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 se nachází v sítnici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ochrana před poškozením volných radikálů vznikající vlivem modré části viditelného spektra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 161b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Zeaxantin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xantofyl (karotenoid),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obilí, ovoce, zelenina (zelí, paprika), žloutek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oči, mozek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chrání zrak → prevence degenerace sítnice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GM brambory z vyšším obsahem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utein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5580112" cy="260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očič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4753"/>
            <a:ext cx="9144000" cy="5503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Makulární</a:t>
            </a:r>
            <a:r>
              <a:rPr lang="cs-CZ" b="1" dirty="0" smtClean="0">
                <a:solidFill>
                  <a:srgbClr val="C00000"/>
                </a:solidFill>
              </a:rPr>
              <a:t> degenerace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6085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věkem podmíněná </a:t>
            </a:r>
            <a:r>
              <a:rPr lang="cs-CZ" sz="2800" dirty="0" err="1" smtClean="0">
                <a:solidFill>
                  <a:srgbClr val="C00000"/>
                </a:solidFill>
              </a:rPr>
              <a:t>makulární</a:t>
            </a:r>
            <a:r>
              <a:rPr lang="cs-CZ" sz="2800" dirty="0" smtClean="0">
                <a:solidFill>
                  <a:srgbClr val="C00000"/>
                </a:solidFill>
              </a:rPr>
              <a:t> degenerace (VPMD) → ale i lidé kolem 50. roku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nejčastější příčina těžké ztráty zraku u seniorů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příznaky se dají lehce přehlédnout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často postihuje pouze 1 oko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postupná ztráta centrálního vidění (ztráta schopnosti rozpoznat obličeje, barvy, detaily...)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DG: </a:t>
            </a:r>
            <a:r>
              <a:rPr lang="cs-CZ" sz="2800" dirty="0" err="1" smtClean="0">
                <a:solidFill>
                  <a:srgbClr val="C00000"/>
                </a:solidFill>
              </a:rPr>
              <a:t>Amslerova</a:t>
            </a:r>
            <a:r>
              <a:rPr lang="cs-CZ" sz="2800" dirty="0" smtClean="0">
                <a:solidFill>
                  <a:srgbClr val="C00000"/>
                </a:solidFill>
              </a:rPr>
              <a:t> mřížka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lutein, vitamin E, </a:t>
            </a:r>
            <a:r>
              <a:rPr lang="cs-CZ" sz="2800" dirty="0" err="1" smtClean="0">
                <a:solidFill>
                  <a:srgbClr val="C00000"/>
                </a:solidFill>
              </a:rPr>
              <a:t>zeaxantin</a:t>
            </a:r>
            <a:r>
              <a:rPr lang="cs-CZ" sz="2800" dirty="0" smtClean="0">
                <a:solidFill>
                  <a:srgbClr val="C00000"/>
                </a:solidFill>
              </a:rPr>
              <a:t>, zinek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Polyfenoly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obsahující ve své molekule 2 a více hydroxylových skupin navázaných na aromatickém jádře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nachází se ve všech rostlinách, kde plni rozličné funkce (ochrana před UV zářením, taniny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je známo přes 800 druhů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různorodá chemická struktura (10 tříd)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bobuloviny, čaj, pivo, hroznové víno (též víno jako nápoj), olivový olej, kakao/čokoláda, káva, vlašské ořechy, arašídy, granátové jablko, a další ovoce a zelenina (slupka plodů).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Účinky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antioxidační </a:t>
            </a:r>
            <a:r>
              <a:rPr lang="cs-CZ" sz="2800" dirty="0" smtClean="0">
                <a:solidFill>
                  <a:srgbClr val="C00000"/>
                </a:solidFill>
              </a:rPr>
              <a:t>- chrání buňky před poškozením, které může vést až k chorobám jako je rakovina, srdeční onemocnění, ale je také součástí přirozeného procesu stárnutí organismu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antiaterogenní</a:t>
            </a:r>
            <a:r>
              <a:rPr lang="cs-CZ" sz="2800" dirty="0" smtClean="0">
                <a:solidFill>
                  <a:srgbClr val="C00000"/>
                </a:solidFill>
              </a:rPr>
              <a:t> - snížení rizika oxidace LDL -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antiagregační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- snižují aktivitu krevních destiček, což umožňuje volnější průtok krve a redukuje se tak riziko jejich slepování v krevním řečišti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</a:t>
            </a:r>
            <a:r>
              <a:rPr lang="cs-CZ" b="1" dirty="0" err="1" smtClean="0">
                <a:solidFill>
                  <a:srgbClr val="C00000"/>
                </a:solidFill>
              </a:rPr>
              <a:t>polyfenolů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nonflavonoidy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stilbeny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kyselina </a:t>
            </a:r>
            <a:r>
              <a:rPr lang="cs-CZ" sz="2800" dirty="0" err="1" smtClean="0">
                <a:solidFill>
                  <a:srgbClr val="C00000"/>
                </a:solidFill>
              </a:rPr>
              <a:t>galová</a:t>
            </a:r>
            <a:r>
              <a:rPr lang="cs-CZ" sz="2800" dirty="0" smtClean="0">
                <a:solidFill>
                  <a:srgbClr val="C00000"/>
                </a:solidFill>
              </a:rPr>
              <a:t>, kyselina </a:t>
            </a:r>
            <a:r>
              <a:rPr lang="cs-CZ" sz="2800" dirty="0" smtClean="0">
                <a:solidFill>
                  <a:srgbClr val="C00000"/>
                </a:solidFill>
              </a:rPr>
              <a:t>kávová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třísloviny (taniny)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 (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b="1" u="sng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flavony, </a:t>
            </a:r>
            <a:r>
              <a:rPr lang="cs-CZ" sz="2800" dirty="0" err="1" smtClean="0">
                <a:solidFill>
                  <a:srgbClr val="C00000"/>
                </a:solidFill>
              </a:rPr>
              <a:t>flavonoly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isoflavonoidy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kvercetin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polyfe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914385" cy="2933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Resveratrol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látka, která se nachází v slupkách a jadérkách modré révy vinné, arašídech, slupkách a jadérkách černého rybízu, borůvkách, moruších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ovlivňuje metabolismus lipidů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inhibuje agregaci trombocytů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prevence rakoviny prostaty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 → široká prevence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zpomalovat proces degenerace mozku při některých neurologických onemocněních (Alzheimerova choroba aj.)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francouzský </a:t>
            </a:r>
            <a:r>
              <a:rPr lang="cs-CZ" sz="2800" dirty="0" err="1" smtClean="0">
                <a:solidFill>
                  <a:srgbClr val="C00000"/>
                </a:solidFill>
              </a:rPr>
              <a:t>pradox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Resveratr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056" y="5589240"/>
            <a:ext cx="2070944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Flavonoidy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, vitamin 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sekundární rostlinné metabolity rostlin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asi 60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kladný vliv na organismus, zejména cévy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cs typeface="Times New Roman" pitchFamily="18" charset="0"/>
              </a:rPr>
              <a:t>jde převážně o rostlinná barviva obsažena v slupkách, plodech, semenech, listech, ale i dalších částech rostlin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err="1" smtClean="0">
                <a:solidFill>
                  <a:srgbClr val="C00000"/>
                </a:solidFill>
              </a:rPr>
              <a:t>nejvýznmnější</a:t>
            </a:r>
            <a:r>
              <a:rPr lang="cs-CZ" sz="2800" b="1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flavonoidy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quercentin</a:t>
            </a:r>
            <a:r>
              <a:rPr lang="cs-CZ" sz="2800" dirty="0" smtClean="0">
                <a:solidFill>
                  <a:srgbClr val="C00000"/>
                </a:solidFill>
              </a:rPr>
              <a:t> - stavební kámen jiných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 včetně rutinu, hesperidinu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Quercetin</a:t>
            </a:r>
            <a:r>
              <a:rPr lang="cs-CZ" b="1" dirty="0" smtClean="0">
                <a:solidFill>
                  <a:srgbClr val="C00000"/>
                </a:solidFill>
              </a:rPr>
              <a:t> (kvercetin)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jedním z nejsilnějších a nejrozšířenějších biologicky aktivních </a:t>
            </a:r>
            <a:r>
              <a:rPr lang="cs-CZ" sz="2800" dirty="0" err="1" smtClean="0">
                <a:solidFill>
                  <a:srgbClr val="C00000"/>
                </a:solidFill>
              </a:rPr>
              <a:t>flavonoidů</a:t>
            </a:r>
            <a:r>
              <a:rPr lang="cs-CZ" sz="2800" dirty="0" smtClean="0">
                <a:solidFill>
                  <a:srgbClr val="C00000"/>
                </a:solidFill>
              </a:rPr>
              <a:t>, které se nacházejí v ovoci a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nejbohatším zdrojem jsou barevné a zelené rostlinné části -  cibule, jablka, kapusta, červené víno, borůvky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silný antioxidant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antialergické</a:t>
            </a:r>
            <a:r>
              <a:rPr lang="cs-CZ" sz="2800" dirty="0" smtClean="0">
                <a:solidFill>
                  <a:srgbClr val="C00000"/>
                </a:solidFill>
              </a:rPr>
              <a:t> působení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působení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kverce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904356" cy="247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Seminutrienty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vláknina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prebiotika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preventivní faktor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fytochemické látky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antioxidanty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antikarcinogeny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rostlinná antibiotika (</a:t>
            </a:r>
            <a:r>
              <a:rPr lang="cs-CZ" sz="2800" dirty="0" err="1" smtClean="0">
                <a:solidFill>
                  <a:srgbClr val="C00000"/>
                </a:solidFill>
              </a:rPr>
              <a:t>fytoncidy</a:t>
            </a:r>
            <a:r>
              <a:rPr lang="cs-CZ" sz="2800" dirty="0" smtClean="0">
                <a:solidFill>
                  <a:srgbClr val="C00000"/>
                </a:solidFill>
              </a:rPr>
              <a:t>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medicina.ronnie.cz/img/data/clanky/normal/793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114" y="3717032"/>
            <a:ext cx="301188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Rutin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bioflavonoid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byl objeven v roce 1842 v listech routy vonné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pohanka obecná, routa vonná a </a:t>
            </a:r>
            <a:r>
              <a:rPr lang="cs-CZ" sz="2800" dirty="0" err="1" smtClean="0">
                <a:solidFill>
                  <a:srgbClr val="C00000"/>
                </a:solidFill>
              </a:rPr>
              <a:t>jerlín</a:t>
            </a:r>
            <a:r>
              <a:rPr lang="cs-CZ" sz="2800" dirty="0" smtClean="0">
                <a:solidFill>
                  <a:srgbClr val="C00000"/>
                </a:solidFill>
              </a:rPr>
              <a:t> japonský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chřest, slupky rajčat, kůra citrusových plodů, jablečná slupka, broskve, nektarinky, lesní plody, kiwi, banány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snižuje křehkost krevních kapilár a zvyšuje pružnost cév, snižuje LDL cholesterol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významná antioxidační aktivita, </a:t>
            </a:r>
            <a:r>
              <a:rPr lang="cs-CZ" sz="2800" dirty="0" err="1" smtClean="0">
                <a:solidFill>
                  <a:srgbClr val="C00000"/>
                </a:solidFill>
              </a:rPr>
              <a:t>antikarcinogenní</a:t>
            </a:r>
            <a:r>
              <a:rPr lang="cs-CZ" sz="2800" dirty="0" smtClean="0">
                <a:solidFill>
                  <a:srgbClr val="C00000"/>
                </a:solidFill>
              </a:rPr>
              <a:t> účinky a schopnost zhášet volné radikály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zesiluje účinek vitaminu 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ro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347864" cy="4585117"/>
          </a:xfrm>
        </p:spPr>
      </p:pic>
      <p:pic>
        <p:nvPicPr>
          <p:cNvPr id="160770" name="Picture 2" descr="http://www.garten.cz/images_data/2686-sophora-japonica-jerlin-japonsk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8674"/>
            <a:ext cx="2952750" cy="2219326"/>
          </a:xfrm>
          <a:prstGeom prst="rect">
            <a:avLst/>
          </a:prstGeom>
          <a:noFill/>
        </p:spPr>
      </p:pic>
      <p:pic>
        <p:nvPicPr>
          <p:cNvPr id="160772" name="Picture 4" descr="http://www.vurv.cz/altercrop/images/poh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0"/>
            <a:ext cx="4644008" cy="2972588"/>
          </a:xfrm>
          <a:prstGeom prst="rect">
            <a:avLst/>
          </a:prstGeom>
          <a:noFill/>
        </p:spPr>
      </p:pic>
      <p:pic>
        <p:nvPicPr>
          <p:cNvPr id="160774" name="Picture 6" descr="http://upload.wikimedia.org/wikipedia/commons/thumb/6/63/Rutin.png/280px-Rut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49867"/>
            <a:ext cx="4067944" cy="390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Hesperidin a </a:t>
            </a:r>
            <a:r>
              <a:rPr lang="cs-CZ" b="1" dirty="0" err="1" smtClean="0">
                <a:solidFill>
                  <a:srgbClr val="C00000"/>
                </a:solidFill>
              </a:rPr>
              <a:t>Diosmin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citrusové </a:t>
            </a:r>
            <a:r>
              <a:rPr lang="cs-CZ" sz="2800" dirty="0" err="1" smtClean="0">
                <a:solidFill>
                  <a:srgbClr val="C00000"/>
                </a:solidFill>
              </a:rPr>
              <a:t>bioflavonoidy</a:t>
            </a:r>
            <a:r>
              <a:rPr lang="cs-CZ" sz="2800" dirty="0" smtClean="0">
                <a:solidFill>
                  <a:srgbClr val="C00000"/>
                </a:solidFill>
              </a:rPr>
              <a:t> Hesperidin a </a:t>
            </a:r>
            <a:r>
              <a:rPr lang="cs-CZ" sz="2800" dirty="0" err="1" smtClean="0">
                <a:solidFill>
                  <a:srgbClr val="C00000"/>
                </a:solidFill>
              </a:rPr>
              <a:t>Diosmin</a:t>
            </a:r>
            <a:r>
              <a:rPr lang="cs-CZ" sz="2800" dirty="0" smtClean="0">
                <a:solidFill>
                  <a:srgbClr val="C00000"/>
                </a:solidFill>
              </a:rPr>
              <a:t> jsou aktivní látky, které se nachází ve slupkách citrusových plodů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 své působení na krevní cévy se tyto přírodní látky nejčastěji používají při hemoroidech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632847" cy="5231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Fytochemické látky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skupina sloučenin vyskytující se přirozeně v potravinách rostlinného původu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předpokládá se o nich, že poskytují určitý stupeň ochrany proti rakovině, srdečním chorobám, artritidě, hypertenzi a jiným degenerativním chorobám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fytochemické látky s toxickým účinkem (solanin, glykosidy, </a:t>
            </a:r>
            <a:r>
              <a:rPr lang="cs-CZ" sz="2800" dirty="0" err="1" smtClean="0">
                <a:solidFill>
                  <a:srgbClr val="C00000"/>
                </a:solidFill>
              </a:rPr>
              <a:t>furokumariny</a:t>
            </a:r>
            <a:r>
              <a:rPr lang="cs-CZ" sz="2800" dirty="0" smtClean="0">
                <a:solidFill>
                  <a:srgbClr val="C00000"/>
                </a:solidFill>
              </a:rPr>
              <a:t>...)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látky obsažené v rostlinách, mnohé z nich jsou schopny nejrůznějšími mechanismy příznivě ovlivňovat zdraví člověka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doposud bylo identifikováno asi 12 000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jednom kusu ovoce desítky až stovky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Synonyma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biologicky aktivní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chemoprotektivní</a:t>
            </a:r>
            <a:r>
              <a:rPr lang="cs-CZ" sz="2800" dirty="0" smtClean="0">
                <a:solidFill>
                  <a:srgbClr val="C00000"/>
                </a:solidFill>
              </a:rPr>
              <a:t> látky,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ochranné rostlinné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barevné pigmenty rostlin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forfarma.it/sites/default/files/imagecache/full/immagine_evento_28giug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208" y="4293096"/>
            <a:ext cx="385579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</a:t>
            </a:r>
            <a:r>
              <a:rPr lang="cs-CZ" b="1" dirty="0" err="1" smtClean="0">
                <a:solidFill>
                  <a:srgbClr val="C00000"/>
                </a:solidFill>
              </a:rPr>
              <a:t>fytochemikálií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mezi </a:t>
            </a: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se nezahrnují - škrob, bílkoviny, běžné mastné kyseliny, vitaminy a minerální látky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nejvýznamnější skupiny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fytochemikálií</a:t>
            </a:r>
            <a:r>
              <a:rPr lang="cs-CZ" sz="2800" b="1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terpeny, sulfidy, karotenoidy, indol a jeho deriváty, chlorofyly, </a:t>
            </a:r>
            <a:r>
              <a:rPr lang="cs-CZ" sz="2800" dirty="0" err="1" smtClean="0">
                <a:solidFill>
                  <a:srgbClr val="C00000"/>
                </a:solidFill>
              </a:rPr>
              <a:t>glukosinoláty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flavonoidy</a:t>
            </a:r>
            <a:r>
              <a:rPr lang="cs-CZ" sz="2800" dirty="0" smtClean="0">
                <a:solidFill>
                  <a:srgbClr val="C00000"/>
                </a:solidFill>
              </a:rPr>
              <a:t>, inhibitory </a:t>
            </a:r>
            <a:r>
              <a:rPr lang="cs-CZ" sz="2800" dirty="0" err="1" smtClean="0">
                <a:solidFill>
                  <a:srgbClr val="C00000"/>
                </a:solidFill>
              </a:rPr>
              <a:t>proteáz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Příklady potravin obsahující </a:t>
            </a:r>
            <a:r>
              <a:rPr lang="cs-CZ" b="1" dirty="0" err="1" smtClean="0">
                <a:solidFill>
                  <a:srgbClr val="C00000"/>
                </a:solidFill>
              </a:rPr>
              <a:t>fyochemikálie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rajčata </a:t>
            </a:r>
            <a:r>
              <a:rPr lang="cs-CZ" sz="2800" dirty="0" smtClean="0">
                <a:solidFill>
                  <a:srgbClr val="C00000"/>
                </a:solidFill>
              </a:rPr>
              <a:t>- lykopen a </a:t>
            </a:r>
            <a:r>
              <a:rPr lang="cs-CZ" sz="2800" dirty="0" err="1" smtClean="0">
                <a:solidFill>
                  <a:srgbClr val="C00000"/>
                </a:solidFill>
              </a:rPr>
              <a:t>glutathion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oranžové a žluté druhy ovoce a zelenin</a:t>
            </a:r>
            <a:r>
              <a:rPr lang="cs-CZ" sz="2800" dirty="0" smtClean="0">
                <a:solidFill>
                  <a:srgbClr val="C00000"/>
                </a:solidFill>
              </a:rPr>
              <a:t>y -  </a:t>
            </a:r>
            <a:r>
              <a:rPr lang="cs-CZ" sz="2800" dirty="0" err="1" smtClean="0">
                <a:solidFill>
                  <a:srgbClr val="C00000"/>
                </a:solidFill>
              </a:rPr>
              <a:t>betakaroteny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hrozny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err="1" smtClean="0">
                <a:solidFill>
                  <a:srgbClr val="C00000"/>
                </a:solidFill>
              </a:rPr>
              <a:t>resveratrol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anthokyanidy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zelený čaj </a:t>
            </a:r>
            <a:r>
              <a:rPr lang="cs-CZ" sz="2800" dirty="0" smtClean="0">
                <a:solidFill>
                  <a:srgbClr val="C00000"/>
                </a:solidFill>
              </a:rPr>
              <a:t>– </a:t>
            </a:r>
            <a:r>
              <a:rPr lang="cs-CZ" sz="2800" dirty="0" err="1" smtClean="0">
                <a:solidFill>
                  <a:srgbClr val="C00000"/>
                </a:solidFill>
              </a:rPr>
              <a:t>katechinoly</a:t>
            </a:r>
            <a:r>
              <a:rPr lang="cs-CZ" sz="2800" dirty="0" smtClean="0">
                <a:solidFill>
                  <a:srgbClr val="C00000"/>
                </a:solidFill>
              </a:rPr>
              <a:t>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jablka</a:t>
            </a:r>
            <a:r>
              <a:rPr lang="cs-CZ" sz="2800" dirty="0" smtClean="0">
                <a:solidFill>
                  <a:srgbClr val="C00000"/>
                </a:solidFill>
              </a:rPr>
              <a:t> – taniny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špenát</a:t>
            </a:r>
            <a:r>
              <a:rPr lang="cs-CZ" sz="2800" dirty="0" smtClean="0">
                <a:solidFill>
                  <a:srgbClr val="C00000"/>
                </a:solidFill>
              </a:rPr>
              <a:t> – lutein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Fytochemikálie</a:t>
            </a:r>
            <a:r>
              <a:rPr lang="cs-CZ" b="1" dirty="0" smtClean="0">
                <a:solidFill>
                  <a:srgbClr val="C00000"/>
                </a:solidFill>
              </a:rPr>
              <a:t> a onemocnění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884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absorpce cholesterolu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rizika ICHS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řadě druhů zeleniny a ovoce byly identifikovány konkrétní látky s </a:t>
            </a:r>
            <a:r>
              <a:rPr lang="cs-CZ" sz="2800" dirty="0" err="1" smtClean="0">
                <a:solidFill>
                  <a:srgbClr val="C00000"/>
                </a:solidFill>
              </a:rPr>
              <a:t>antikancerogenním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antimutagenním</a:t>
            </a:r>
            <a:r>
              <a:rPr lang="cs-CZ" sz="2800" dirty="0" smtClean="0">
                <a:solidFill>
                  <a:srgbClr val="C00000"/>
                </a:solidFill>
              </a:rPr>
              <a:t> působením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fytochemikálie</a:t>
            </a:r>
            <a:r>
              <a:rPr lang="cs-CZ" sz="2800" dirty="0" smtClean="0">
                <a:solidFill>
                  <a:srgbClr val="C00000"/>
                </a:solidFill>
              </a:rPr>
              <a:t> jsou nejvíce zkoumány vzhledem k </a:t>
            </a:r>
            <a:r>
              <a:rPr lang="cs-CZ" sz="2800" dirty="0" err="1" smtClean="0">
                <a:solidFill>
                  <a:srgbClr val="C00000"/>
                </a:solidFill>
              </a:rPr>
              <a:t>nejzávěžnější</a:t>
            </a:r>
            <a:r>
              <a:rPr lang="cs-CZ" sz="2800" dirty="0" smtClean="0">
                <a:solidFill>
                  <a:srgbClr val="C00000"/>
                </a:solidFill>
              </a:rPr>
              <a:t> skupině nemocí, tj. prevence nádorových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2111</TotalTime>
  <Words>1162</Words>
  <Application>Microsoft Office PowerPoint</Application>
  <PresentationFormat>Předvádění na obrazovce (4:3)</PresentationFormat>
  <Paragraphs>209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Komponenty výživy</vt:lpstr>
      <vt:lpstr>Nutrienty (živiny)</vt:lpstr>
      <vt:lpstr>Seminutrienty</vt:lpstr>
      <vt:lpstr>Fytochemické látky</vt:lpstr>
      <vt:lpstr>Definice</vt:lpstr>
      <vt:lpstr>Synonyma</vt:lpstr>
      <vt:lpstr>Typy fytochemikálií</vt:lpstr>
      <vt:lpstr>Příklady potravin obsahující fyochemikálie</vt:lpstr>
      <vt:lpstr>Fytochemikálie a onemocnění</vt:lpstr>
      <vt:lpstr>Fytochemikálie a nádorová onemocnění</vt:lpstr>
      <vt:lpstr>Antikarcinogeny</vt:lpstr>
      <vt:lpstr>Fytochemikálie a farmacie</vt:lpstr>
      <vt:lpstr>Chlorofyly</vt:lpstr>
      <vt:lpstr>Terpeny</vt:lpstr>
      <vt:lpstr>Klasifikace terpenů</vt:lpstr>
      <vt:lpstr>Skvalen</vt:lpstr>
      <vt:lpstr>Karotenoidy</vt:lpstr>
      <vt:lpstr>Betakaroten</vt:lpstr>
      <vt:lpstr>Lykopen</vt:lpstr>
      <vt:lpstr>Lutein</vt:lpstr>
      <vt:lpstr>Zeaxantin</vt:lpstr>
      <vt:lpstr>Makulární degenerace</vt:lpstr>
      <vt:lpstr>Makulární degenerace</vt:lpstr>
      <vt:lpstr>Polyfenoly</vt:lpstr>
      <vt:lpstr>Účinky polyfenolů</vt:lpstr>
      <vt:lpstr>Klasifikace polyfenolů</vt:lpstr>
      <vt:lpstr>Resveratrol</vt:lpstr>
      <vt:lpstr>Flavonoidy</vt:lpstr>
      <vt:lpstr>Quercetin (kvercetin)</vt:lpstr>
      <vt:lpstr>Rutin</vt:lpstr>
      <vt:lpstr>Snímek 31</vt:lpstr>
      <vt:lpstr>Hesperidin a Diosmin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a netradiční směry ve výživě</dc:title>
  <dc:creator>Misicka</dc:creator>
  <cp:lastModifiedBy>Misicka</cp:lastModifiedBy>
  <cp:revision>11</cp:revision>
  <dcterms:created xsi:type="dcterms:W3CDTF">2011-10-16T16:46:50Z</dcterms:created>
  <dcterms:modified xsi:type="dcterms:W3CDTF">2013-05-05T08:49:52Z</dcterms:modified>
</cp:coreProperties>
</file>