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28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0" r:id="rId23"/>
    <p:sldId id="279" r:id="rId24"/>
    <p:sldId id="269" r:id="rId25"/>
    <p:sldId id="270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10.3.2013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7612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Kontrola potravin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gastroplus.cz/wp-content/uploads/2011/10/108592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5281354" cy="368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Státní veterinární správa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orgánem </a:t>
            </a:r>
            <a:r>
              <a:rPr lang="cs-CZ" sz="2800" dirty="0" smtClean="0">
                <a:solidFill>
                  <a:srgbClr val="C00000"/>
                </a:solidFill>
              </a:rPr>
              <a:t>státní správy v rezortu zemědělství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dirty="0" smtClean="0">
                <a:solidFill>
                  <a:srgbClr val="C00000"/>
                </a:solidFill>
              </a:rPr>
              <a:t>č. 166/1999 Sb., o veterinární péči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</a:t>
            </a:r>
            <a:r>
              <a:rPr lang="cs-CZ" sz="2800" dirty="0" smtClean="0">
                <a:solidFill>
                  <a:srgbClr val="C00000"/>
                </a:solidFill>
              </a:rPr>
              <a:t> kompetenci SVS je dozor nad dodržováním jak zdravotní nezávadnosti, tak jakosti surovin a potravin živočišného </a:t>
            </a:r>
            <a:r>
              <a:rPr lang="cs-CZ" sz="2800" dirty="0" smtClean="0">
                <a:solidFill>
                  <a:srgbClr val="C00000"/>
                </a:solidFill>
              </a:rPr>
              <a:t>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www.</a:t>
            </a:r>
            <a:r>
              <a:rPr lang="cs-CZ" sz="2800" u="sng" dirty="0" err="1" smtClean="0">
                <a:solidFill>
                  <a:srgbClr val="C00000"/>
                </a:solidFill>
              </a:rPr>
              <a:t>svscr.cz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http://www.bezpecnostpotravin.cz/UserFiles/uzei/SVS_fin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204700" cy="24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Úkoly SVS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472608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Jejím </a:t>
            </a:r>
            <a:r>
              <a:rPr lang="cs-CZ" sz="2800" b="1" u="sng" dirty="0" smtClean="0">
                <a:solidFill>
                  <a:srgbClr val="C00000"/>
                </a:solidFill>
              </a:rPr>
              <a:t>úkolem je především: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a) ochrana </a:t>
            </a:r>
            <a:r>
              <a:rPr lang="cs-CZ" sz="2800" dirty="0" smtClean="0">
                <a:solidFill>
                  <a:srgbClr val="C00000"/>
                </a:solidFill>
              </a:rPr>
              <a:t>spotřebitelů před případnými zdravotně závadnými produkty živočišného </a:t>
            </a:r>
            <a:r>
              <a:rPr lang="cs-CZ" sz="2800" dirty="0" smtClean="0">
                <a:solidFill>
                  <a:srgbClr val="C00000"/>
                </a:solidFill>
              </a:rPr>
              <a:t>původu</a:t>
            </a: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b) monitorování a udržování příznivé nákazové situace </a:t>
            </a:r>
            <a:r>
              <a:rPr lang="cs-CZ" sz="2800" dirty="0" smtClean="0">
                <a:solidFill>
                  <a:srgbClr val="C00000"/>
                </a:solidFill>
              </a:rPr>
              <a:t>zvířat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c) veterinární ochrana státního území ČR 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d) ochrana pohody zvířat a ochrana před jejich </a:t>
            </a:r>
            <a:r>
              <a:rPr lang="cs-CZ" sz="2800" dirty="0" smtClean="0">
                <a:solidFill>
                  <a:srgbClr val="C00000"/>
                </a:solidFill>
              </a:rPr>
              <a:t>týráním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5212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Orgány ochrany veřejného zdraví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301608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hygienické stanice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poskytování </a:t>
            </a:r>
            <a:r>
              <a:rPr lang="cs-CZ" sz="2800" dirty="0" smtClean="0">
                <a:solidFill>
                  <a:srgbClr val="C00000"/>
                </a:solidFill>
              </a:rPr>
              <a:t>stravovacích služeb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zjišťování </a:t>
            </a:r>
            <a:r>
              <a:rPr lang="cs-CZ" sz="2800" dirty="0" smtClean="0">
                <a:solidFill>
                  <a:srgbClr val="C00000"/>
                </a:solidFill>
              </a:rPr>
              <a:t>příčin poškození nebo ohrožení zdraví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zamezení </a:t>
            </a:r>
            <a:r>
              <a:rPr lang="cs-CZ" sz="2800" dirty="0" smtClean="0">
                <a:solidFill>
                  <a:srgbClr val="C00000"/>
                </a:solidFill>
              </a:rPr>
              <a:t>šíření infekčních onemocnění nebo jiného poškození zdraví z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</a:t>
            </a:r>
            <a:r>
              <a:rPr lang="cs-CZ" sz="2800" dirty="0" smtClean="0">
                <a:solidFill>
                  <a:srgbClr val="C00000"/>
                </a:solidFill>
              </a:rPr>
              <a:t>dpovídají </a:t>
            </a:r>
            <a:r>
              <a:rPr lang="cs-CZ" sz="2800" dirty="0" smtClean="0">
                <a:solidFill>
                  <a:srgbClr val="C00000"/>
                </a:solidFill>
              </a:rPr>
              <a:t>také za kontrolu materiálů a předmětů určených pro styk s </a:t>
            </a:r>
            <a:r>
              <a:rPr lang="cs-CZ" sz="2800" dirty="0" smtClean="0">
                <a:solidFill>
                  <a:srgbClr val="C00000"/>
                </a:solidFill>
              </a:rPr>
              <a:t>potravinami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www.</a:t>
            </a:r>
            <a:r>
              <a:rPr lang="cs-CZ" sz="2800" u="sng" dirty="0" err="1" smtClean="0">
                <a:solidFill>
                  <a:srgbClr val="C00000"/>
                </a:solidFill>
              </a:rPr>
              <a:t>mzcr.cz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zabývají se pouze zdravotní nezávadnosti, nikoli jakosti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779934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Ústřední kontrolní 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b="1" dirty="0" smtClean="0">
                <a:solidFill>
                  <a:srgbClr val="C00000"/>
                </a:solidFill>
              </a:rPr>
              <a:t>zkušební ústav zemědělský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80928"/>
            <a:ext cx="8301608" cy="37444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vykonává státní dozor nad prováděním klasifikace těl jatečných zvířat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provádí </a:t>
            </a:r>
            <a:r>
              <a:rPr lang="cs-CZ" sz="2800" dirty="0" smtClean="0">
                <a:solidFill>
                  <a:srgbClr val="C00000"/>
                </a:solidFill>
              </a:rPr>
              <a:t>dozorovou a zkušební činnost na úseku krmiv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 </a:t>
            </a:r>
            <a:r>
              <a:rPr lang="cs-CZ" sz="2800" dirty="0" smtClean="0">
                <a:solidFill>
                  <a:srgbClr val="C00000"/>
                </a:solidFill>
              </a:rPr>
              <a:t>rizikové látky a kontaminanty v </a:t>
            </a:r>
            <a:r>
              <a:rPr lang="cs-CZ" sz="2800" dirty="0" smtClean="0">
                <a:solidFill>
                  <a:srgbClr val="C00000"/>
                </a:solidFill>
              </a:rPr>
              <a:t>krmivech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www.</a:t>
            </a:r>
            <a:r>
              <a:rPr lang="cs-CZ" sz="2800" u="sng" dirty="0" err="1" smtClean="0">
                <a:solidFill>
                  <a:srgbClr val="C00000"/>
                </a:solidFill>
              </a:rPr>
              <a:t>ukzuz.cz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http://www.bezpecnostpotravin.cz/UserFiles/uzei/UKZUZ.p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Státní rostlinolékařská správa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státní </a:t>
            </a:r>
            <a:r>
              <a:rPr lang="cs-CZ" dirty="0" smtClean="0">
                <a:solidFill>
                  <a:srgbClr val="C00000"/>
                </a:solidFill>
              </a:rPr>
              <a:t>kontrola </a:t>
            </a:r>
            <a:r>
              <a:rPr lang="cs-CZ" dirty="0" smtClean="0">
                <a:solidFill>
                  <a:srgbClr val="C00000"/>
                </a:solidFill>
              </a:rPr>
              <a:t>zdraví rostlin včetně zajištění odpovídajícího rostlinolékařského dozoru a </a:t>
            </a:r>
            <a:r>
              <a:rPr lang="cs-CZ" dirty="0" smtClean="0">
                <a:solidFill>
                  <a:srgbClr val="C00000"/>
                </a:solidFill>
              </a:rPr>
              <a:t>diagnostiky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sekce </a:t>
            </a:r>
            <a:r>
              <a:rPr lang="cs-CZ" dirty="0" smtClean="0">
                <a:solidFill>
                  <a:srgbClr val="C00000"/>
                </a:solidFill>
              </a:rPr>
              <a:t>dovozu a vývozu provádí dovozní rostlinolékařskou kontrolu rizikových rostlin, rostlinných produktů a jiných </a:t>
            </a:r>
            <a:r>
              <a:rPr lang="cs-CZ" dirty="0" smtClean="0">
                <a:solidFill>
                  <a:srgbClr val="C00000"/>
                </a:solidFill>
              </a:rPr>
              <a:t>předmětů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C00000"/>
                </a:solidFill>
              </a:rPr>
              <a:t>http://eagri.cz/public/web/srs/portal/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http://www.bezpecnostpotravin.cz/UserFiles/uzei/SRS.p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25144"/>
            <a:ext cx="205172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Ústav pro státní kontrolu veterinárních biopreparátů a léčiv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plní </a:t>
            </a:r>
            <a:r>
              <a:rPr lang="cs-CZ" sz="2800" dirty="0" smtClean="0">
                <a:solidFill>
                  <a:srgbClr val="C00000"/>
                </a:solidFill>
              </a:rPr>
              <a:t>úkoly dané zejména zákonem o léčivech a veterinárním zákonem v oblasti regulace výroby, kontroly jakosti, distribuce a používání veterinárních léčiv a veterinárních </a:t>
            </a:r>
            <a:r>
              <a:rPr lang="cs-CZ" sz="2800" dirty="0" smtClean="0">
                <a:solidFill>
                  <a:srgbClr val="C00000"/>
                </a:solidFill>
              </a:rPr>
              <a:t>přípravků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www.</a:t>
            </a:r>
            <a:r>
              <a:rPr lang="cs-CZ" sz="2800" u="sng" dirty="0" err="1" smtClean="0">
                <a:solidFill>
                  <a:srgbClr val="C00000"/>
                </a:solidFill>
              </a:rPr>
              <a:t>uskvbl.cz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6" name="Obrázek 5" descr="http://www.bezpecnostpotravin.cz/UserFiles/uzei/logo_USKVBL.p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97152"/>
            <a:ext cx="21957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1-shutterstock_5450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92840" cy="4748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Dozor nad potravinami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dirty="0" smtClean="0">
                <a:solidFill>
                  <a:srgbClr val="C00000"/>
                </a:solidFill>
              </a:rPr>
              <a:t>Úřední kontroly v celém potravinovém řetězci od prvovýroby až po prodej spotřebiteli provádějí příslušné orgány státního dozoru (dozorové orgány) v </a:t>
            </a:r>
            <a:r>
              <a:rPr lang="cs-CZ" dirty="0" smtClean="0">
                <a:solidFill>
                  <a:srgbClr val="C00000"/>
                </a:solidFill>
              </a:rPr>
              <a:t>působnosti: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Mze </a:t>
            </a:r>
            <a:r>
              <a:rPr lang="cs-CZ" dirty="0" smtClean="0">
                <a:solidFill>
                  <a:srgbClr val="C00000"/>
                </a:solidFill>
              </a:rPr>
              <a:t>– SVS, </a:t>
            </a:r>
            <a:r>
              <a:rPr lang="cs-CZ" dirty="0" smtClean="0">
                <a:solidFill>
                  <a:srgbClr val="C00000"/>
                </a:solidFill>
              </a:rPr>
              <a:t>Státní rostlinolékařská správa, Ústřední kontrolní a zkušební ústav zemědělský a Ústav pro kontrolu veterinárních biopreparátů a </a:t>
            </a:r>
            <a:r>
              <a:rPr lang="cs-CZ" dirty="0" smtClean="0">
                <a:solidFill>
                  <a:srgbClr val="C00000"/>
                </a:solidFill>
              </a:rPr>
              <a:t>léčiv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MZd</a:t>
            </a:r>
            <a:r>
              <a:rPr lang="cs-CZ" dirty="0" smtClean="0">
                <a:solidFill>
                  <a:srgbClr val="C00000"/>
                </a:solidFill>
              </a:rPr>
              <a:t> - orgány </a:t>
            </a:r>
            <a:r>
              <a:rPr lang="cs-CZ" dirty="0" smtClean="0">
                <a:solidFill>
                  <a:srgbClr val="C00000"/>
                </a:solidFill>
              </a:rPr>
              <a:t>ochrany veřejného </a:t>
            </a:r>
            <a:r>
              <a:rPr lang="cs-CZ" dirty="0" smtClean="0">
                <a:solidFill>
                  <a:srgbClr val="C00000"/>
                </a:solidFill>
              </a:rPr>
              <a:t>zdraví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dirty="0" smtClean="0">
                <a:solidFill>
                  <a:srgbClr val="C00000"/>
                </a:solidFill>
              </a:rPr>
              <a:t>V </a:t>
            </a:r>
            <a:r>
              <a:rPr lang="cs-CZ" dirty="0" smtClean="0">
                <a:solidFill>
                  <a:srgbClr val="C00000"/>
                </a:solidFill>
              </a:rPr>
              <a:t>odůvodněných případech se dále na úřední kontrole podílí Státní úřad pro jadernou bezpečnost a orgány Celní správy České republiky. </a:t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Funkce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Úřední kontroly slouží k ověření toho, zda jsou dodržována pravidla, jejichž cílem je </a:t>
            </a:r>
            <a:r>
              <a:rPr lang="cs-CZ" sz="2800" u="sng" dirty="0" smtClean="0">
                <a:solidFill>
                  <a:srgbClr val="C00000"/>
                </a:solidFill>
              </a:rPr>
              <a:t>zejména:</a:t>
            </a:r>
          </a:p>
          <a:p>
            <a:pPr marL="514350" indent="-514350">
              <a:buClr>
                <a:srgbClr val="C00000"/>
              </a:buClr>
              <a:buAutoNum type="alphaLcParenR"/>
            </a:pPr>
            <a:r>
              <a:rPr lang="cs-CZ" sz="2800" b="1" dirty="0" smtClean="0">
                <a:solidFill>
                  <a:srgbClr val="C00000"/>
                </a:solidFill>
              </a:rPr>
              <a:t>předcházet </a:t>
            </a:r>
            <a:r>
              <a:rPr lang="cs-CZ" sz="2800" b="1" dirty="0" smtClean="0">
                <a:solidFill>
                  <a:srgbClr val="C00000"/>
                </a:solidFill>
              </a:rPr>
              <a:t>rizikům</a:t>
            </a:r>
            <a:r>
              <a:rPr lang="cs-CZ" sz="2800" dirty="0" smtClean="0">
                <a:solidFill>
                  <a:srgbClr val="C00000"/>
                </a:solidFill>
              </a:rPr>
              <a:t>, která přímo nebo prostřednictvím životního prostředí hrozí člověku a zvířatům, tato rizika odstraňovat nebo snižovat na přijatelnou </a:t>
            </a:r>
            <a:r>
              <a:rPr lang="cs-CZ" sz="2800" dirty="0" smtClean="0">
                <a:solidFill>
                  <a:srgbClr val="C00000"/>
                </a:solidFill>
              </a:rPr>
              <a:t>úroveň</a:t>
            </a:r>
          </a:p>
          <a:p>
            <a:pPr marL="514350" indent="-514350">
              <a:buClr>
                <a:srgbClr val="C00000"/>
              </a:buClr>
              <a:buAutoNum type="alphaLcParenR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AutoNum type="alphaLcParenR"/>
            </a:pPr>
            <a:r>
              <a:rPr lang="cs-CZ" sz="2800" b="1" dirty="0" smtClean="0">
                <a:solidFill>
                  <a:srgbClr val="C00000"/>
                </a:solidFill>
              </a:rPr>
              <a:t>zaručovat </a:t>
            </a:r>
            <a:r>
              <a:rPr lang="cs-CZ" sz="2800" b="1" dirty="0" smtClean="0">
                <a:solidFill>
                  <a:srgbClr val="C00000"/>
                </a:solidFill>
              </a:rPr>
              <a:t>poctivé jednání </a:t>
            </a:r>
            <a:r>
              <a:rPr lang="cs-CZ" sz="2800" dirty="0" smtClean="0">
                <a:solidFill>
                  <a:srgbClr val="C00000"/>
                </a:solidFill>
              </a:rPr>
              <a:t>v obchodu s krmivy a potravinami a chránit zájmy </a:t>
            </a:r>
            <a:r>
              <a:rPr lang="cs-CZ" sz="2800" dirty="0" smtClean="0">
                <a:solidFill>
                  <a:srgbClr val="C00000"/>
                </a:solidFill>
              </a:rPr>
              <a:t>spotřebitelů, včetně označování krmiv a potravin a jiných forem informování spotřebitelů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Kompetence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Kompetence dozorových  jsou stanoveny v zákoně č. 110/1997 Sb., o potravinách a tabákových výrobcích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zemědělská a potravinářská inspekce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veterinární správa ČR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Orgány ochrany veřejného zdraví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Ústřední kontrolní a zkušební ústav zemědělský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Státní rostlinolékařská správa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Ústav pro státní kontrolu veterinárních biopreparátů a léčiv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Státní zemědělská a potravinářská inspekce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vykonává </a:t>
            </a:r>
            <a:r>
              <a:rPr lang="cs-CZ" dirty="0" smtClean="0">
                <a:solidFill>
                  <a:srgbClr val="C00000"/>
                </a:solidFill>
              </a:rPr>
              <a:t>státní dozor při výrobě potravin a jejich uvádění do oběhu a při vstupu a dovozu potravin a surovin ze třetích zemí, pokud tento dozor není prováděn orgány veterinární správy, nad ohlášením </a:t>
            </a:r>
            <a:r>
              <a:rPr lang="cs-CZ" dirty="0" smtClean="0">
                <a:solidFill>
                  <a:srgbClr val="C00000"/>
                </a:solidFill>
              </a:rPr>
              <a:t>zásob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Kompetence se vztahují na výrobu, skladování, přepravu i prodej (včetně dovozu)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C00000"/>
                </a:solidFill>
              </a:rPr>
              <a:t>www.</a:t>
            </a:r>
            <a:r>
              <a:rPr lang="cs-CZ" u="sng" dirty="0" err="1" smtClean="0">
                <a:solidFill>
                  <a:srgbClr val="C00000"/>
                </a:solidFill>
              </a:rPr>
              <a:t>szpi.gov.cz</a:t>
            </a:r>
            <a:endParaRPr lang="cs-CZ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5" name="Obrázek 4" descr="http://www.bezpecnostpotravin.cz/UserFiles/uzei/SZPI_logo_negativ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Legislativa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Pojetí a realizace kontroly potravin vycházejí </a:t>
            </a:r>
            <a:r>
              <a:rPr lang="cs-CZ" sz="2800" u="sng" dirty="0" smtClean="0">
                <a:solidFill>
                  <a:srgbClr val="C00000"/>
                </a:solidFill>
              </a:rPr>
              <a:t>z právní úpravy: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dirty="0" smtClean="0">
                <a:solidFill>
                  <a:srgbClr val="C00000"/>
                </a:solidFill>
              </a:rPr>
              <a:t>č. 110/97 Sb. o potravinách a tabákových výrobcích,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novel </a:t>
            </a:r>
            <a:r>
              <a:rPr lang="cs-CZ" sz="2800" dirty="0" smtClean="0">
                <a:solidFill>
                  <a:srgbClr val="C00000"/>
                </a:solidFill>
              </a:rPr>
              <a:t>zákona č. 146/2002 Sb. o SZPI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dirty="0" smtClean="0">
                <a:solidFill>
                  <a:srgbClr val="C00000"/>
                </a:solidFill>
              </a:rPr>
              <a:t>č. 552/91 Sb. o státní </a:t>
            </a:r>
            <a:r>
              <a:rPr lang="cs-CZ" sz="2800" dirty="0" smtClean="0">
                <a:solidFill>
                  <a:srgbClr val="C00000"/>
                </a:solidFill>
              </a:rPr>
              <a:t>kontrole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odpovídají </a:t>
            </a:r>
            <a:r>
              <a:rPr lang="cs-CZ" sz="2800" dirty="0" smtClean="0">
                <a:solidFill>
                  <a:srgbClr val="C00000"/>
                </a:solidFill>
              </a:rPr>
              <a:t>principům kontroly </a:t>
            </a:r>
            <a:r>
              <a:rPr lang="cs-CZ" sz="2800" dirty="0" smtClean="0">
                <a:solidFill>
                  <a:srgbClr val="C00000"/>
                </a:solidFill>
              </a:rPr>
              <a:t>potravin </a:t>
            </a:r>
            <a:r>
              <a:rPr lang="cs-CZ" sz="2800" dirty="0" smtClean="0">
                <a:solidFill>
                  <a:srgbClr val="C00000"/>
                </a:solidFill>
              </a:rPr>
              <a:t>uplatňovaným ve státech Evropské unie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Kontrola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kontrola </a:t>
            </a:r>
            <a:r>
              <a:rPr lang="cs-CZ" sz="2800" b="1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nezávadnosti </a:t>
            </a:r>
            <a:r>
              <a:rPr lang="cs-CZ" sz="2800" dirty="0" smtClean="0">
                <a:solidFill>
                  <a:srgbClr val="C00000"/>
                </a:solidFill>
              </a:rPr>
              <a:t>-  kontrola </a:t>
            </a:r>
            <a:r>
              <a:rPr lang="cs-CZ" sz="2800" dirty="0" smtClean="0">
                <a:solidFill>
                  <a:srgbClr val="C00000"/>
                </a:solidFill>
              </a:rPr>
              <a:t>mikrobiologických požadavků a kontrola obsahu cizorodých látek (tedy např. chemických prvků, aditiv, reziduí pesticidů atd</a:t>
            </a:r>
            <a:r>
              <a:rPr lang="cs-CZ" sz="2800" dirty="0" smtClean="0">
                <a:solidFill>
                  <a:srgbClr val="C00000"/>
                </a:solidFill>
              </a:rPr>
              <a:t>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kontrola </a:t>
            </a:r>
            <a:r>
              <a:rPr lang="cs-CZ" sz="2800" b="1" dirty="0" smtClean="0">
                <a:solidFill>
                  <a:srgbClr val="C00000"/>
                </a:solidFill>
              </a:rPr>
              <a:t>jakosti 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kontrola </a:t>
            </a:r>
            <a:r>
              <a:rPr lang="cs-CZ" sz="2800" dirty="0" smtClean="0">
                <a:solidFill>
                  <a:srgbClr val="C00000"/>
                </a:solidFill>
              </a:rPr>
              <a:t>analytických znaků (např. obsah tuku, obsah cukru, vlhkost ap.), kontrola senzorických znaků.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zvlášť </a:t>
            </a:r>
            <a:r>
              <a:rPr lang="cs-CZ" sz="2800" dirty="0" smtClean="0">
                <a:solidFill>
                  <a:srgbClr val="C00000"/>
                </a:solidFill>
              </a:rPr>
              <a:t>se posuzuje správnost označování výrobku.</a:t>
            </a:r>
          </a:p>
          <a:p>
            <a:pPr lvl="0"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Priority kontroly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5461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Priority jsou stavěny na principech hodnocení rizika (Risk </a:t>
            </a:r>
            <a:r>
              <a:rPr lang="cs-CZ" sz="2800" b="1" dirty="0" err="1" smtClean="0">
                <a:solidFill>
                  <a:srgbClr val="C00000"/>
                </a:solidFill>
              </a:rPr>
              <a:t>Assessment</a:t>
            </a:r>
            <a:r>
              <a:rPr lang="cs-CZ" sz="2800" b="1" dirty="0" smtClean="0">
                <a:solidFill>
                  <a:srgbClr val="C00000"/>
                </a:solidFill>
              </a:rPr>
              <a:t>):</a:t>
            </a:r>
          </a:p>
          <a:p>
            <a:pPr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postavení komodity ve spotřebním koši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rizikovost komodity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rizikovost </a:t>
            </a:r>
            <a:r>
              <a:rPr lang="cs-CZ" sz="2800" dirty="0" err="1" smtClean="0">
                <a:solidFill>
                  <a:srgbClr val="C00000"/>
                </a:solidFill>
              </a:rPr>
              <a:t>analytu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kontrolovaná </a:t>
            </a:r>
            <a:r>
              <a:rPr lang="cs-CZ" sz="2800" dirty="0" smtClean="0">
                <a:solidFill>
                  <a:srgbClr val="C00000"/>
                </a:solidFill>
              </a:rPr>
              <a:t>osoba (objem její </a:t>
            </a:r>
            <a:r>
              <a:rPr lang="cs-CZ" sz="2800" dirty="0" smtClean="0">
                <a:solidFill>
                  <a:srgbClr val="C00000"/>
                </a:solidFill>
              </a:rPr>
              <a:t>produkce)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nové </a:t>
            </a:r>
            <a:r>
              <a:rPr lang="cs-CZ" sz="2800" dirty="0" smtClean="0">
                <a:solidFill>
                  <a:srgbClr val="C00000"/>
                </a:solidFill>
              </a:rPr>
              <a:t>potraviny na </a:t>
            </a:r>
            <a:r>
              <a:rPr lang="cs-CZ" sz="2800" dirty="0" smtClean="0">
                <a:solidFill>
                  <a:srgbClr val="C00000"/>
                </a:solidFill>
              </a:rPr>
              <a:t>trhu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Rozhodování o kontrole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Konkrétní kritéria pro rozhodování o </a:t>
            </a:r>
            <a:r>
              <a:rPr lang="cs-CZ" sz="2800" b="1" u="sng" dirty="0" smtClean="0">
                <a:solidFill>
                  <a:srgbClr val="C00000"/>
                </a:solidFill>
              </a:rPr>
              <a:t>kontrole: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poznatky z minulých </a:t>
            </a:r>
            <a:r>
              <a:rPr lang="cs-CZ" sz="2800" dirty="0" smtClean="0">
                <a:solidFill>
                  <a:srgbClr val="C00000"/>
                </a:solidFill>
              </a:rPr>
              <a:t>kontrol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analýzy </a:t>
            </a:r>
            <a:r>
              <a:rPr lang="cs-CZ" sz="2800" dirty="0" smtClean="0">
                <a:solidFill>
                  <a:srgbClr val="C00000"/>
                </a:solidFill>
              </a:rPr>
              <a:t>dat v informačním </a:t>
            </a:r>
            <a:r>
              <a:rPr lang="cs-CZ" sz="2800" dirty="0" smtClean="0">
                <a:solidFill>
                  <a:srgbClr val="C00000"/>
                </a:solidFill>
              </a:rPr>
              <a:t>systému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aktuální </a:t>
            </a:r>
            <a:r>
              <a:rPr lang="cs-CZ" sz="2800" dirty="0" smtClean="0">
                <a:solidFill>
                  <a:srgbClr val="C00000"/>
                </a:solidFill>
              </a:rPr>
              <a:t>zjištění inspektorů v </a:t>
            </a:r>
            <a:r>
              <a:rPr lang="cs-CZ" sz="2800" dirty="0" smtClean="0">
                <a:solidFill>
                  <a:srgbClr val="C00000"/>
                </a:solidFill>
              </a:rPr>
              <a:t>terénu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 </a:t>
            </a:r>
            <a:r>
              <a:rPr lang="cs-CZ" sz="2800" dirty="0" smtClean="0">
                <a:solidFill>
                  <a:srgbClr val="C00000"/>
                </a:solidFill>
              </a:rPr>
              <a:t>jiných orgánů státní </a:t>
            </a:r>
            <a:r>
              <a:rPr lang="cs-CZ" sz="2800" dirty="0" smtClean="0">
                <a:solidFill>
                  <a:srgbClr val="C00000"/>
                </a:solidFill>
              </a:rPr>
              <a:t>správy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podněty spotřebitelů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podněty </a:t>
            </a:r>
            <a:r>
              <a:rPr lang="cs-CZ" sz="2800" dirty="0" smtClean="0">
                <a:solidFill>
                  <a:srgbClr val="C00000"/>
                </a:solidFill>
              </a:rPr>
              <a:t>masmédií </a:t>
            </a:r>
            <a:r>
              <a:rPr lang="cs-CZ" sz="2800" dirty="0" smtClean="0">
                <a:solidFill>
                  <a:srgbClr val="C00000"/>
                </a:solidFill>
              </a:rPr>
              <a:t>a reklam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 </a:t>
            </a:r>
            <a:r>
              <a:rPr lang="cs-CZ" sz="2800" dirty="0" smtClean="0">
                <a:solidFill>
                  <a:srgbClr val="C00000"/>
                </a:solidFill>
              </a:rPr>
              <a:t>partnerských organizací v </a:t>
            </a:r>
            <a:r>
              <a:rPr lang="cs-CZ" sz="2800" dirty="0" smtClean="0">
                <a:solidFill>
                  <a:srgbClr val="C00000"/>
                </a:solidFill>
              </a:rPr>
              <a:t>zahraničí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doporučení </a:t>
            </a:r>
            <a:r>
              <a:rPr lang="cs-CZ" sz="2800" dirty="0" smtClean="0">
                <a:solidFill>
                  <a:srgbClr val="C00000"/>
                </a:solidFill>
              </a:rPr>
              <a:t>evropské </a:t>
            </a:r>
            <a:r>
              <a:rPr lang="cs-CZ" sz="2800" dirty="0" smtClean="0">
                <a:solidFill>
                  <a:srgbClr val="C00000"/>
                </a:solidFill>
              </a:rPr>
              <a:t>komise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informace </a:t>
            </a:r>
            <a:r>
              <a:rPr lang="cs-CZ" sz="2800" dirty="0" smtClean="0">
                <a:solidFill>
                  <a:srgbClr val="C00000"/>
                </a:solidFill>
              </a:rPr>
              <a:t>ze systému rychlého varování RASFF </a:t>
            </a:r>
            <a:r>
              <a:rPr lang="cs-CZ" sz="2800" dirty="0" err="1" smtClean="0">
                <a:solidFill>
                  <a:srgbClr val="C00000"/>
                </a:solidFill>
              </a:rPr>
              <a:t>atd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851</TotalTime>
  <Words>640</Words>
  <Application>Microsoft Office PowerPoint</Application>
  <PresentationFormat>Předvádění na obrazovce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Kontrola potravin</vt:lpstr>
      <vt:lpstr>Dozor nad potravinami</vt:lpstr>
      <vt:lpstr>Funkce</vt:lpstr>
      <vt:lpstr>Kompetence</vt:lpstr>
      <vt:lpstr>Státní zemědělská a potravinářská inspekce</vt:lpstr>
      <vt:lpstr>Legislativa</vt:lpstr>
      <vt:lpstr>Kontrola</vt:lpstr>
      <vt:lpstr>Priority kontroly</vt:lpstr>
      <vt:lpstr>Rozhodování o kontrole</vt:lpstr>
      <vt:lpstr>Státní veterinární správa </vt:lpstr>
      <vt:lpstr>Úkoly SVS</vt:lpstr>
      <vt:lpstr>Orgány ochrany veřejného zdraví</vt:lpstr>
      <vt:lpstr>Ústřední kontrolní  a zkušební ústav zemědělský </vt:lpstr>
      <vt:lpstr>Státní rostlinolékařská správa </vt:lpstr>
      <vt:lpstr>Ústav pro státní kontrolu veterinárních biopreparátů a léčiv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4</cp:revision>
  <dcterms:created xsi:type="dcterms:W3CDTF">2011-10-02T12:59:07Z</dcterms:created>
  <dcterms:modified xsi:type="dcterms:W3CDTF">2013-03-10T15:17:48Z</dcterms:modified>
</cp:coreProperties>
</file>