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60" r:id="rId11"/>
    <p:sldId id="262" r:id="rId12"/>
    <p:sldId id="265" r:id="rId13"/>
    <p:sldId id="306" r:id="rId14"/>
    <p:sldId id="310" r:id="rId15"/>
    <p:sldId id="308" r:id="rId16"/>
    <p:sldId id="311" r:id="rId17"/>
    <p:sldId id="312" r:id="rId18"/>
    <p:sldId id="323" r:id="rId19"/>
    <p:sldId id="325" r:id="rId20"/>
    <p:sldId id="327" r:id="rId21"/>
    <p:sldId id="329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4694-B05A-444C-801A-F6C1266E3C3D}" type="datetimeFigureOut">
              <a:rPr lang="cs-CZ" smtClean="0"/>
              <a:t>30.1.2014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0A66-62F7-4C3F-BB52-385C75ACD2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4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2754-2096-49E4-BF0F-69C50490FA03}" type="datetimeFigureOut">
              <a:rPr lang="cs-CZ" smtClean="0"/>
              <a:t>30.1.2014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371BB-2F47-4CFF-BE32-2C9D6407A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2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C451BB-B3BB-4C94-B7C1-A7C48656432F}" type="slidenum">
              <a:rPr lang="cs-CZ" altLang="cs-CZ" smtClean="0">
                <a:latin typeface="Arial" pitchFamily="34" charset="0"/>
              </a:rPr>
              <a:pPr eaLnBrk="1" hangingPunct="1"/>
              <a:t>2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1DACAC-71C0-49BF-95ED-8E0C4B976E80}" type="slidenum">
              <a:rPr lang="cs-CZ" altLang="cs-CZ" smtClean="0">
                <a:latin typeface="Arial" pitchFamily="34" charset="0"/>
              </a:rPr>
              <a:pPr eaLnBrk="1" hangingPunct="1"/>
              <a:t>3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4B2DE5-7ED5-43D2-BABA-B9A65013F8F8}" type="slidenum">
              <a:rPr lang="cs-CZ" altLang="cs-CZ" smtClean="0">
                <a:latin typeface="Arial" pitchFamily="34" charset="0"/>
              </a:rPr>
              <a:pPr eaLnBrk="1" hangingPunct="1"/>
              <a:t>4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7D431A-1526-4DA5-AFB2-1006C1714CF9}" type="slidenum">
              <a:rPr lang="cs-CZ" altLang="cs-CZ" smtClean="0">
                <a:latin typeface="Arial" pitchFamily="34" charset="0"/>
              </a:rPr>
              <a:pPr eaLnBrk="1" hangingPunct="1"/>
              <a:t>5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944231-465C-452C-BCE4-9F3B9EADF8A8}" type="slidenum">
              <a:rPr lang="cs-CZ" altLang="cs-CZ" smtClean="0">
                <a:latin typeface="Arial" pitchFamily="34" charset="0"/>
              </a:rPr>
              <a:pPr eaLnBrk="1" hangingPunct="1"/>
              <a:t>6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8F2E27-B05A-493E-A1E2-A71D940B2EBD}" type="slidenum">
              <a:rPr lang="cs-CZ" altLang="cs-CZ" smtClean="0">
                <a:latin typeface="Arial" pitchFamily="34" charset="0"/>
              </a:rPr>
              <a:pPr eaLnBrk="1" hangingPunct="1"/>
              <a:t>7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CED93C-1B13-4BA6-8001-833FB7111442}" type="slidenum">
              <a:rPr lang="cs-CZ" altLang="cs-CZ" smtClean="0">
                <a:latin typeface="Arial" pitchFamily="34" charset="0"/>
              </a:rPr>
              <a:pPr eaLnBrk="1" hangingPunct="1"/>
              <a:t>8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8FC95A-EB8A-407D-BB51-AD605D2F0954}" type="slidenum">
              <a:rPr lang="cs-CZ" altLang="cs-CZ" smtClean="0">
                <a:latin typeface="Arial" pitchFamily="34" charset="0"/>
              </a:rPr>
              <a:pPr eaLnBrk="1" hangingPunct="1"/>
              <a:t>9</a:t>
            </a:fld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1/30/2014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5%A0pan%C4%9Blsko" TargetMode="External"/><Relationship Id="rId3" Type="http://schemas.openxmlformats.org/officeDocument/2006/relationships/hyperlink" Target="http://cs.wikipedia.org/wiki/Hongkong" TargetMode="External"/><Relationship Id="rId7" Type="http://schemas.openxmlformats.org/officeDocument/2006/relationships/hyperlink" Target="http://cs.wikipedia.org/wiki/Austr%C3%A1lie" TargetMode="External"/><Relationship Id="rId2" Type="http://schemas.openxmlformats.org/officeDocument/2006/relationships/hyperlink" Target="http://cs.wikipedia.org/wiki/Japonsk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land" TargetMode="External"/><Relationship Id="rId11" Type="http://schemas.openxmlformats.org/officeDocument/2006/relationships/hyperlink" Target="http://cs.wikipedia.org/wiki/Metropolitn%C3%AD_Francie" TargetMode="External"/><Relationship Id="rId5" Type="http://schemas.openxmlformats.org/officeDocument/2006/relationships/hyperlink" Target="http://cs.wikipedia.org/wiki/Izrael" TargetMode="External"/><Relationship Id="rId10" Type="http://schemas.openxmlformats.org/officeDocument/2006/relationships/hyperlink" Target="http://cs.wikipedia.org/wiki/Macao" TargetMode="External"/><Relationship Id="rId4" Type="http://schemas.openxmlformats.org/officeDocument/2006/relationships/hyperlink" Target="http://cs.wikipedia.org/wiki/%C5%A0v%C3%BDcarsko" TargetMode="External"/><Relationship Id="rId9" Type="http://schemas.openxmlformats.org/officeDocument/2006/relationships/hyperlink" Target="http://cs.wikipedia.org/wiki/%C5%A0v%C3%A9dsk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287072" cy="223224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Fyziologické zvláštnosti v ontogenezi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95936" y="5058453"/>
            <a:ext cx="4874512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MUDr. Kateřina Kapounková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1600" dirty="0" smtClean="0"/>
              <a:t>Fakulta </a:t>
            </a:r>
            <a:r>
              <a:rPr lang="cs-CZ" sz="1600" dirty="0"/>
              <a:t>sportovních </a:t>
            </a:r>
            <a:r>
              <a:rPr lang="cs-CZ" sz="1600" dirty="0" smtClean="0"/>
              <a:t>studií</a:t>
            </a:r>
          </a:p>
          <a:p>
            <a:pPr algn="ctr"/>
            <a:r>
              <a:rPr lang="cs-CZ" sz="1600" dirty="0" smtClean="0"/>
              <a:t>Masarykova </a:t>
            </a:r>
            <a:r>
              <a:rPr lang="cs-CZ" sz="1600" dirty="0"/>
              <a:t>univerzita Brno</a:t>
            </a:r>
            <a:endParaRPr lang="en-US" sz="1600" dirty="0"/>
          </a:p>
          <a:p>
            <a:pPr algn="ct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" y="3140968"/>
            <a:ext cx="44365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6129"/>
            <a:ext cx="2952328" cy="2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90950"/>
              </p:ext>
            </p:extLst>
          </p:nvPr>
        </p:nvGraphicFramePr>
        <p:xfrm>
          <a:off x="269197" y="789856"/>
          <a:ext cx="8604250" cy="4038607"/>
        </p:xfrm>
        <a:graphic>
          <a:graphicData uri="http://schemas.openxmlformats.org/drawingml/2006/table">
            <a:tbl>
              <a:tblPr/>
              <a:tblGrid>
                <a:gridCol w="1944688"/>
                <a:gridCol w="1368425"/>
                <a:gridCol w="5291137"/>
              </a:tblGrid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Klasifikace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Typický věk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Sociální a biologická charakteristika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65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Druhá polovina pracovní kariéry. Biologické systémy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zhoršení o 10% - 30%.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– 75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Začátek důchodového věku. Další ztráty biologických funkcí,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zachovaná homeostáza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– 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Podstatné zhoršení funkcí v průběhu denních aktivit, výraznější ztráta homeostázy,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schopnost nezávislého života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Neschopnost nezávislého života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institucionální a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opatrovatelská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péče.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Text Box 85"/>
          <p:cNvSpPr txBox="1">
            <a:spLocks noChangeArrowheads="1"/>
          </p:cNvSpPr>
          <p:nvPr/>
        </p:nvSpPr>
        <p:spPr bwMode="auto">
          <a:xfrm>
            <a:off x="250825" y="332656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KLASIFIKACE VĚKU A PRŮBĚH STÁRNUTÍ</a:t>
            </a:r>
            <a:r>
              <a:rPr lang="cs-CZ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60138" y="2204864"/>
            <a:ext cx="3313113" cy="259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1"/>
            <a:ext cx="6376922" cy="23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31255"/>
      </p:ext>
    </p:extLst>
  </p:cSld>
  <p:clrMapOvr>
    <a:masterClrMapping/>
  </p:clrMapOvr>
  <p:transition spd="slow" advTm="27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9854" y="316004"/>
            <a:ext cx="8496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/>
              <a:t>Interindividuální</a:t>
            </a:r>
            <a:r>
              <a:rPr lang="cs-CZ" sz="2800" b="1" dirty="0"/>
              <a:t> </a:t>
            </a:r>
            <a:r>
              <a:rPr lang="cs-CZ" sz="2800" b="1" dirty="0" smtClean="0"/>
              <a:t>rozdíly</a:t>
            </a:r>
            <a:endParaRPr lang="en-US" sz="28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0374" y="3068960"/>
            <a:ext cx="8072065" cy="11695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>
                <a:solidFill>
                  <a:srgbClr val="FF0000"/>
                </a:solidFill>
              </a:rPr>
              <a:t>Interindividuální</a:t>
            </a:r>
            <a:r>
              <a:rPr lang="cs-CZ" sz="2800" b="1" dirty="0">
                <a:solidFill>
                  <a:srgbClr val="FF0000"/>
                </a:solidFill>
              </a:rPr>
              <a:t> diference se zvyšují s </a:t>
            </a:r>
            <a:r>
              <a:rPr lang="cs-CZ" sz="2800" b="1" dirty="0" smtClean="0">
                <a:solidFill>
                  <a:srgbClr val="FF0000"/>
                </a:solidFill>
              </a:rPr>
              <a:t>věkem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biologický věk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1600" y="1196752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Funkční stav závisí na širokém okruhu fyziologických, psychologických a sociologických ukazatelů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Individuálně rozdílné subjektivní hodnocení funkčnosti jednotlivých systémů</a:t>
            </a:r>
          </a:p>
        </p:txBody>
      </p:sp>
      <p:sp>
        <p:nvSpPr>
          <p:cNvPr id="4" name="AutoShape 2" descr="data:image/jpeg;base64,/9j/4AAQSkZJRgABAQAAAQABAAD/2wCEAAkGBxQSEhQUEhQWFRUWGBoYFBUXGRcYGBYXGBccFxYVFxgYHCggGBslHBgWITIhJSkrLi4uGB8zODMsNygtLisBCgoKDg0OGxAQGywkICUsLCw0LCwsLCwsLCwsLCwsLCwsLCwsLCwsLCwsLCwsLCwsLCwsLCwsLCwsLCwsLCwsLP/AABEIAOEA4QMBIgACEQEDEQH/xAAcAAABBQEBAQAAAAAAAAAAAAAEAAECAwUGBwj/xABHEAABAgQDBQUFBAcGBgMBAAABAhEAAyExBBJBBVFhcYEGEyKRoTJCscHRBxRS8CMzYnKCouEVY5Ky0vEkU3OTs8I0VOIW/8QAGgEAAgMBAQAAAAAAAAAAAAAAAAMBAgQFBv/EACwRAAICAQQBAwMDBQEAAAAAAAABAhEDBBIhMUEyUWEFEyIzcbEUgZGh0SP/2gAMAwEAAhEDEQA/AO/EO8REPDShKHiLwoAJPDvDQoCB3h3iMPAA8KFCgJHhoUPAAoUPCEADQ8PCgAaE0PDRADNDNE4aACMJolDQARaE0PCgAZoZolDEwARMNDwxgAZoUPCgIBjiRmCdT8ixfdWLnjNK0IUlkBjZgLkizecXYvFpSQkvmNQz+jcHiNyJoNKocGMefNEwhiAxyqZ1UI3j2a6xo4JKggBQYimhtQW4RKlYUECHhAQ8SAoeFCiAHEKFCgAUPDQoAHh3iMPAA7wnhoTwAPDQnhngAd4TwzwiYAHeGeGeE8ADvDPDPDPAA8MYZ4bNAA5MMYYqhiuAix4URzwomgtHNycYoBICAtm4kEsKM9W8oFxExIne0oJAcjMXCyHFmpemrcoDlBQXlUciXCgRuD0sSL+hrF6nzsUd6QolKQC5FBmBNxf8mMik2qHuJqbOQpXiZiQ5bNUE0cksQ1ehEbMlZdioE1ozFvP1jIwmNWEozArejpIDBqZg4rqxjXwxCgFMxZqhjxfyh8EvAuQU8J4g8O8MKk3hPEYUQBN4TxEQoAJvCeIw7wAJ4d4Z4TwAO8J4Z4TwAImE8J4UACeGeFCMAUMTD5TGTP2gcxyFJ0Y6tdmqS/DSCDtSZ4B3Sw7hRUlQalC+sZ5ainSQ+OBtWwyGgXC4rOpXChDEcjWCofCe5WJlHa6GhjDkwxMWsrQxEQMSJhjBZFEXhQmhRJFHF4sZ0pScyVpBL/tPmSA5egLdOERDsiak5SEpzKBTXMHNRQU3/wBIaVjVlkrSpAOUAVZ/A+lyWNIL2ShLCUmniUV7yUkhkuajxCMu1N0abaRpYYZUgqypDt+0oN4QSksSxvxjZwwZIALsG9NYDweFYBxY0Opb2TS1INSGh8VQpssBh3it4d4sQTeE8Y68eZgX3ZypRdVCaXIH+3OMyRtHEoLrlqyGoUymytQl3O6FfejdDVhk1Z1gMO8Z+y9opnozp3sRuI+UGQwV0WPDvFbwniQLHhPFbw8RYE3hPEcsRUpoq5xXZZRbLCqGzRUZsO9IU88UXWJlmeITj4VaUPSkOD/XpEMYh5a01qCKXYjTcWLxV57RZY+TF2KpmJ9qgVw/ZffrHUoWkpuH1r8RHLbIliWVSlnMAQyho9iCODQfjJslBIMx3BGZai6h+FLng1IyG9R4IzZ36dNbuAQbsCSH6ekHLJ+EZs9CBMQe8KyHIfKMqchSEDKBqRfcawZ96Da0+D0Pr8Y0Y8qjGrMmaFzLBu3fn884bN+ekATccAogahwX1F/JvQRROxpDh6ABmFGIDX4084l6iIv7TNRfOIpmuBGROxiifaowNGrTz0MUd+SAHO814PfoT5RH9UvAfZZ0GeFGB3yePnCiP6r4D7Rk4sDIz2DgqY5lZmca0A6NaCuzy6zp1MylpzHhQqF6UJ8hGDgMRnplzKSkpUxFXJIv7JIpTdxg7s5iSV5B7wdQ9kjL7IpwcRdTW4NvB28p7mnDnFrwGieEu5ZIappU3+XrBAmCNO5CdrLY53trt04WSMjFazlY6DUn4dY3RMG+Oa7ZTZK+6RMY/pElReiEkFJUqtWfN0iJSVFoRto1uzmCSAFz5jg3QwSh7sd4fTXWNnauJSp2IcXHOwMYuEVLAIWFFY8LBSshajlL5eLmHGKStVZIUpgBmMsrBAYkZVFhbWOYdVQMDsvM+74yfIJLTGWhLa3cHcxPlHaPHN4AyzMmTVN3iaDWhG7pElbZNCA9a8AGzeTgxshmSirMGXF+To6BcwCHz8Y5vG7XdqsPWr28orm7TWL1DJq+js3m0D1KIWE6nvA14qnYpKa8wOZD/KOc/tQ1cN4qV4ux8otUvOK0NwepPxjLkzOQ6OJI2Pvpq+78mB1Ymh6F+n1HpFMlOhtu9IU1LONa+pH9YQ5Nl6RacWHG+7dLfCCEz6cNOf5cRmJlW6b6ROZiBKlqWuyElR6Vpx06iDsg11YkZQfTfRm9R6RmbX2/Lw6XmKuHSAxUWO7TmWEeeYjtRiF5mmZQp/CkJoDoFNm6vBPZvZhm4jDiYM6p01LBTnwAuta3qSUgs9rxqjp3f5MrF77a6XbNzsztnvlLUZeRKlEJSdwZiCwvXTSOjxCVBHhmMnQOinEAoPxjsdsdmpU+vsKYBxZg7U0Ic23m8Y8nsMc3jxBKdQmWAr/EVEA8WizxO+C0c8VE85232mMieESpeYBPjUoE5j+y24guRSpGhgVfaZM1nBTuq6Q7UJDFg26PbJ3ZvDKkCQqSgyw+UEVBN1hV0qqfECDHi/ajYKcDijJmhS5SxmkTlF15dUqUGzZS/Rt8WeKKXREGssq3U/noPRiS7gvlymhNQSQA72IIi/aE7KCbgg05H6mMXDIVIUClXeIAqhVCU1PhUL8KRrYlSTKOVXhQQQd6Spn4e75mMko0OnpsuP1x/wCFMvHBSFqrQpfqGJG4Zq/xRGRinYg8CH8hAaD4pgplVLIt+0FeEXYENprA+CQQBRmVUHoBZrEXiBLNv71+XhRnOd4h4qVA9nqDqF2YNRiaqb1i7AnJMCwz+yKC5YKyhtyRWCMDgmKgRVyAd4YEHyguVhHU1NCH4/CtYY5AkOcV3jBSiA9y7NqYulT2SwNAL3BJUAKb704RQvDG2iQG0s9PNotw+CAAO7xHcToo8A48jviu4mhsVNWUsk0FKE61NOsAYXZisSplvkqVuLhrc6/GNfB4VS1FTlKRXMdC1eZ3/kRvJR4cqUkDianiWhc8tcI0YsO7l9Gfs/ZKsNLGRDSV1lgnNRwbkksb137olicWoslCCDZ3fXQWj0wYdC5aQzpYNyakA/8A8/KckFQfjUcndukbHgfgUtUvKo822dsVZTMMymdZyK1GVKR1HCMhUmZL8MxJTdL+6q1QTv8AkY9W7RS0oRLSAEhLncAGYkk/GOflT0KqFJUlRADEEElIUG3ukgtuYxly3jnQ+KWaKl0zhESHopgzFJ3sKi8EzQKDX0rUj1+EbW2Nh5vFJYV9lqEi2XdY0jn1SyS5DfI1s/WIUkxMoOPAdIlAhVHIqRdwAXAfz5QWmWwDG1K7uHmIDwM1i2ormG69fKGm4oJo9CWvbcflyeIINda7EXDU4OQ/RgOsPncA8x9OjANzgOTOzB2q1fmk7hmHlTdE0LZq2p00o3KAA2adRe40frpTfHJ/aDtAoQhAohRLniKhGW/7T8Rujf8AvwZwRqDuoHZt1Dz4R532i2qZ8x3ORLhA4e8rqw6AQ/BBudi8jqJPsxKlzFuS7VSg2VvL8N0eifZfh0zMXiMTMtKHdS3/ABH2iOgP+OPKtgBUuahYHhUsJ6ksW6Kj3HsjszuMDKUaKmzJk08lnwfypT5x0cUVLIGfM4aJJKnfPz7HZ/2nL3+h+kMraaNHPIfWMPITF0pFbxreGC8nEjqsknVGn/agNkmMHthsmXtGT3J8E1LqkTL5JjUB3pNjGkpIBa28/WJrly0gFKjmFbX+kLcIDVkyXy1weHYIqdUhYMuZLJYG6Sk5Vy+LKB6coIwE5SVdyumZwnUKBBAA5E24CDPtFwS5O01TE+ITSichtApIlqSeapazu8YinaeGzpp7Qql9+kcvNFJ/ue10E3qdM4y8cfujNw4GckkklgKaFg/LlxhsxKgzbwHNLF/yIHRNBUXsQzU8JIJ9Fv5GLcMkAVFjXkKm8JfBxckdsnE1O7H4leY/1Qow/vp/F8IUFMpR6Fg5AK35n0ofhDSpAckWYgdKjy+sRw85OaYASPCOoI0OsN3/AIVEULlt93oByeFEj4uU60iwfxcdfkPOFh5ZmHLo4JtQCj+VoonT/GS9agNvS4+LRsYKUJSAFUUfa+nFrRWcqQ3FDey6ZJGUJT4RYM1K7i4PF7wyJhQwVVNio0IUTc6ZST0pWKZ2NSGrctYwWQ9CKF3fyhClybXHijtNkreSjgG8qfKDIzOzZ/4dAuRmB6KIjSUWEd+HpRw5r8meedq5Rxk1aVqIkyyEBKSxWQpllRGlw0Dy9k5GSiYtCHGVCe7yoAADJzIJA6xopTRjV79S5iuYouGNo4mbI5TbOzjioxSK562SGu7+Rf6RnbUw7usB2dwANCRmryrF+NW6ghOoIfcKP6NGhhZAAD2G+r83vCk2mXnFOPJx2XxMBQmw0BY8jcwEkfpGrVJoC7VuY2sYgIWQxZ6XpqCCLf7wPNlpClWoaClno3x60jUmc5quBImMh2rUH+vT4xEYgM5Uz8LWYb2p6wOtTpLcXB3sQH9IHmrKbvo71rq9HiUipk9pMeUS8iad6aF/dysoA9QG3KLxg7Ow5mqZSVZBdSQ97BtHa8S7RYl51bJZNOpJpR6m26Oj2PLSjDg2zOs8rAeQ9Y2r/wA8fyP0OnWoz1Lpcgs4IJkBDMlemglpUWPp5x7Js/HH7pIBIdCJQU1LoI+KSOkeMjEOSpNSJa8o4lgCx3FLdY9HweAn9wlKEqShKUhINSSADmXQVejc+rNLKnbG/W4JpJfP8I6iTiQRWsGSg4AZ/j5xibG2dOUl5iSk3AJPrpGpLQwCQG37yf6RtzJNXBnntPJxajNfsyzEFqtmtwA579Iz8RjWBJp03xoKl61HEXEZOLkhS0AuUvlL6vr6CK4cj9i+oxQ7vlnH9vZ4M+WpRAAw8sFyzELmO5PEEdIwZGPTMzd2oECjgfW/OMv7VppO0FJNkS0ADSpVMJ/nI6RkdmcUe+CdFJIPMVHwPnGDJju5HpdB9R2OGCuOrC9qEomgsKqPKoCi/UqPWNdMsKGbUgV/iAqOT+cZ3aVxLzgAkTGqW90fSJbPxueSFMeLGrhmruaFS5gmZ9fDZqWvfkl96P8Ay/h/ph4J/tIfhT/P9YeF2ZKNozzmKvwkgiz2bqwMOjEZgsHR+p5fm0Uzxel8oO92ysesBzCA4JZsxPF03Fd7+QhZDZ0uxMPnmqUbIqkNRyTrq1fSOh7gRh7BQtMkLQkK7w5nK24AUSdBwuYKxipiACqYUA3yHOeNFSjTrGabtnRwRqKFjwO8S5D5TTUilW4fODipo5wYhlg94V5kqbwpctlckpSDYszQfhsT4WLhrOCPUxToe0d72WWDKP76n8h8mjXXYxyvY3GP3svUELHEKGU+RT6x0WPmZZUw7kK+FI7uGV40/g4WaLWVr5OJVPgXEYkAE6CpiCj5BhzO7kIFxU1g5OvrHDk+TtpcAcrbssTylQUv9GkjIHJJUpOQJuScog4YybOLIGUP4zQhA/C49tepAoLb4A2bhipa86U5lbh4ygUZehS7llOPFWsa2OJky3YkAMEgig3AEt5mCVeC3Rn7VKApKQ5CUspVySa14Rmzpaiykh76gNWibg2I4RfhcT3iSvKpBzNlUK04h95iGIRV7FnvpqxNfrGiPCo5uV3JlCCchpwrdrMdxtAs9bG5bjqAOOtLw5LrOU1BZQLX16f7boE2ip5a1U8KVHQm3hAPOvWGx7F+Di9opKi+9RJPMxv7MQZuHQlSsoTu1CXyqfcMppwjKy5mADuwHEmwjqfu4RkQ3hAyvvIq551jXndJI3/RYNzlLxQPhQy5S2MzKtIIbxTBMUwTlGqlBFOMe74LGCdIEyUpOVSMyVX03b48Hxk4y5ZmJunJMHOXNSsR6NtudO2eqZipQTMwU5QVOQk1kzFkPNleIBSJiqlNDmUd7xfTq0U+tcZEvg2jhJhNZx5AU8iYPw6VBn8TWUAfURm7H27KxKM0ohY1YF08FAqcRoTZ4SgqJYD2t4DPUcgT0jobvB5nY7sKmpOogGdJzNzB8i8Br27hwP1soc1oT/mMAz+1eFQCo4iUWDshaVqLB2SlJLk2aKvhUWScnZ5H9rE59qTh+FMtJ/7YV/7Rm9llgTXNwkkc6fImOg+2DAZJ2GmqcLmylCYk6LSvOpt4ecR/DHI7AU05Ki+rNvIYPwjJL0M6uklWog/lHcA+0W1dmB91j7VBreBzICArIlkllFLWe5DeGvAw2FK1MmWgzV5yBLCsubwlQ8TgpA4EGjPDfdHmLWJ0pCypSfuy8steVLACpobaVY1jHtuJ3Nfni5fblHx37Ml97mfgH/bR/phRZ9wX/wDXxH+L+sKF2cijSxEwBgATVzzzP5M8Z65jqJLM9H/P5eDpyQkEmhJJfVm+kAqlpNcu5nOh/FxN2igs6Ts5iSmXLly2KiVAahKQpyosbB2Z6lhy6HEyjlJzEkDUBuNAAfWMLskGzUqKA8L/AFjdxIzgpq3D81jNPs6WJ3FHF7TlkrQQPFmoAzDMkFSn91vDXjxjSxUicnetA1Ac9UjxdQ/ExXKASs5qDXfU6OK0AtvEbsvEJVUetIiXFIbF3bANhbUXImpmtmljwzCnxeE+17NXF7aNHa9otsIVhv0agoTCAFJLjL7SiegbmY5WagE1LnTVXRqjzEA4XZ8kYiaQlQVlQVHQvmZvE+YAB+abxpxahxg4mfLp1OakXLxQJYAqVokByH1Lb9/lvhiklQqQbZQAC53vblBZCUhkBTa5cnqCRAP9oyZSnKFINgchSC+5vC8ZTSHbHkEFeYDMFEEtdlHL0Yv/ABRTt6fpxr5GBsLNxS1TlSpkomXM7syVpo4fwhSfFma6i4egTRyBN2l301QMspUkDOk+6bFLi4LOCGcF4a8Mk+RH3otNlUmczl2Gv4r6aRNcsCzveznmE7uMTVJF6ilngabLa4BGosLa7oftpHPt2DqQQSo5UjU73oQdw05PFWJwqSllMynFahj63H8sHqlhe6gfgOW8NrEMQhgQziltAbtzpEdFuGc3s/Y5lzCXQplOj2nu6TlHs+sauJnsP0gyWZTul3o5IBHURm4ozMPlEsgqU5qKJSkFWViaPQ0u1IeXOM8gKqlSSWIYEJUzjxFw9LAUMaGpSW5nd0mo0+OsWPt/yXT0BckuaMoFquCDYvbiN0e17BwveYPDicJa80mXncM5yJcKuDXQx4zisCkrlSUUM6YiUG0zkBRAsP6x9CIk5QAhgwAAuGAYDyjRgX42c761NPLGPlL+Tw/7Tuy6sDPTisK8uVMp+iJT3MxqpBSzJUA44hQ3CMLYnaScvMJs5aluMgWp+8FjLdV9CRqN8fQO2dly8TJmSZyRlmJYkaG6VA6EEAjiBHzLtPAd1MMlY8aFqSsm1DlBYB9CeREaIy2s4ko7kEbdxXjc5VKJskMz+0CAzV0b0gnspJE7GYaWR4TNS5ILFi7cXZusNN2fg5cxKVYwLSxKlSZKyUkEZUgzCHJdVWAGWtwIsG2sLIIOEkzFTARlxE9fiSQXzIly2SDS5Ji0pbmRGLSo1vttWo4nD1Ld2vk+cO28sz8xHncvMVBiXcNUmr0j0n7Y5slZw60KHelIUUe8JSwVJKuAIbmTHm8hTLT+8Lc9ISuh0fUv7HcSMT3C0zLhCg9txDerPGnOUjEYs5CVon5SpABAKwmmdWjOdWZ3jMw6XSt03fwlm9lrdIWCUVN3asqqpIoCxSUsNzktHPcq7O79SilKL91/B174T/m+v9IeMLuJv93+ekKE/cXuc/egbOzh2BJofeLOw4C56CJCSVaA8NSbhvP14xQlIZ91xu6sAdN9+kEyg5BUCC1GsBzvruq8WEmxsaf3ZCMpTmIelQepo5o9dLabs/HSksgrSlSgcqSWKgCAW31UPOOXRicoF1VFQC1LUBpGtjxJmHCGZMRKmSproctRVFpGlwA5pY7oqsKlK2aoZmo0jMRKSrETUKcJGUy2axfNz8RbkBGpJwRTbOockA+eb5Rzqtrol4pSpx7tKytKFF2IQqiqPQgvXfHQ4Ha0lf6vESzwzofyBBEKy45J9GrFkjXYfLSUiiAgakmvU6wM4ClF2zF3arsEuQa6CDBISupAVxqfnEkYVIJahYOzuxJZ/IwqmMtAjqVbIrik5VeRofSK5uHFCoKfQEj/ANS0HTpSU1YdXPzaMjF7QkJ/WYiWn9kLQ/lX0ESoyfSIckuwbC7R+7Ln51E99MM1IyLUoqygeFk5UoCnL1+Jhp8xJzZBolIO8h9dauz1ZqC0c5Lx0pWNzSlJUC4KmmZiFDMGOXKUgpLvvDaxqSiQ4LuMrgENcvrpfrG6SdK/Y50pJtpBOHmHLWjG50FtTSvK8T7sFN3OtAfhQRQlQBygUvr8iGvBKZ1ahXIE2PTc+p5wIUwZ8lwAKV3tX8vE5mJK2IJSNxBrxDX5mL5ssG7jdqejmnOM9U1INjQe0VDq3hdq7xENAnR1OyML3cpJOtaEi6k1tQ1HnwjkNs4X/jlFNES1KoAnKCtKVOFAuSVmYWbdWrDTxm3P0QqEqyqSk3BmMnuWHvOpLN/vHOqxk0BUyaWSVd5k/vAgIcKGhAFNCYvE36aKc4u+uTd7HpE/aske7IzzDxU1B0UUese4gR4B9nrysVLnKUGmhilmUCS+Y8DHvspTgRvx1tpHM1WV5crm/JDESiRRRSd4Y+igRHz52v7PzDOmrWcq5swrdXsFJJAV4fZrzYcKx9EERyXazY6ZxQlkj2kkWcLYEAaly8WEI8QwnYycpIUVpAUAQwJLEON0dN2X7GykTkmenvrslRKUuxIJCRv3kx6lg+zkpAGZ1NyApwH1gTtbORh8LMUhKUlmDAXVQc7v0iJSpWSlbo8B7XTJ8/FTZx8QWo92EuoJlhwlAoGAFbC5OpjHlYWYpQypUFvQAFyRUsGuGeOymzQDmFAz78rAs+m+v1ijAlfeJxVEh2QBdIFiQbZmJ5BozLM65NLjC+F/su7P4tawe8bOCAQ7cHNIIVhO6WsCqnBTlLhgWJpe/KLtr4cJUVSzdTG9NQ/EA16wAvEZvATlJPhUbAgc7V+egjM3u6NufULLCKkuV5J/eFbz5j6woD7xe74/6YeDYjJaNWTOKqAHkHJHUl4OuKAvvJYaUUNNdYHGJzmpVTcXA1tvvwhS1lKmcGjh3BI1ewP+0VKhKrUHMulVeANvzeAVrfEy0u7SlKIy6ZglJq7C4akaqFgihdrs5brGctB+8Lmkhu7QgAO4YlZ8yoeUMiQZ3a6QFS0LSlghVaMGUGPAVA845cCPQjhe/SqWr3wQCfxH2CX3KAMeeMxINOG6Nunlca9hGRVIpmYdP4R5CBxhwFeF08oKUYeThyUrWLIKUn+PMx6ZP5hDnXkpbIow6dwPOsXkMIigQ8wxNBZr9ncKVBSgWImIA40U6eriOqM0mt3bzIceZjnezszIgFrlzxY0+Ajdok5SbFn5Wp09I5md3M1Y+IhY1vUFuDmnygiWpiqpKQXGoqKA10DQHKnDdv40NQHgkqNBvynrb6Qldl2ElCSdKHRtKb4oxWFBuBT186xKTiAwF9d97bqRVj8UmVLVMqyQWAbxGyU3qSSBDeyDDmKMzEgEDLIsHoZqx4eeVLnRirz0JqAsALUCAfZPs1/ZZha+kLA7P7qWnMk94rxTTVs6i6mA0BpTQCJrUAKqytbwgON97xE++CEDKxYlFNC6ejNpruFKD4x7l2fxYmyEKBd0g+kfPeNm5lEv5+sexfZji8+EQH9l0noaehEa9P0KynaRnYySFTEk3TUc7RowHiPb6Q9ikSaPN/tNx+ZcuQKiqlgFi6kqTLD6e8X0OXnHoc5bJJNAKk7hqY8J2ntj7yufOq+bOlP7CSAhhqUhieA4QjM+KGY+7MPaCVKUJQswVMP4kkslNKeJnY7uMXSMRl8JZlizJLHdXde4tzaRwgyVdSkqW5OrF01etVqD7miMvCKz+NmWAyqhrKcHca03ExndVQ028JMMxKgo5SEhRc39kAjcxVxuYzcZhAoMgnMlQPhIA8zpfhbppYZPgKSHOVq6hgSARQ03cIqQos7B24M2gty84V0+C5jfd0bv/J/oh4L73+7/AMsKLbiKQVLwRDMDW1n4WfgdRFubJXMf3fyKDlwiSJQsgsdzqGX815PF3d7y25w/qIqVKhPSR7B6uCOQNTE5UsupncsH1o/C7ERdMk2ZqW/OkD4Q5fEHYqJ5MbRNAES0unxKqCWHBqeH6vaOM7VyMmJWR7Mz9In+OqgOAXnHSOs7jVKqMXpVyCm93jD7XSR3eHVr+kQTwBSsDzmL9YfpZVJoXlX42cyoQfs9P/C4ivvIccMwblrXWu6AZyqRZg5xEqekWPdk8GUbecbJrj/AqLK0Q0wwyTFmHHjSKCoNbUr8mi7Km3IOQJajADy1gjGzvGQHrlL73SCo/wCIqgH3U67+et+nnDS1qUVBXuHKnRkqT3gHGpVWOc427NRo4GYal7M/EP8AWNyXM9kHcCDWvhcU1rGRgEBSSbPVR4AinOsauFIWlH7Iq2/JQeghM1yXSL8KKnez8DbSgF+cCYkibPly/dlNNmA+yVkfokktT3lHkInicYEImLPshVTwS6i3H2T0inZwyyVTJjhcwmZMDMMyrSwC7hKQlPSGQ6siXsG42alKSSae7vJ9PSOZxk3M2YkNYCg/rFk+ZnOZ3PMfDSBcQoOBTyLQ1QSFykVInszVHn6R6/8AY7NUZM13y95RkhnyDM5a/sx4/wB0Lggj4c3j2j7J8DlwQWCr9ItRIcixyg+SYfiS5Fyfg9ACqQGpXic8hDzJmVNBWw5/l4CJKi6gNxG61HGkMbKmZ27x+TCTst1IUkEaFQa/UR4lKQUTAsgKy1Fg4IZWYijEEizs++PUftHCjKlpRR1gjeyQb8lZfKPPMPgk52dkqcBvdLHzZTU3Rlyz5odCPAYiQGCQSUqyso2KCk5CdymQlxapaxinI4SnwgpVlUGbwmzg1oQ193GJYXMlkh3lE01VKWoFiKhgsG+kzlF3dZ1NVy6b+8GyqrcZgjyjOxqQO5UAUkihBBA0Q2RWj6U4QsRN/SZQdxAJvVxU3LNS0W4FioF3YhYABqyr1sCM1uEBz3dJBcsA1y4pmrV2anCKok0v7IXvPkIUYnfTPyP6Q8FMizTQug9o1AsOP5aCUyTox4MAW/LaxBKAFVatS1jTnf6QQmWGTpXoeETFFSrFkJSSQQQNNwrU9IztkEiVKc17tOZy5dgTW94u2vMPdTA9SggVZ3GUa7zDd0pJFaCg+Hw0i/gjyW5yVKABKRQNrUtrWkA9opJmyQES1KUmYCEpSSQkoUFZWDkEpQ/8MaGHIfRxdjS16/msF7GmvORU0DcKNTyisZ7JWizhu4PPUbInqLJkzT/AoDzIaCMNshaFqlzAEqWmzg5bkO1Lt5R7PNQA/GPN+0MpX3o5QSogsBuSkk+ghy1EpuqB4Ix5s4gkpJCgxFxF2BOeYCHYO56M3raDcUO9VUObfkwpSAkUDD/aHPNaqhTxU+woVQWf48x8PKLcLhyZn78tKgNXRMKVfykdCIjs6Ubbw41BBofR41/urKkKay1BTblIcmn/AE/WM8pVwXSLdlIyCYlSRVxyYvXoDuh5SyigFCfIJSFacCKwev8AWE5SQoLbd7JV8CnyMSlyAUkvYBqfskF+p+UIsaZu08O65MkMUkrmzBoQhYCEkD8Ry03AikFuoIIUsObMB7OobjFS1BSnHtMo0dwkKUB6JSepiuWok0onTWnA7mi6ZQyp6g5CXYOH9NTWsDT0D3mjfw+z5aqEl2LVbyERw+xAFZlHMmwa53OI0b1QpxZzKpIe/TT4R9F9icN3eCw6f7tJPMhz6kx4RjMJ3aym+oNKiPZex3bCRNw6BNWmStIyqCzlSSNUKNK3Z3D9YfBqhck7Onmqclvdp1N/RvWKZUoEF+MZ0ztHhglXjJqbJUQeRZjzdo0pM5BRmSoKTfMCCG52idyYbWjzT7TsTnnS5YUXloJLa5yBf+D1jnsEoqATVT1DjVtN8XdtdoCbilqlqzI8ICg7FTabw5bi3GuTg5mVQB11Zm40p6aRz8vLbNUeEaf3d5kuZUhXhVxHsqdtQ4LU9pLWhsTLyTHBLkAqvp4XHMaftRZM8QJTr4gKjxNUUs6c/wDLF02WJiPESCzhqFic71sQUjzMUskBxAAWFsHcKCQWZT+KrVS+n7XNxsSspWUglkqbM7AhQoQzXCf5oJxklSqi4ZXhqMpd8rcW/wAPksajvM6k3BPJgtvgfSJRFAPdq/5yvP8A/UKK+5V+E+v0hRNhZrpLaFyd5r6mKFqLs3qKVrDYlabuabnsNxaGCUqBZRClbxY6B4mmVY20HKGFHWgB6e+k13Bga8IQzlTKBfcKiAsiipBQc+VbrKXULEAE76gNxjWmSwlBKvCBUpUoBQJ3VJIL2IH1HwiF2CJlhzlobDe43E0f4xZsyaUzhV2od19/nFCZ5J4NS9fm/wBYihasoLs7lgdcxd/J4pdlovk72dNJaukcttPGow+NkTJgJQSUqIBJSCPaZIc1AtvjZ2diO8QDwjku30gKKAd5b0rE4eJjsvoJdp8fg1JE3CoSV5g5ZaQDQ1SSBXhSOemgAqFS7gedOsPh5QEzKa6Md3uvd2OsaStmEqOagdgBelHDtujTKSMyTZVstBK2FPDRy9rV6jzjUnzDlBYUKSAbh/CW6BQ84UqUlKgQHeh4PWjUL1glOGNjcAF63zA36tGeTTY1LgPSh0hRNEhqb6u/Q+kVS1g+FT+EKcVBJCEqJLfuesOiZlSoK3iupzHTkB6nfEZoGV3f9ZX+AJrx8XoOML6ZLKiQlTv7oJvUVJ4PU23xCUfaIpmFxvDlhrvHOIzgwA3gZQRoolOUHe8LCLDMAaMetXaL2VoSVAit2u5G/jWLcOp0hnFObebxLugz6Dc/xa3WGFCBqa8C9Pl6xaLsgB2wkKlhSrghjahvrx9I0uxa/CtINjQ73DxmbZfu2FPFW3ytVoM7CSz3qgKggPzrDX6GEPWjeWS6EgVUp+gr8h5xldppgcSgzqBK9+UB25mOlwOF/SrV+EBI61Pyjj9qYVRnrmrpVgC9Eiled4QPyOkZSJSgKO25qbq9GOovBCQCzhiAdXt0reFMWoge6NS7E1tT874qXiMqmUHex5pf6j8vEcsQjSw6ilJSDVJzJPFJza1tEJOPysRRizO7OCaE7i3rA/fFKgXJoCh9zB73rpa+6JzsKFAlL+07AkC1m3MeMVLBsknMCmtyBYBJAGVXEEv+6TuhKQFTJiXKSoUtUqBCVNoXIdt2+pEw81QKFChTU8WLKBqxcAH+KNJGVKwqjFWUEmwXVJPQngCnymyEYmZX45f8/wBYUdH/AGen8CvI/WFFd5ajGx/vdPhDTPYT+6qFCjQhSCcH+pRyP+WBpf6uXzVChRSXZPglhrH975wJhvYR+8r4LhQoiPRJ1XZz2DHOfaBeXzMKFE4v1Bs/QAbPv0+cdDMt/Er4mFCi+TsXEHxfvc0/5oKm68z84UKFSLgmE/VL/wCmPiuC8RaZyPxhQoGVA8T7J/dV/wCQxen3+a/88KFEPoGTmX6fSAcT7Q6fCFCi0SGNtD2Vfun4CD/s89s/vD/KYUKND9DIj60eg9lP/kzIzftavI5K+UKFEL9IjJ+oeeCyP3vnFcm/VPxEKFCUWEv9XK/6afiqJ4ayeSPnChRVklivZR+8fgiDZtj+6j4woUVQHXQoUK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0" y="453952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" y="4095750"/>
            <a:ext cx="2714098" cy="18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88" y="4044799"/>
            <a:ext cx="30373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113433"/>
      </p:ext>
    </p:extLst>
  </p:cSld>
  <p:clrMapOvr>
    <a:masterClrMapping/>
  </p:clrMapOvr>
  <p:transition advTm="54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VLIV POHLAVÍ NA DÉLKU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52842" y="718919"/>
            <a:ext cx="806559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žijí déle v průměru </a:t>
            </a:r>
            <a:r>
              <a:rPr lang="cs-CZ" sz="2000" b="1" u="sng" dirty="0">
                <a:solidFill>
                  <a:srgbClr val="FF0000"/>
                </a:solidFill>
              </a:rPr>
              <a:t>o 5 až 9 roků</a:t>
            </a:r>
            <a:r>
              <a:rPr lang="cs-CZ" b="1" dirty="0"/>
              <a:t>, podobně v celé živočišné říši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Většina lidí vysokého věku jsou ženy (kolem 60%)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v nižším a středním věku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Žena produkuje estrogeny – ochrana proti ateroskleróze</a:t>
            </a:r>
            <a:endParaRPr lang="en-US" b="1" dirty="0"/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na ICHS a rakovinu plic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 minulosti kouřilo tabák více mužů, dnes … ?</a:t>
            </a:r>
            <a:r>
              <a:rPr lang="cs-CZ" dirty="0"/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Při autohaváriích zemře více mužů … 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1"/>
            <a:ext cx="4061401" cy="304212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" y="3687916"/>
            <a:ext cx="3941660" cy="31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91781"/>
              </p:ext>
            </p:extLst>
          </p:nvPr>
        </p:nvGraphicFramePr>
        <p:xfrm>
          <a:off x="1187623" y="1124744"/>
          <a:ext cx="6840762" cy="48965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80254"/>
                <a:gridCol w="2280254"/>
                <a:gridCol w="2280254"/>
              </a:tblGrid>
              <a:tr h="950657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Země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(očekávaná délka života (v letech)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1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2" tooltip="Japonsko"/>
                        </a:rPr>
                        <a:t>Japonsko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82,6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2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err="1">
                          <a:hlinkClick r:id="rId3" tooltip="Hongkong"/>
                        </a:rPr>
                        <a:t>Hong</a:t>
                      </a:r>
                      <a:r>
                        <a:rPr lang="cs-CZ" sz="1500" b="0" i="0" u="none" dirty="0">
                          <a:hlinkClick r:id="rId3" tooltip="Hongkong"/>
                        </a:rPr>
                        <a:t> Kong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3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4" tooltip="Švýcarsko"/>
                        </a:rPr>
                        <a:t>Švýcarsko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82,1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4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5" tooltip="Izrael"/>
                        </a:rPr>
                        <a:t>Izrael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82,0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5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6" tooltip="Island"/>
                        </a:rPr>
                        <a:t>Island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81,8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6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7" tooltip="Austrálie"/>
                        </a:rPr>
                        <a:t>Austrálie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7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8" tooltip="Španělsko"/>
                        </a:rPr>
                        <a:t>Španělsko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8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>
                          <a:hlinkClick r:id="rId9" tooltip="Švédsko"/>
                        </a:rPr>
                        <a:t>Švédsko</a:t>
                      </a:r>
                      <a:endParaRPr lang="cs-CZ" sz="1500" b="0" i="0" u="none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9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10" tooltip="Macao"/>
                        </a:rPr>
                        <a:t>Macao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  <a:tr h="523530">
                <a:tc>
                  <a:txBody>
                    <a:bodyPr/>
                    <a:lstStyle/>
                    <a:p>
                      <a:r>
                        <a:rPr lang="cs-CZ" sz="1500"/>
                        <a:t>10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smtClean="0">
                          <a:hlinkClick r:id="rId11" tooltip="Metropolitní Francie"/>
                        </a:rPr>
                        <a:t>Francie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755576" y="260648"/>
            <a:ext cx="7920879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Tabulka 10 zemí s nejvyšší délkou </a:t>
            </a:r>
            <a:r>
              <a:rPr lang="cs-CZ" sz="2000" b="1" dirty="0" smtClean="0"/>
              <a:t>života podle OSN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91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323528" y="1828602"/>
            <a:ext cx="7920880" cy="49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41169"/>
              </p:ext>
            </p:extLst>
          </p:nvPr>
        </p:nvGraphicFramePr>
        <p:xfrm>
          <a:off x="1619672" y="116632"/>
          <a:ext cx="5832648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ženy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73,40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1990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75,40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2000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71,65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78,35</a:t>
                      </a:r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74,69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80,74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067944" y="2420888"/>
            <a:ext cx="4176464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cca 18% české populace - senioři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4106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Dlouhodobě </a:t>
            </a:r>
            <a:r>
              <a:rPr lang="cs-CZ" b="1" dirty="0"/>
              <a:t>dochází k populačnímu stárnutí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osob ve věku 65 let a více </a:t>
            </a:r>
            <a:r>
              <a:rPr lang="cs-CZ" dirty="0" smtClean="0"/>
              <a:t>převyšuje počet </a:t>
            </a:r>
            <a:r>
              <a:rPr lang="cs-CZ" dirty="0"/>
              <a:t>dětí ve věku 0–14 let </a:t>
            </a:r>
            <a:r>
              <a:rPr lang="cs-CZ" dirty="0" smtClean="0"/>
              <a:t>( od </a:t>
            </a:r>
            <a:r>
              <a:rPr lang="cs-CZ" dirty="0"/>
              <a:t>roku </a:t>
            </a:r>
            <a:r>
              <a:rPr lang="cs-CZ" dirty="0" smtClean="0"/>
              <a:t>2006) – 3/5 členských zemí Evropské unie (Německo, Itálie)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13519" y="1556792"/>
            <a:ext cx="59046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Nejčastější příčiny úmrtí v ČR ( 2011)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2222" y="2276872"/>
            <a:ext cx="6912768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1 místo :nemocí oběhové soustavy ( 49,3%)</a:t>
            </a:r>
          </a:p>
          <a:p>
            <a:r>
              <a:rPr lang="cs-CZ" dirty="0">
                <a:solidFill>
                  <a:schemeClr val="tx1"/>
                </a:solidFill>
              </a:rPr>
              <a:t>2.místo : novotvary způsobily  (25,8 %)</a:t>
            </a:r>
          </a:p>
          <a:p>
            <a:r>
              <a:rPr lang="cs-CZ" dirty="0">
                <a:solidFill>
                  <a:schemeClr val="tx1"/>
                </a:solidFill>
              </a:rPr>
              <a:t>3.místo : vnější příčiny (poranění a otravy) 5,6 %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4.místo </a:t>
            </a:r>
            <a:r>
              <a:rPr lang="cs-CZ" dirty="0">
                <a:solidFill>
                  <a:schemeClr val="tx1"/>
                </a:solidFill>
              </a:rPr>
              <a:t>: nemoci dýchací soustavy ( 5,3 % )</a:t>
            </a:r>
          </a:p>
        </p:txBody>
      </p:sp>
      <p:pic>
        <p:nvPicPr>
          <p:cNvPr id="8" name="Picture 7" descr="Anti Aging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23" y="4017379"/>
            <a:ext cx="3770999" cy="28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ětiúhelník 8"/>
          <p:cNvSpPr/>
          <p:nvPr/>
        </p:nvSpPr>
        <p:spPr>
          <a:xfrm>
            <a:off x="107504" y="4365104"/>
            <a:ext cx="4608512" cy="136815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b="1" dirty="0"/>
              <a:t>Je </a:t>
            </a:r>
            <a:r>
              <a:rPr lang="cs-CZ" b="1" dirty="0">
                <a:solidFill>
                  <a:srgbClr val="FF0000"/>
                </a:solidFill>
              </a:rPr>
              <a:t>pokles pohybové aktivity </a:t>
            </a:r>
            <a:r>
              <a:rPr lang="cs-CZ" b="1" dirty="0"/>
              <a:t>součástí stárnutí?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74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8" y="764704"/>
            <a:ext cx="89649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755576" y="2204864"/>
            <a:ext cx="1872208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38482" y="101907"/>
            <a:ext cx="1398013" cy="31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" y="908720"/>
            <a:ext cx="9038076" cy="49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1403648" y="476672"/>
            <a:ext cx="1008112" cy="20162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68344" y="75227"/>
            <a:ext cx="1368152" cy="30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725"/>
            <a:ext cx="8280920" cy="1039019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VLIV STÁRNUTÍ </a:t>
            </a:r>
            <a:r>
              <a:rPr lang="cs-CZ" sz="2000" b="1" dirty="0" smtClean="0">
                <a:solidFill>
                  <a:srgbClr val="FF0000"/>
                </a:solidFill>
              </a:rPr>
              <a:t>NA  pohybový systém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8496944" cy="417646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Pokles tělesné výšky </a:t>
            </a:r>
            <a:r>
              <a:rPr lang="cs-CZ" b="1" dirty="0"/>
              <a:t>(zvyšující se hrudní kyfóza </a:t>
            </a:r>
            <a:endParaRPr lang="cs-CZ" b="1" dirty="0" smtClean="0"/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/>
              <a:t> </a:t>
            </a:r>
            <a:r>
              <a:rPr lang="cs-CZ" b="1" dirty="0" smtClean="0"/>
              <a:t>    a </a:t>
            </a:r>
            <a:r>
              <a:rPr lang="cs-CZ" b="1" dirty="0"/>
              <a:t>komprese intervertebrálních disků)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Zvýšení tělesné hmotnosti </a:t>
            </a:r>
            <a:r>
              <a:rPr lang="cs-CZ" b="1" dirty="0"/>
              <a:t>už v průběhu středního věku, stabilizace ve starším věku, </a:t>
            </a:r>
            <a:r>
              <a:rPr lang="cs-CZ" b="1" dirty="0">
                <a:solidFill>
                  <a:srgbClr val="FF0000"/>
                </a:solidFill>
              </a:rPr>
              <a:t>pokles aktivní tělesné hmoty zvyšování podílu tuku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svalové hmoty </a:t>
            </a:r>
            <a:r>
              <a:rPr lang="cs-CZ" b="1" dirty="0"/>
              <a:t>vede k progresivnímu </a:t>
            </a:r>
            <a:r>
              <a:rPr lang="cs-CZ" b="1" dirty="0">
                <a:solidFill>
                  <a:srgbClr val="FF0000"/>
                </a:solidFill>
              </a:rPr>
              <a:t>poklesu svalové síly a vytrvalosti……………………………………………….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( involuční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sarkopenie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   Více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na DKK, od 40 let  ztráta svalové hmoty 5% za dekádu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Progresivní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kostních minerálů </a:t>
            </a:r>
            <a:r>
              <a:rPr lang="cs-CZ" b="1" dirty="0"/>
              <a:t>a matrix a progresivně </a:t>
            </a:r>
            <a:r>
              <a:rPr lang="cs-CZ" b="1" dirty="0">
                <a:solidFill>
                  <a:srgbClr val="FF0000"/>
                </a:solidFill>
              </a:rPr>
              <a:t>zvyšující se tendence ke zlomeninám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Poškození kloubních chrupavek </a:t>
            </a:r>
            <a:r>
              <a:rPr lang="cs-CZ" b="1" dirty="0"/>
              <a:t>vede k většímu </a:t>
            </a:r>
            <a:r>
              <a:rPr lang="cs-CZ" b="1" dirty="0">
                <a:solidFill>
                  <a:srgbClr val="FF0000"/>
                </a:solidFill>
              </a:rPr>
              <a:t>výskytu </a:t>
            </a:r>
            <a:r>
              <a:rPr lang="cs-CZ" b="1" dirty="0" smtClean="0">
                <a:solidFill>
                  <a:srgbClr val="FF0000"/>
                </a:solidFill>
              </a:rPr>
              <a:t>artróz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pružnosti šlach a vazů </a:t>
            </a:r>
            <a:r>
              <a:rPr lang="cs-CZ" b="1" dirty="0"/>
              <a:t>predisponuje k porušení těchto útvarů a k </a:t>
            </a:r>
            <a:r>
              <a:rPr lang="cs-CZ" b="1" dirty="0" smtClean="0">
                <a:solidFill>
                  <a:srgbClr val="FF0000"/>
                </a:solidFill>
              </a:rPr>
              <a:t>podvrtnutím</a:t>
            </a:r>
            <a:endParaRPr lang="en-US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00400" cy="1760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625"/>
            <a:ext cx="2232248" cy="31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KARDIOVASKULÁRNÍ 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2413" y="764704"/>
            <a:ext cx="84963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</a:t>
            </a:r>
            <a:r>
              <a:rPr lang="cs-CZ" b="1" dirty="0">
                <a:solidFill>
                  <a:srgbClr val="99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pokles </a:t>
            </a:r>
            <a:r>
              <a:rPr lang="cs-CZ" b="1" dirty="0" smtClean="0">
                <a:solidFill>
                  <a:srgbClr val="FF0000"/>
                </a:solidFill>
              </a:rPr>
              <a:t>SF </a:t>
            </a:r>
            <a:r>
              <a:rPr lang="cs-CZ" sz="1200" b="1" dirty="0" err="1" smtClean="0">
                <a:solidFill>
                  <a:srgbClr val="FF0000"/>
                </a:solidFill>
              </a:rPr>
              <a:t>max</a:t>
            </a:r>
            <a:endParaRPr lang="cs-CZ" sz="1200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Maximální </a:t>
            </a:r>
            <a:r>
              <a:rPr lang="cs-CZ" b="1" dirty="0">
                <a:solidFill>
                  <a:srgbClr val="FF0000"/>
                </a:solidFill>
              </a:rPr>
              <a:t>srdeční výkon klesá </a:t>
            </a:r>
            <a:r>
              <a:rPr lang="cs-CZ" b="1" dirty="0"/>
              <a:t>paralelně s </a:t>
            </a:r>
            <a:r>
              <a:rPr lang="cs-CZ" b="1" dirty="0">
                <a:solidFill>
                  <a:srgbClr val="FF0000"/>
                </a:solidFill>
              </a:rPr>
              <a:t>VO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max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 </a:t>
            </a:r>
            <a:r>
              <a:rPr lang="cs-CZ" b="1" dirty="0">
                <a:solidFill>
                  <a:srgbClr val="FF0000"/>
                </a:solidFill>
              </a:rPr>
              <a:t>vzestup systolického </a:t>
            </a:r>
            <a:r>
              <a:rPr lang="cs-CZ" b="1" dirty="0" smtClean="0">
                <a:solidFill>
                  <a:srgbClr val="FF0000"/>
                </a:solidFill>
              </a:rPr>
              <a:t>TK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Zvyšující se vegetativní dystonie vede k </a:t>
            </a:r>
            <a:r>
              <a:rPr lang="cs-CZ" b="1" dirty="0">
                <a:solidFill>
                  <a:srgbClr val="FF0000"/>
                </a:solidFill>
              </a:rPr>
              <a:t>vzestupu výskytu posturální </a:t>
            </a:r>
            <a:r>
              <a:rPr lang="cs-CZ" b="1" dirty="0" smtClean="0">
                <a:solidFill>
                  <a:srgbClr val="FF0000"/>
                </a:solidFill>
              </a:rPr>
              <a:t>hypotenze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5184775" cy="3749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7712"/>
              </a:avLst>
            </a:prstTxWarp>
          </a:bodyPr>
          <a:lstStyle/>
          <a:p>
            <a:pPr algn="ctr"/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670"/>
            <a:ext cx="7679358" cy="41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Ontogeneze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50704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=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vývoj jedince od narození do smrti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člení se na věkové etapy, pro které jsou charakteristické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anatomické, fyziologické, psychologické a sociální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zvláštnosti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Během ontogeneze se zvětšuje velikost těla i jeho částí a dochází k tzv. 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kvantitativním změnám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RŮST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(končí v dospělosti)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Kvalitativní změny ( zdokonalování f-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) =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VÝVOJ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(pokračuje po celý život).</a:t>
            </a:r>
          </a:p>
        </p:txBody>
      </p:sp>
    </p:spTree>
    <p:extLst>
      <p:ext uri="{BB962C8B-B14F-4D97-AF65-F5344CB8AC3E}">
        <p14:creationId xmlns:p14="http://schemas.microsoft.com/office/powerpoint/2010/main" val="4258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RESPIRAČNÍ </a:t>
            </a:r>
            <a:r>
              <a:rPr lang="cs-CZ" sz="2400" b="1" dirty="0" smtClean="0">
                <a:solidFill>
                  <a:srgbClr val="990000"/>
                </a:solidFill>
              </a:rPr>
              <a:t>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512" y="65057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Ztuhlost hrudního koše a ztráta elasticity plicní tkáně.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Pokles vitální kapacity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vzestup reziduálních </a:t>
            </a:r>
            <a:r>
              <a:rPr lang="cs-CZ" b="1" dirty="0" smtClean="0">
                <a:solidFill>
                  <a:srgbClr val="FF0000"/>
                </a:solidFill>
              </a:rPr>
              <a:t>objemů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Nestejnoměrná distribuce plynů</a:t>
            </a:r>
            <a:endParaRPr lang="en-US" b="1" dirty="0"/>
          </a:p>
        </p:txBody>
      </p:sp>
      <p:sp>
        <p:nvSpPr>
          <p:cNvPr id="3" name="Obdélník 2"/>
          <p:cNvSpPr/>
          <p:nvPr/>
        </p:nvSpPr>
        <p:spPr>
          <a:xfrm>
            <a:off x="0" y="3429000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CENTRÁLNÍ NERVOVÝ SYSTÉM A SMYLOVÉ </a:t>
            </a:r>
            <a:r>
              <a:rPr lang="cs-CZ" b="1" dirty="0" smtClean="0">
                <a:solidFill>
                  <a:srgbClr val="990000"/>
                </a:solidFill>
              </a:rPr>
              <a:t>orgány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9019" y="4077072"/>
            <a:ext cx="83536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Vzrůstající </a:t>
            </a:r>
            <a:r>
              <a:rPr lang="cs-CZ" b="1" dirty="0">
                <a:solidFill>
                  <a:srgbClr val="FF0000"/>
                </a:solidFill>
              </a:rPr>
              <a:t>problémy s krátkou pamětí</a:t>
            </a:r>
            <a:r>
              <a:rPr lang="cs-CZ" b="1" dirty="0"/>
              <a:t>, </a:t>
            </a:r>
            <a:endParaRPr lang="cs-CZ" b="1" dirty="0" smtClean="0"/>
          </a:p>
          <a:p>
            <a:pPr>
              <a:spcBef>
                <a:spcPct val="50000"/>
              </a:spcBef>
              <a:buClr>
                <a:srgbClr val="990000"/>
              </a:buClr>
            </a:pPr>
            <a:r>
              <a:rPr lang="cs-CZ" b="1" dirty="0" smtClean="0"/>
              <a:t>poznáváním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s učením se novým úkolům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poruchy spánku</a:t>
            </a:r>
            <a:endParaRPr lang="cs-CZ" b="1" dirty="0"/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Zhoršení vidění a slyšení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zpomalení rychlosti reakce </a:t>
            </a:r>
            <a:r>
              <a:rPr lang="cs-CZ" b="1" dirty="0"/>
              <a:t>snižuje možnosti vykonávat některé pohybové aktivity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Při doporučování pohybové aktivity musí být zohledněno zhoršení chůze, </a:t>
            </a:r>
            <a:r>
              <a:rPr lang="cs-CZ" b="1" dirty="0">
                <a:solidFill>
                  <a:srgbClr val="FF0000"/>
                </a:solidFill>
              </a:rPr>
              <a:t>třes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ztráta rovnováhy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zvýšená tendence k pádům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23" y="3140968"/>
            <a:ext cx="1917061" cy="1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8" y="188912"/>
            <a:ext cx="2511672" cy="3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9750" y="4005263"/>
          <a:ext cx="381635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Paint Shop Pro Image" r:id="rId3" imgW="6243902" imgH="4682927" progId="PaintShopPro">
                  <p:embed/>
                </p:oleObj>
              </mc:Choice>
              <mc:Fallback>
                <p:oleObj name="Paint Shop Pro Image" r:id="rId3" imgW="6243902" imgH="46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81635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4150"/>
            <a:ext cx="396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3860800"/>
            <a:ext cx="91440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6842125"/>
            <a:ext cx="9144000" cy="115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9237" y="325437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AUTONOMNÍ NERVOVÝ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 dirty="0"/>
              <a:t>Klesá aktivita obou větví, </a:t>
            </a:r>
            <a:r>
              <a:rPr lang="cs-CZ" b="1" dirty="0">
                <a:solidFill>
                  <a:srgbClr val="FF0000"/>
                </a:solidFill>
              </a:rPr>
              <a:t>pokles aktivity vagu </a:t>
            </a:r>
            <a:r>
              <a:rPr lang="cs-CZ" b="1" dirty="0"/>
              <a:t>je větší,                                                 s věkem se zvyšuje převaha sympatiku</a:t>
            </a:r>
            <a:endParaRPr lang="en-US" b="1" dirty="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5288" y="2990850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Spektrální analýza variability srdeční frekvence</a:t>
            </a:r>
            <a:endParaRPr lang="en-US" b="1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580063" y="34290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339975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20" name="AutoShape 16"/>
          <p:cNvSpPr>
            <a:spLocks/>
          </p:cNvSpPr>
          <p:nvPr/>
        </p:nvSpPr>
        <p:spPr bwMode="auto">
          <a:xfrm rot="-5400000">
            <a:off x="2484438" y="49403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1" name="AutoShape 17"/>
          <p:cNvSpPr>
            <a:spLocks/>
          </p:cNvSpPr>
          <p:nvPr/>
        </p:nvSpPr>
        <p:spPr bwMode="auto">
          <a:xfrm rot="-5400000">
            <a:off x="7235826" y="4940300"/>
            <a:ext cx="360362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2" name="AutoShape 18"/>
          <p:cNvCxnSpPr>
            <a:cxnSpLocks noChangeShapeType="1"/>
            <a:stCxn id="72720" idx="1"/>
            <a:endCxn id="72718" idx="2"/>
          </p:cNvCxnSpPr>
          <p:nvPr/>
        </p:nvCxnSpPr>
        <p:spPr bwMode="auto">
          <a:xfrm rot="-5400000">
            <a:off x="3513138" y="2947988"/>
            <a:ext cx="1724025" cy="3419475"/>
          </a:xfrm>
          <a:prstGeom prst="bentConnector3">
            <a:avLst>
              <a:gd name="adj1" fmla="val 830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3" name="AutoShape 19"/>
          <p:cNvCxnSpPr>
            <a:cxnSpLocks noChangeShapeType="1"/>
            <a:stCxn id="72721" idx="1"/>
            <a:endCxn id="72718" idx="2"/>
          </p:cNvCxnSpPr>
          <p:nvPr/>
        </p:nvCxnSpPr>
        <p:spPr bwMode="auto">
          <a:xfrm rot="5400000" flipH="1">
            <a:off x="5888831" y="3991770"/>
            <a:ext cx="1724025" cy="1331912"/>
          </a:xfrm>
          <a:prstGeom prst="bentConnector3">
            <a:avLst>
              <a:gd name="adj1" fmla="val 82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4" name="AutoShape 20"/>
          <p:cNvSpPr>
            <a:spLocks/>
          </p:cNvSpPr>
          <p:nvPr/>
        </p:nvSpPr>
        <p:spPr bwMode="auto">
          <a:xfrm rot="-5400000">
            <a:off x="6317457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5" name="AutoShape 21"/>
          <p:cNvSpPr>
            <a:spLocks/>
          </p:cNvSpPr>
          <p:nvPr/>
        </p:nvSpPr>
        <p:spPr bwMode="auto">
          <a:xfrm rot="-5400000">
            <a:off x="1602582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6" name="AutoShape 22"/>
          <p:cNvCxnSpPr>
            <a:cxnSpLocks noChangeShapeType="1"/>
            <a:stCxn id="72725" idx="1"/>
            <a:endCxn id="72719" idx="2"/>
          </p:cNvCxnSpPr>
          <p:nvPr/>
        </p:nvCxnSpPr>
        <p:spPr bwMode="auto">
          <a:xfrm rot="-5400000">
            <a:off x="1416050" y="4017963"/>
            <a:ext cx="1938338" cy="1350962"/>
          </a:xfrm>
          <a:prstGeom prst="bentConnector3">
            <a:avLst>
              <a:gd name="adj1" fmla="val 735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7" name="AutoShape 23"/>
          <p:cNvCxnSpPr>
            <a:cxnSpLocks noChangeShapeType="1"/>
            <a:stCxn id="72724" idx="1"/>
            <a:endCxn id="72719" idx="2"/>
          </p:cNvCxnSpPr>
          <p:nvPr/>
        </p:nvCxnSpPr>
        <p:spPr bwMode="auto">
          <a:xfrm rot="5400000" flipH="1">
            <a:off x="3773488" y="3011487"/>
            <a:ext cx="1938338" cy="3363913"/>
          </a:xfrm>
          <a:prstGeom prst="bentConnector3">
            <a:avLst>
              <a:gd name="adj1" fmla="val 73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284663" y="2563813"/>
            <a:ext cx="504825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2484438" y="2276475"/>
            <a:ext cx="424815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156325" y="1916113"/>
            <a:ext cx="1081088" cy="287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1908175" y="2493963"/>
            <a:ext cx="1081088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764704"/>
            <a:ext cx="8496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senzitivity adrenergních receptorů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kortizolu a aldosteronu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pohlavních hormonů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</a:t>
            </a:r>
            <a:r>
              <a:rPr lang="cs-CZ" sz="1600" b="1" dirty="0" smtClean="0">
                <a:solidFill>
                  <a:srgbClr val="FF0000"/>
                </a:solidFill>
              </a:rPr>
              <a:t>inzulínu</a:t>
            </a:r>
            <a:r>
              <a:rPr lang="cs-CZ" sz="1600" b="1" dirty="0" smtClean="0"/>
              <a:t>, </a:t>
            </a:r>
            <a:r>
              <a:rPr lang="cs-CZ" sz="1600" b="1" dirty="0"/>
              <a:t>snížení glukózové tolerance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ztráta diurnálního rytmu </a:t>
            </a:r>
            <a:r>
              <a:rPr lang="cs-CZ" sz="1600" b="1" dirty="0">
                <a:solidFill>
                  <a:srgbClr val="FF0000"/>
                </a:solidFill>
              </a:rPr>
              <a:t>produkce růstového hormonu </a:t>
            </a:r>
            <a:r>
              <a:rPr lang="cs-CZ" sz="1600" b="1" dirty="0"/>
              <a:t>(funguje jako biochemický zesilovač zátěží modulované syntézy svalových proteinů, zvyšuje mobilizaci tuků a tím chrání proteiny při negativní energetické bilanci)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zvýšení hladiny parathormonu</a:t>
            </a:r>
            <a:r>
              <a:rPr lang="cs-CZ" sz="1600" b="1" dirty="0"/>
              <a:t> </a:t>
            </a:r>
            <a:r>
              <a:rPr lang="cs-CZ" sz="1600" b="1" dirty="0" smtClean="0"/>
              <a:t> a </a:t>
            </a:r>
            <a:r>
              <a:rPr lang="cs-CZ" sz="1600" b="1" dirty="0">
                <a:solidFill>
                  <a:srgbClr val="FF0000"/>
                </a:solidFill>
              </a:rPr>
              <a:t>snížení hladiny kalcitoninu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</a:pPr>
            <a:endParaRPr lang="en-US" sz="1600" b="1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9237" y="260648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ENDOKRINNÍ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4875213"/>
            <a:ext cx="849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0000"/>
              </a:buClr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971600" y="3645024"/>
            <a:ext cx="72008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Zhoršené podmínky pro udržování stálého vnitřního prostředí </a:t>
            </a:r>
            <a:r>
              <a:rPr lang="cs-CZ" b="1" dirty="0" smtClean="0">
                <a:solidFill>
                  <a:srgbClr val="00B050"/>
                </a:solidFill>
              </a:rPr>
              <a:t>během </a:t>
            </a:r>
            <a:r>
              <a:rPr lang="cs-CZ" b="1" dirty="0">
                <a:solidFill>
                  <a:srgbClr val="00B050"/>
                </a:solidFill>
              </a:rPr>
              <a:t>prolongované pohybové </a:t>
            </a:r>
            <a:r>
              <a:rPr lang="cs-CZ" b="1" dirty="0" smtClean="0">
                <a:solidFill>
                  <a:srgbClr val="00B050"/>
                </a:solidFill>
              </a:rPr>
              <a:t>aktivity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524454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IMUNITNÍ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613877"/>
            <a:ext cx="838244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990000"/>
              </a:buClr>
            </a:pPr>
            <a:r>
              <a:rPr lang="cs-CZ" b="1" dirty="0">
                <a:solidFill>
                  <a:srgbClr val="00B050"/>
                </a:solidFill>
              </a:rPr>
              <a:t>Zhoršení různých komponent imunitního systému                                                   může limitovat reparační procesy po intenzivní </a:t>
            </a:r>
            <a:r>
              <a:rPr lang="cs-CZ" b="1" dirty="0" smtClean="0">
                <a:solidFill>
                  <a:srgbClr val="00B050"/>
                </a:solidFill>
              </a:rPr>
              <a:t>práci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Vývojová období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052513"/>
            <a:ext cx="8713788" cy="5805487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prenatální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období od početí jedince až po narození jedince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rané dětství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narození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           novorozenec - od narození do 1 měsíce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kojenec - od 1 měsíce do 1 roku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batole - od 1 roku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předškolní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3 let - 6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mladší 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6 let - 11, 12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starší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školní věk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11, 12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puberta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11, 12 let - 15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adolescence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15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dospělost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20 - 22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časná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dospělost - od 20 - 22 let - 31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střední dospělost - od 31 let - 45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pozdní dospělost - od 45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stáří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od 65 let do smrti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cs-CZ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8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Období do 3.let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527175"/>
            <a:ext cx="8591550" cy="5045075"/>
          </a:xfrm>
        </p:spPr>
        <p:txBody>
          <a:bodyPr/>
          <a:lstStyle/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intenzivní růst a psychomotorický vývoj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spontánní pohybovou 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aktivitu reguluje centrální nervový systém na podkladě reflexů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dochází k propojení psychické a fyzické složky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lokomočním projevem je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KROK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HRA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-spontánní pohybová aktivita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PA pro toto období: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doby bdění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, dostatečný spontánní pohyb ve vhodném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700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81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Pomalý a klidný růst a vývoj, dokončuje se vývoj hrubé a jemné motoriky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Patrné </a:t>
            </a:r>
            <a:r>
              <a:rPr lang="cs-CZ" altLang="cs-CZ" sz="28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individuální odlišnosti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počátky abstraktního myšlení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Děti normomotorické 60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u, děti hypermotorické 80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děti hypomotorické 40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endParaRPr lang="cs-CZ" altLang="cs-CZ" sz="2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  <a:endParaRPr lang="cs-CZ" altLang="cs-CZ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extLst/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není naplněna reaguje organismus adaptací (či maladaptací)-naplnění potřeby je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nutné pro stimulaci růstu a vývoje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Stimulace a adaptace vytváří podmínky pro f-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orgánů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včasná prevence pro obezitu, diabetes, ischemickou chorobu srdeční, degenerativní změny pohybového aparátu a 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vertebrogenní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obtíže</a:t>
            </a:r>
          </a:p>
          <a:p>
            <a:pPr lvl="5"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školní věk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196975"/>
            <a:ext cx="8643937" cy="5446713"/>
          </a:xfrm>
        </p:spPr>
        <p:txBody>
          <a:bodyPr/>
          <a:lstStyle/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Dokončuje se vývoj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jemné motoriky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vzrůstá výkonnost svalstva</a:t>
            </a:r>
          </a:p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Nerovnoměrnost v růstu kostí a svalstva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-neohrabanost, pohyby nejsou dokonale přesné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Časté vadné držení těla díky omezení PA (školní docházka), riziko obezity, cukrovka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PA :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 všestranná, nevhodná raná specializace (svalové dysbalance, mikrotraumata)</a:t>
            </a:r>
          </a:p>
          <a:p>
            <a:pPr eaLnBrk="1" hangingPunct="1"/>
            <a:endParaRPr lang="cs-CZ" altLang="cs-CZ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0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Adolescence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Zpomalení růstu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vývoj v pohybové oblasti, pohyby koordinované, dosažení vrcholu ve své fyzické kondici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Organismus má vysoký stupeň formovatelnosti, tj. menším úsilím dosahuje většího efektu – rychlejší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růst trénovanosti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roste svalová síla</a:t>
            </a:r>
          </a:p>
        </p:txBody>
      </p:sp>
    </p:spTree>
    <p:extLst>
      <p:ext uri="{BB962C8B-B14F-4D97-AF65-F5344CB8AC3E}">
        <p14:creationId xmlns:p14="http://schemas.microsoft.com/office/powerpoint/2010/main" val="41042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Dospělost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Růst tělesné výšky zastaven, zvyšuje se hmotnost těla, osifikace kostí ukončena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Rychlá myšlenková a pohybová pohotovost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Vyšší fyziologická zdatnost – tělesná obratnost, nejkratší reaktivní doba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Vrchol zdraví a síly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30 rok života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-harmonie všech složek osobnosti, </a:t>
            </a: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zakončení vývoje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 (evoluce), nastává involuce (stárnutí)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Organismus se postupně opotřebovává, větší unavitelnost, delší regenerace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PA je důležitá pro udržení dobrého zdravotního stavu, musí odpovídat věku a stimulovat </a:t>
            </a:r>
            <a:r>
              <a:rPr lang="cs-CZ" dirty="0" err="1" smtClean="0"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. harmonicky a všestranně</a:t>
            </a:r>
          </a:p>
        </p:txBody>
      </p:sp>
    </p:spTree>
    <p:extLst>
      <p:ext uri="{BB962C8B-B14F-4D97-AF65-F5344CB8AC3E}">
        <p14:creationId xmlns:p14="http://schemas.microsoft.com/office/powerpoint/2010/main" val="33371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4"/>
</p:tagLst>
</file>

<file path=ppt/theme/theme1.xml><?xml version="1.0" encoding="utf-8"?>
<a:theme xmlns:a="http://schemas.openxmlformats.org/drawingml/2006/main" name="Spring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1171</TotalTime>
  <Words>1127</Words>
  <Application>Microsoft Office PowerPoint</Application>
  <PresentationFormat>Předvádění na obrazovce (4:3)</PresentationFormat>
  <Paragraphs>195</Paragraphs>
  <Slides>22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Spring</vt:lpstr>
      <vt:lpstr>Paint Shop Pro Image</vt:lpstr>
      <vt:lpstr>Fyziologické zvláštnosti v ontogenezi</vt:lpstr>
      <vt:lpstr>Ontogeneze</vt:lpstr>
      <vt:lpstr>Vývojová období</vt:lpstr>
      <vt:lpstr>Období do 3.let</vt:lpstr>
      <vt:lpstr>Předškolní věk (3-6let)</vt:lpstr>
      <vt:lpstr>Předškolní věk (3-6let)</vt:lpstr>
      <vt:lpstr>školní věk</vt:lpstr>
      <vt:lpstr>Adolescence</vt:lpstr>
      <vt:lpstr>Dospělost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STÁRNUTÍ NA  pohybový systém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FSpS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aktivita a použití regeneračních prostředků u seniorů</dc:title>
  <dc:creator>Kapounková</dc:creator>
  <cp:lastModifiedBy>Kateřina Kapounková</cp:lastModifiedBy>
  <cp:revision>101</cp:revision>
  <cp:lastPrinted>2014-01-24T10:45:32Z</cp:lastPrinted>
  <dcterms:created xsi:type="dcterms:W3CDTF">2014-01-16T07:13:02Z</dcterms:created>
  <dcterms:modified xsi:type="dcterms:W3CDTF">2014-01-30T09:50:20Z</dcterms:modified>
</cp:coreProperties>
</file>