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8B8B8B"/>
                </a:solidFill>
                <a:latin typeface="Calibri"/>
              </a:rPr>
              <a:t>18. 2. 2014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05BD209-FD08-4CEB-81AB-D4F36CA9F8EE}" type="slidenum">
              <a:rPr lang="cs-CZ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cs-CZ" sz="2800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cs-CZ" sz="2000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cs-CZ" sz="2000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8B8B8B"/>
                </a:solidFill>
                <a:latin typeface="Calibri"/>
              </a:rPr>
              <a:t>18. 2. 2014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A3037AB-9AFB-4E58-828D-EC6A0A682866}" type="slidenum">
              <a:rPr lang="cs-CZ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764640"/>
            <a:ext cx="7772040" cy="237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
Harmonizační cvičení
úvod
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>
                <a:solidFill>
                  <a:srgbClr val="8B8B8B"/>
                </a:solidFill>
                <a:latin typeface="Calibri"/>
              </a:rPr>
              <a:t>Ukončení předmětu</a:t>
            </a:r>
            <a:r>
              <a:rPr lang="cs-CZ" sz="3200">
                <a:solidFill>
                  <a:srgbClr val="8B8B8B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>
                <a:solidFill>
                  <a:srgbClr val="8B8B8B"/>
                </a:solidFill>
                <a:latin typeface="Calibri"/>
              </a:rPr>
              <a:t>Písemná zkouška: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>
                <a:solidFill>
                  <a:srgbClr val="8B8B8B"/>
                </a:solidFill>
                <a:latin typeface="Calibri"/>
              </a:rPr>
              <a:t> písemný test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Vzdělání instruktora H.C. pro veřejnost: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708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Nutné znalosti z oblastí anatomie, fyziologie, první pomoci, psychologie a pedagogiky.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Vhodné mít znalosti i z didaktiky sportovního tréninku, zásad zdravého životního stylu.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Nutné jsou dovednosti jak sestavit a vést lekci např. PWJ, jak vytvořit různé modely lekcí /začátečníci, pokročilí/, jak správně technicky provádět jednotlivé cviky a pozice, jak pracovat s dechem myslí i tělem, jak komunikovat s klienty.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620640"/>
            <a:ext cx="8229240" cy="5505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Např. instruktor hathajógy by měl umět poselství starého indického učení přenést do současné doby s cílem preventivně působit proti civilizačním onemocněním 21. století a ovlivnit tak kvalitu života návštěvníků kurzů hathajógy - přispět k harmonickému rozvoji osobnosti klienta (tělo, mysl, duše).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3200">
                <a:solidFill>
                  <a:srgbClr val="000000"/>
                </a:solidFill>
                <a:latin typeface="Calibri"/>
              </a:rPr>
              <a:t>   „</a:t>
            </a:r>
            <a:r>
              <a:rPr lang="cs-CZ" sz="3200" b="1" i="1">
                <a:solidFill>
                  <a:srgbClr val="000000"/>
                </a:solidFill>
                <a:latin typeface="Calibri"/>
              </a:rPr>
              <a:t>Prvním krokem ke štěstí je učení se“ 							       Dalajlama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764640"/>
            <a:ext cx="8229240" cy="54723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b="1">
                <a:solidFill>
                  <a:srgbClr val="000000"/>
                </a:solidFill>
                <a:latin typeface="Calibri"/>
              </a:rPr>
              <a:t>Harmonizační cvičení / pojem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Harmonizace </a:t>
            </a:r>
            <a:r>
              <a:rPr lang="cs-CZ" sz="3200" b="1" i="1">
                <a:solidFill>
                  <a:srgbClr val="000000"/>
                </a:solidFill>
                <a:latin typeface="Calibri"/>
              </a:rPr>
              <a:t>těla, mysli a duše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Kalokegathie (GR)- výraz pro harmonickou osobnost – péče o člověka, jeho pohyb i psychiku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prof. Véle: „souvislost vztahu </a:t>
            </a:r>
            <a:r>
              <a:rPr lang="cs-CZ" sz="3200" b="1" i="1">
                <a:solidFill>
                  <a:srgbClr val="000000"/>
                </a:solidFill>
                <a:latin typeface="Calibri"/>
              </a:rPr>
              <a:t>psychických a fyzických vlastností organismu</a:t>
            </a:r>
            <a:r>
              <a:rPr lang="cs-CZ" sz="3200">
                <a:solidFill>
                  <a:srgbClr val="000000"/>
                </a:solidFill>
                <a:latin typeface="Calibri"/>
              </a:rPr>
              <a:t>, kdy vzájemným vyvážením těchto vztahů se harmonizoval vývoj dokonalého a eufunkčního (správně fungujícího) jedince“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>
                <a:solidFill>
                  <a:srgbClr val="000000"/>
                </a:solidFill>
                <a:latin typeface="Calibri"/>
              </a:rPr>
              <a:t>Jedná se o variabilitu cviků a sestav: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Snižují fyzické i psychické dopady dlouhodobého stresu (manažeři, studenti, sportovní příprava..)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Pracují s energií (čakry, energetické bloky..)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Zvyšují koncentraci pozornosti (dechová a relaxační cvičení)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Napomáhají uvědomování si sama sebe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548680"/>
            <a:ext cx="8229240" cy="59043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Cvičení propojené s dechem, které vrací tělo do přirozeného, vyrovnaného stavu. Protahováním a uvolňováním se aktivují energetické (akupunkturní) dráhy těla, harmonizují se fyzické orgány i psychika, čímž je možné předcházet širokému spektru fyzických i duševních potíží.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Úspěšné působení je udáváno při léčení depresí, vyčerpání, úzkosti, bolestí hlavy, z napětí, vysokého krevního tlaku, dýchacích obtíží, vředů trávicího traktu, syndromu dráždivého tračníku, zánětu tlustého střeva, revmatoidní artritidy, bolesti v dolní části páteře, ischiasu a astmatu. 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Terapie psychosomatických onemocnění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620640"/>
            <a:ext cx="8229240" cy="56883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Pro vrcholové i rekreační sportovce představují vhodnou formu kompenzace, mohou být součástí psychologické přípravy a doplnit prostředky regenerace. </a:t>
            </a:r>
            <a:endParaRPr sz="2800" dirty="0"/>
          </a:p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Lze je využít pro zlepšení výkonu sportovců, tanečníků, lidí pracujících na vysokých profesních pozicích</a:t>
            </a:r>
            <a:endParaRPr sz="2800" dirty="0"/>
          </a:p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Mohou být složena z velmi jednoduchých a fyzicky nenáročných cviků tak, aby byla vhodná nejen pro „zdravé“, ale i pro jedince se zdravotním omezením</a:t>
            </a:r>
            <a:endParaRPr sz="2800" dirty="0"/>
          </a:p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    ( pro všechny věkové skupiny, zejména pro seniory)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Význam HC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28640"/>
            <a:ext cx="8229240" cy="4497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Prevence negativních civilizačních vlivů - špatné pohybové návyky, stereotypy, stres, napětí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Prevence zranění u sportovců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Terapie psychosomatických onemocnění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476640"/>
            <a:ext cx="8229240" cy="5649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H.C. neznamená jeden konkrétní typ cvičení, protože sestav a způsobů, kterými se dá pomoci při hledání „harmonie“ je mnoho.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Dochází k uvědomování si sebe sama, celkovému ztišení mysli a koncentraci.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Všechny pohybové aktivity H.C. směřují k harmonizaci jednotlivých životních elementů, a tím k nárůstu životní síly a životního potenciálu.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H.C. jsou vhodná pro všechny věkové kategorie – individuálně přizpůsobit.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Harmonizační cvičení 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8229240" cy="4636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Jóga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Chi-kung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5 Tibeťanů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Tai-chi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Reiki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Shiatsu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Feldenkraisova metoda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Alexandrova metoda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Thajská masáž ??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Bojová umění (aikidó) ???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91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32000" y="2061000"/>
            <a:ext cx="2619000" cy="1742760"/>
          </a:xfrm>
          <a:prstGeom prst="rect">
            <a:avLst/>
          </a:prstGeom>
          <a:ln>
            <a:noFill/>
          </a:ln>
        </p:spPr>
      </p:pic>
      <p:pic>
        <p:nvPicPr>
          <p:cNvPr id="92" name="Obrázek 4"/>
          <p:cNvPicPr/>
          <p:nvPr/>
        </p:nvPicPr>
        <p:blipFill>
          <a:blip r:embed="rId3"/>
          <a:stretch>
            <a:fillRect/>
          </a:stretch>
        </p:blipFill>
        <p:spPr>
          <a:xfrm>
            <a:off x="5220000" y="4077000"/>
            <a:ext cx="2495160" cy="1828440"/>
          </a:xfrm>
          <a:prstGeom prst="rect">
            <a:avLst/>
          </a:prstGeom>
          <a:ln>
            <a:noFill/>
          </a:ln>
        </p:spPr>
      </p:pic>
      <p:pic>
        <p:nvPicPr>
          <p:cNvPr id="93" name="Obrázek 5"/>
          <p:cNvPicPr/>
          <p:nvPr/>
        </p:nvPicPr>
        <p:blipFill>
          <a:blip r:embed="rId4"/>
          <a:stretch>
            <a:fillRect/>
          </a:stretch>
        </p:blipFill>
        <p:spPr>
          <a:xfrm>
            <a:off x="6444360" y="1340640"/>
            <a:ext cx="2266560" cy="2018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Moderní formy H.C.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412640"/>
            <a:ext cx="8229240" cy="51123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BIKRAM jóga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IYENGAR jóga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JIVAMUKTI jóga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KUNDALINI jóga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POWER jóga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VINYASA jóga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TANTRA jóga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Chi-toning</a:t>
            </a:r>
            <a:endParaRPr/>
          </a:p>
          <a:p>
            <a:pPr>
              <a:lnSpc>
                <a:spcPct val="100000"/>
              </a:lnSpc>
            </a:pPr>
            <a:r>
              <a:rPr lang="cs-CZ" sz="3200">
                <a:solidFill>
                  <a:srgbClr val="000000"/>
                </a:solidFill>
                <a:latin typeface="Calibri"/>
              </a:rPr>
              <a:t>a jiné Body-Mind cvičení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96" name="Obrázek 4"/>
          <p:cNvPicPr/>
          <p:nvPr/>
        </p:nvPicPr>
        <p:blipFill>
          <a:blip r:embed="rId2"/>
          <a:stretch>
            <a:fillRect/>
          </a:stretch>
        </p:blipFill>
        <p:spPr>
          <a:xfrm>
            <a:off x="4356000" y="1556640"/>
            <a:ext cx="3456000" cy="2088000"/>
          </a:xfrm>
          <a:prstGeom prst="rect">
            <a:avLst/>
          </a:prstGeom>
          <a:ln>
            <a:noFill/>
          </a:ln>
        </p:spPr>
      </p:pic>
      <p:pic>
        <p:nvPicPr>
          <p:cNvPr id="97" name="Obrázek 5"/>
          <p:cNvPicPr/>
          <p:nvPr/>
        </p:nvPicPr>
        <p:blipFill>
          <a:blip r:embed="rId3"/>
          <a:stretch>
            <a:fillRect/>
          </a:stretch>
        </p:blipFill>
        <p:spPr>
          <a:xfrm>
            <a:off x="4716000" y="4149000"/>
            <a:ext cx="2819160" cy="1618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559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Jitka Kopřivová</cp:lastModifiedBy>
  <cp:revision>3</cp:revision>
  <dcterms:modified xsi:type="dcterms:W3CDTF">2014-05-05T10:54:44Z</dcterms:modified>
</cp:coreProperties>
</file>