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69" r:id="rId4"/>
    <p:sldId id="261" r:id="rId5"/>
    <p:sldId id="262" r:id="rId6"/>
    <p:sldId id="263" r:id="rId7"/>
    <p:sldId id="264" r:id="rId8"/>
    <p:sldId id="257" r:id="rId9"/>
    <p:sldId id="258" r:id="rId10"/>
    <p:sldId id="259" r:id="rId11"/>
    <p:sldId id="266" r:id="rId12"/>
    <p:sldId id="265" r:id="rId13"/>
    <p:sldId id="267" r:id="rId14"/>
    <p:sldId id="268" r:id="rId1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32" y="-1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169A7-3511-420E-BE8A-C547BD044EA4}" type="datetimeFigureOut">
              <a:rPr lang="cs-CZ" smtClean="0"/>
              <a:t>5.5.2014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9DC2E-09DF-4F34-9EB1-149CD66DB4B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169A7-3511-420E-BE8A-C547BD044EA4}" type="datetimeFigureOut">
              <a:rPr lang="cs-CZ" smtClean="0"/>
              <a:t>5.5.2014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9DC2E-09DF-4F34-9EB1-149CD66DB4B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169A7-3511-420E-BE8A-C547BD044EA4}" type="datetimeFigureOut">
              <a:rPr lang="cs-CZ" smtClean="0"/>
              <a:t>5.5.2014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9DC2E-09DF-4F34-9EB1-149CD66DB4B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169A7-3511-420E-BE8A-C547BD044EA4}" type="datetimeFigureOut">
              <a:rPr lang="cs-CZ" smtClean="0"/>
              <a:t>5.5.2014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9DC2E-09DF-4F34-9EB1-149CD66DB4B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169A7-3511-420E-BE8A-C547BD044EA4}" type="datetimeFigureOut">
              <a:rPr lang="cs-CZ" smtClean="0"/>
              <a:t>5.5.2014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9DC2E-09DF-4F34-9EB1-149CD66DB4B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169A7-3511-420E-BE8A-C547BD044EA4}" type="datetimeFigureOut">
              <a:rPr lang="cs-CZ" smtClean="0"/>
              <a:t>5.5.2014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9DC2E-09DF-4F34-9EB1-149CD66DB4B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169A7-3511-420E-BE8A-C547BD044EA4}" type="datetimeFigureOut">
              <a:rPr lang="cs-CZ" smtClean="0"/>
              <a:t>5.5.2014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9DC2E-09DF-4F34-9EB1-149CD66DB4B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169A7-3511-420E-BE8A-C547BD044EA4}" type="datetimeFigureOut">
              <a:rPr lang="cs-CZ" smtClean="0"/>
              <a:t>5.5.2014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9DC2E-09DF-4F34-9EB1-149CD66DB4B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169A7-3511-420E-BE8A-C547BD044EA4}" type="datetimeFigureOut">
              <a:rPr lang="cs-CZ" smtClean="0"/>
              <a:t>5.5.2014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9DC2E-09DF-4F34-9EB1-149CD66DB4B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169A7-3511-420E-BE8A-C547BD044EA4}" type="datetimeFigureOut">
              <a:rPr lang="cs-CZ" smtClean="0"/>
              <a:t>5.5.2014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9DC2E-09DF-4F34-9EB1-149CD66DB4B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169A7-3511-420E-BE8A-C547BD044EA4}" type="datetimeFigureOut">
              <a:rPr lang="cs-CZ" smtClean="0"/>
              <a:t>5.5.2014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9DC2E-09DF-4F34-9EB1-149CD66DB4B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0169A7-3511-420E-BE8A-C547BD044EA4}" type="datetimeFigureOut">
              <a:rPr lang="cs-CZ" smtClean="0"/>
              <a:t>5.5.2014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69DC2E-09DF-4F34-9EB1-149CD66DB4BF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Pohybová aktivita u seniorů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Harmonizační cvičení</a:t>
            </a:r>
          </a:p>
          <a:p>
            <a:endParaRPr lang="cs-CZ" dirty="0" smtClean="0"/>
          </a:p>
          <a:p>
            <a:r>
              <a:rPr lang="cs-CZ" dirty="0" smtClean="0"/>
              <a:t>Mgr. Jana </a:t>
            </a:r>
            <a:r>
              <a:rPr lang="cs-CZ" dirty="0" err="1" smtClean="0"/>
              <a:t>Řezaninová</a:t>
            </a: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760640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Do cvičebních lekcí  lze aplikovat prvky řady pohybových stylů od fyzioterapeutických metod přes </a:t>
            </a:r>
            <a:r>
              <a:rPr lang="cs-CZ" dirty="0" err="1" smtClean="0"/>
              <a:t>pilates</a:t>
            </a:r>
            <a:r>
              <a:rPr lang="cs-CZ" dirty="0" smtClean="0"/>
              <a:t>, hathajógu po </a:t>
            </a:r>
            <a:r>
              <a:rPr lang="cs-CZ" dirty="0" err="1" smtClean="0"/>
              <a:t>tchaj</a:t>
            </a:r>
            <a:r>
              <a:rPr lang="cs-CZ" dirty="0" smtClean="0"/>
              <a:t>-</a:t>
            </a:r>
            <a:r>
              <a:rPr lang="cs-CZ" dirty="0" err="1" smtClean="0"/>
              <a:t>ťi</a:t>
            </a:r>
            <a:r>
              <a:rPr lang="cs-CZ" dirty="0" smtClean="0"/>
              <a:t> </a:t>
            </a:r>
            <a:r>
              <a:rPr lang="cs-CZ" dirty="0" err="1" smtClean="0"/>
              <a:t>čchuan</a:t>
            </a:r>
            <a:r>
              <a:rPr lang="cs-CZ" dirty="0" smtClean="0"/>
              <a:t>, </a:t>
            </a:r>
            <a:r>
              <a:rPr lang="cs-CZ" dirty="0" err="1" smtClean="0"/>
              <a:t>Feldenkreisovu</a:t>
            </a:r>
            <a:r>
              <a:rPr lang="cs-CZ" dirty="0" smtClean="0"/>
              <a:t> metodu.</a:t>
            </a:r>
          </a:p>
          <a:p>
            <a:r>
              <a:rPr lang="cs-CZ" dirty="0" smtClean="0"/>
              <a:t>Zařadit dechová cvičení. </a:t>
            </a:r>
          </a:p>
          <a:p>
            <a:r>
              <a:rPr lang="cs-CZ" dirty="0" smtClean="0"/>
              <a:t>Nezapomínat na pitný režim!!</a:t>
            </a:r>
          </a:p>
          <a:p>
            <a:r>
              <a:rPr lang="cs-CZ" dirty="0" smtClean="0"/>
              <a:t>Prevence pádů.</a:t>
            </a:r>
            <a:endParaRPr lang="cs-CZ" dirty="0"/>
          </a:p>
          <a:p>
            <a:r>
              <a:rPr lang="cs-CZ" dirty="0" smtClean="0"/>
              <a:t>Vhodný </a:t>
            </a:r>
            <a:r>
              <a:rPr lang="cs-CZ" dirty="0"/>
              <a:t>je dostatečně </a:t>
            </a:r>
            <a:r>
              <a:rPr lang="cs-CZ" dirty="0" smtClean="0"/>
              <a:t>hlasitý </a:t>
            </a:r>
            <a:r>
              <a:rPr lang="cs-CZ" dirty="0"/>
              <a:t>a </a:t>
            </a:r>
            <a:r>
              <a:rPr lang="cs-CZ" dirty="0" smtClean="0"/>
              <a:t>srozumitelný slovní </a:t>
            </a:r>
            <a:r>
              <a:rPr lang="cs-CZ" dirty="0"/>
              <a:t>doprovod, </a:t>
            </a:r>
            <a:r>
              <a:rPr lang="cs-CZ" dirty="0" smtClean="0"/>
              <a:t>cvičeni spolu </a:t>
            </a:r>
            <a:r>
              <a:rPr lang="cs-CZ" dirty="0"/>
              <a:t>s klienty</a:t>
            </a:r>
            <a:r>
              <a:rPr lang="cs-CZ" dirty="0" smtClean="0"/>
              <a:t>.</a:t>
            </a:r>
          </a:p>
          <a:p>
            <a:r>
              <a:rPr lang="pl-PL" dirty="0"/>
              <a:t>Je třeba znat zasady poskytovani prvni pomoci.</a:t>
            </a:r>
            <a:endParaRPr lang="cs-CZ" dirty="0" smtClean="0"/>
          </a:p>
          <a:p>
            <a:endParaRPr lang="cs-CZ" dirty="0" smtClean="0"/>
          </a:p>
          <a:p>
            <a:pPr>
              <a:buNone/>
            </a:pPr>
            <a:endParaRPr lang="cs-CZ" dirty="0" smtClean="0"/>
          </a:p>
          <a:p>
            <a:endParaRPr lang="cs-CZ" dirty="0"/>
          </a:p>
        </p:txBody>
      </p:sp>
      <p:pic>
        <p:nvPicPr>
          <p:cNvPr id="4" name="Obrázek 3" descr="senioři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084168" y="2420888"/>
            <a:ext cx="1952625" cy="13335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/>
          <a:lstStyle/>
          <a:p>
            <a:r>
              <a:rPr lang="cs-CZ" dirty="0" smtClean="0"/>
              <a:t>Zařazovat relaxační cvičení - </a:t>
            </a:r>
            <a:r>
              <a:rPr lang="cs-CZ" dirty="0"/>
              <a:t>měla by </a:t>
            </a:r>
            <a:r>
              <a:rPr lang="cs-CZ" dirty="0" smtClean="0"/>
              <a:t>vést </a:t>
            </a:r>
            <a:r>
              <a:rPr lang="cs-CZ" dirty="0"/>
              <a:t>ke </a:t>
            </a:r>
            <a:r>
              <a:rPr lang="cs-CZ" dirty="0" smtClean="0"/>
              <a:t>zklidnění organismu. Existuje </a:t>
            </a:r>
            <a:r>
              <a:rPr lang="cs-CZ" dirty="0"/>
              <a:t>souvislost mezi psychickou </a:t>
            </a:r>
            <a:r>
              <a:rPr lang="cs-CZ" dirty="0" smtClean="0"/>
              <a:t>tenzí, funkčním </a:t>
            </a:r>
            <a:r>
              <a:rPr lang="cs-CZ" dirty="0"/>
              <a:t>stavem </a:t>
            </a:r>
            <a:r>
              <a:rPr lang="cs-CZ" dirty="0" smtClean="0"/>
              <a:t>autonomního nervového systému </a:t>
            </a:r>
            <a:r>
              <a:rPr lang="cs-CZ" dirty="0"/>
              <a:t>a </a:t>
            </a:r>
            <a:r>
              <a:rPr lang="cs-CZ" dirty="0" smtClean="0"/>
              <a:t>napětím svalů.</a:t>
            </a:r>
          </a:p>
          <a:p>
            <a:r>
              <a:rPr lang="cs-CZ" dirty="0" smtClean="0"/>
              <a:t>Cvičit s oporou o zeď nebo o židli.</a:t>
            </a:r>
          </a:p>
          <a:p>
            <a:r>
              <a:rPr lang="cs-CZ" dirty="0" smtClean="0"/>
              <a:t>Pozor na cvičení </a:t>
            </a:r>
            <a:r>
              <a:rPr lang="cs-CZ" dirty="0" err="1" smtClean="0"/>
              <a:t>vlehu</a:t>
            </a:r>
            <a:r>
              <a:rPr lang="cs-CZ" dirty="0" smtClean="0"/>
              <a:t> – dokáže se klient zvednout?? a na rychlé změny polohy – ortostatická hypotenze.</a:t>
            </a:r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832648"/>
          </a:xfrm>
        </p:spPr>
        <p:txBody>
          <a:bodyPr>
            <a:normAutofit/>
          </a:bodyPr>
          <a:lstStyle/>
          <a:p>
            <a:r>
              <a:rPr lang="cs-CZ" dirty="0" smtClean="0"/>
              <a:t>Vhodné využití hudebního </a:t>
            </a:r>
            <a:r>
              <a:rPr lang="cs-CZ" dirty="0"/>
              <a:t>doprovodu.</a:t>
            </a:r>
          </a:p>
          <a:p>
            <a:r>
              <a:rPr lang="cs-CZ" dirty="0" smtClean="0"/>
              <a:t>Vynechávat </a:t>
            </a:r>
            <a:r>
              <a:rPr lang="cs-CZ" dirty="0"/>
              <a:t>kliky, </a:t>
            </a:r>
            <a:r>
              <a:rPr lang="cs-CZ" dirty="0" smtClean="0"/>
              <a:t>hluboké </a:t>
            </a:r>
            <a:r>
              <a:rPr lang="cs-CZ" dirty="0"/>
              <a:t>dřepy, </a:t>
            </a:r>
            <a:r>
              <a:rPr lang="cs-CZ" dirty="0" smtClean="0"/>
              <a:t>hluboké </a:t>
            </a:r>
            <a:r>
              <a:rPr lang="cs-CZ" dirty="0"/>
              <a:t>předklony, </a:t>
            </a:r>
            <a:r>
              <a:rPr lang="cs-CZ" dirty="0" smtClean="0"/>
              <a:t> zádrže dechu, příliš rychlé </a:t>
            </a:r>
            <a:r>
              <a:rPr lang="cs-CZ" dirty="0"/>
              <a:t>a silově </a:t>
            </a:r>
            <a:r>
              <a:rPr lang="cs-CZ" dirty="0" smtClean="0"/>
              <a:t>náročné </a:t>
            </a:r>
            <a:r>
              <a:rPr lang="cs-CZ" dirty="0"/>
              <a:t>pohyby.</a:t>
            </a:r>
          </a:p>
          <a:p>
            <a:r>
              <a:rPr lang="cs-CZ" dirty="0"/>
              <a:t>Pozor na </a:t>
            </a:r>
            <a:r>
              <a:rPr lang="cs-CZ" dirty="0" smtClean="0"/>
              <a:t>izometrická cvičeni zejména u hypertenze.</a:t>
            </a:r>
            <a:endParaRPr lang="cs-CZ" dirty="0"/>
          </a:p>
          <a:p>
            <a:r>
              <a:rPr lang="cs-CZ" dirty="0" smtClean="0"/>
              <a:t>Cvičební </a:t>
            </a:r>
            <a:r>
              <a:rPr lang="cs-CZ" dirty="0"/>
              <a:t>celek by měl trvat alespoň 15–20 </a:t>
            </a:r>
            <a:r>
              <a:rPr lang="cs-CZ" dirty="0" smtClean="0"/>
              <a:t>minut </a:t>
            </a:r>
            <a:r>
              <a:rPr lang="cs-CZ" dirty="0"/>
              <a:t>alespoň 2–3x </a:t>
            </a:r>
            <a:r>
              <a:rPr lang="cs-CZ" dirty="0" smtClean="0"/>
              <a:t>týdně.</a:t>
            </a:r>
            <a:endParaRPr lang="cs-CZ" dirty="0"/>
          </a:p>
        </p:txBody>
      </p:sp>
      <p:pic>
        <p:nvPicPr>
          <p:cNvPr id="4" name="Obrázek 3" descr="jj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796136" y="4293096"/>
            <a:ext cx="1656184" cy="2232248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Efekt cvičení u seniorů: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896544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/>
              <a:t>Zlepšení </a:t>
            </a:r>
            <a:r>
              <a:rPr lang="cs-CZ" dirty="0"/>
              <a:t>ukazatelů </a:t>
            </a:r>
            <a:r>
              <a:rPr lang="cs-CZ" dirty="0" smtClean="0"/>
              <a:t>fyzické </a:t>
            </a:r>
            <a:r>
              <a:rPr lang="cs-CZ" dirty="0"/>
              <a:t>kondice (</a:t>
            </a:r>
            <a:r>
              <a:rPr lang="cs-CZ" dirty="0" smtClean="0"/>
              <a:t>dechový </a:t>
            </a:r>
            <a:r>
              <a:rPr lang="cs-CZ" dirty="0"/>
              <a:t>objem, </a:t>
            </a:r>
            <a:r>
              <a:rPr lang="cs-CZ" dirty="0" smtClean="0"/>
              <a:t>srdeční výdej), úprava krevního </a:t>
            </a:r>
            <a:r>
              <a:rPr lang="cs-CZ" dirty="0"/>
              <a:t>tlaku, </a:t>
            </a:r>
            <a:r>
              <a:rPr lang="cs-CZ" dirty="0" smtClean="0"/>
              <a:t>snížení </a:t>
            </a:r>
            <a:r>
              <a:rPr lang="cs-CZ" dirty="0"/>
              <a:t>rizika </a:t>
            </a:r>
            <a:r>
              <a:rPr lang="cs-CZ" dirty="0" smtClean="0"/>
              <a:t>ischemické </a:t>
            </a:r>
            <a:r>
              <a:rPr lang="cs-CZ" dirty="0"/>
              <a:t>choroby </a:t>
            </a:r>
            <a:r>
              <a:rPr lang="cs-CZ" dirty="0" smtClean="0"/>
              <a:t>srdeční a srdečního selháni.</a:t>
            </a:r>
          </a:p>
          <a:p>
            <a:r>
              <a:rPr lang="cs-CZ" dirty="0" smtClean="0"/>
              <a:t>Snížení úbytku kostní </a:t>
            </a:r>
            <a:r>
              <a:rPr lang="cs-CZ" dirty="0"/>
              <a:t>hmoty (</a:t>
            </a:r>
            <a:r>
              <a:rPr lang="cs-CZ" dirty="0" smtClean="0"/>
              <a:t>zvláště </a:t>
            </a:r>
            <a:r>
              <a:rPr lang="cs-CZ" dirty="0"/>
              <a:t>u žen po menopauze).</a:t>
            </a:r>
          </a:p>
          <a:p>
            <a:r>
              <a:rPr lang="cs-CZ" dirty="0" smtClean="0"/>
              <a:t>Snížení </a:t>
            </a:r>
            <a:r>
              <a:rPr lang="cs-CZ" dirty="0"/>
              <a:t>rizika </a:t>
            </a:r>
            <a:r>
              <a:rPr lang="cs-CZ" dirty="0" smtClean="0"/>
              <a:t>pádů </a:t>
            </a:r>
            <a:r>
              <a:rPr lang="cs-CZ" dirty="0"/>
              <a:t>a </a:t>
            </a:r>
            <a:r>
              <a:rPr lang="cs-CZ" dirty="0" smtClean="0"/>
              <a:t>zlomenin – zlepšení rovnovážných schopností.</a:t>
            </a:r>
            <a:endParaRPr lang="cs-CZ" dirty="0"/>
          </a:p>
          <a:p>
            <a:r>
              <a:rPr lang="cs-CZ" dirty="0" smtClean="0"/>
              <a:t>Zlepšení </a:t>
            </a:r>
            <a:r>
              <a:rPr lang="cs-CZ" dirty="0"/>
              <a:t>pohyblivosti i </a:t>
            </a:r>
            <a:r>
              <a:rPr lang="cs-CZ" dirty="0" smtClean="0"/>
              <a:t>celkové </a:t>
            </a:r>
            <a:r>
              <a:rPr lang="cs-CZ" dirty="0"/>
              <a:t>funkčnosti kloubů, </a:t>
            </a:r>
            <a:r>
              <a:rPr lang="cs-CZ" dirty="0" smtClean="0"/>
              <a:t>snížení bolesti kloubů – analgetický efekt endorfinů.</a:t>
            </a:r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/>
          <a:lstStyle/>
          <a:p>
            <a:r>
              <a:rPr lang="cs-CZ" dirty="0" smtClean="0"/>
              <a:t>Zlepšení </a:t>
            </a:r>
            <a:r>
              <a:rPr lang="cs-CZ" dirty="0"/>
              <a:t>kvality </a:t>
            </a:r>
            <a:r>
              <a:rPr lang="cs-CZ" dirty="0" smtClean="0"/>
              <a:t>spánku</a:t>
            </a:r>
            <a:r>
              <a:rPr lang="cs-CZ" dirty="0"/>
              <a:t>, schopnosti </a:t>
            </a:r>
            <a:r>
              <a:rPr lang="cs-CZ" dirty="0" smtClean="0"/>
              <a:t>učení a krátkodobé </a:t>
            </a:r>
            <a:r>
              <a:rPr lang="cs-CZ" dirty="0"/>
              <a:t>paměti.</a:t>
            </a:r>
          </a:p>
          <a:p>
            <a:r>
              <a:rPr lang="cs-CZ" dirty="0" smtClean="0"/>
              <a:t>Prevence tromboflebitid</a:t>
            </a:r>
            <a:r>
              <a:rPr lang="cs-CZ" dirty="0"/>
              <a:t>, </a:t>
            </a:r>
            <a:r>
              <a:rPr lang="cs-CZ" dirty="0" smtClean="0"/>
              <a:t>pneumonií..</a:t>
            </a:r>
            <a:endParaRPr lang="cs-CZ" dirty="0"/>
          </a:p>
          <a:p>
            <a:r>
              <a:rPr lang="cs-CZ" dirty="0" smtClean="0"/>
              <a:t>Zrychlení metabolismu.</a:t>
            </a:r>
          </a:p>
          <a:p>
            <a:r>
              <a:rPr lang="cs-CZ" dirty="0" smtClean="0"/>
              <a:t>Udržení optimální hmotnosti </a:t>
            </a:r>
          </a:p>
          <a:p>
            <a:r>
              <a:rPr lang="cs-CZ" dirty="0" smtClean="0"/>
              <a:t>Stabilizace psychiky - antidepresivní účinek</a:t>
            </a:r>
            <a:r>
              <a:rPr lang="cs-CZ" dirty="0"/>
              <a:t>, </a:t>
            </a:r>
            <a:r>
              <a:rPr lang="cs-CZ" dirty="0" smtClean="0"/>
              <a:t>rozšiřovaní </a:t>
            </a:r>
            <a:r>
              <a:rPr lang="cs-CZ" dirty="0"/>
              <a:t>spektra </a:t>
            </a:r>
            <a:r>
              <a:rPr lang="cs-CZ" dirty="0" smtClean="0"/>
              <a:t>sociálních kontaktů.</a:t>
            </a:r>
          </a:p>
          <a:p>
            <a:r>
              <a:rPr lang="cs-CZ" dirty="0" smtClean="0"/>
              <a:t>Zvýšení vitální energie </a:t>
            </a:r>
            <a:r>
              <a:rPr lang="cs-CZ" dirty="0" smtClean="0">
                <a:sym typeface="Wingdings" pitchFamily="2" charset="2"/>
              </a:rPr>
              <a:t></a:t>
            </a:r>
            <a:endParaRPr lang="cs-CZ" dirty="0"/>
          </a:p>
        </p:txBody>
      </p:sp>
      <p:pic>
        <p:nvPicPr>
          <p:cNvPr id="4" name="Obrázek 3" descr="kk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076056" y="4797152"/>
            <a:ext cx="3168352" cy="1872208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904656"/>
          </a:xfrm>
        </p:spPr>
        <p:txBody>
          <a:bodyPr>
            <a:normAutofit/>
          </a:bodyPr>
          <a:lstStyle/>
          <a:p>
            <a:r>
              <a:rPr lang="cs-CZ" dirty="0" smtClean="0"/>
              <a:t>Stárnutí </a:t>
            </a:r>
            <a:r>
              <a:rPr lang="cs-CZ" dirty="0"/>
              <a:t>je </a:t>
            </a:r>
            <a:r>
              <a:rPr lang="cs-CZ" dirty="0" smtClean="0"/>
              <a:t>nevratný, univerzální, druhově specifický biologický proces</a:t>
            </a:r>
            <a:r>
              <a:rPr lang="cs-CZ" dirty="0"/>
              <a:t>, </a:t>
            </a:r>
            <a:r>
              <a:rPr lang="cs-CZ" dirty="0" smtClean="0"/>
              <a:t>který  lze obtížně definovat. </a:t>
            </a:r>
          </a:p>
          <a:p>
            <a:r>
              <a:rPr lang="cs-CZ" dirty="0" smtClean="0"/>
              <a:t>Postihuje </a:t>
            </a:r>
            <a:r>
              <a:rPr lang="cs-CZ" dirty="0"/>
              <a:t>s </a:t>
            </a:r>
            <a:r>
              <a:rPr lang="cs-CZ" dirty="0" smtClean="0"/>
              <a:t>různou rychlostí </a:t>
            </a:r>
            <a:r>
              <a:rPr lang="cs-CZ" dirty="0"/>
              <a:t>prakticky všechny </a:t>
            </a:r>
            <a:r>
              <a:rPr lang="cs-CZ" dirty="0" smtClean="0"/>
              <a:t>orgány</a:t>
            </a:r>
            <a:r>
              <a:rPr lang="cs-CZ" dirty="0"/>
              <a:t>, </a:t>
            </a:r>
            <a:r>
              <a:rPr lang="cs-CZ" dirty="0" smtClean="0"/>
              <a:t>které ztrácejí </a:t>
            </a:r>
            <a:r>
              <a:rPr lang="cs-CZ" dirty="0"/>
              <a:t>svou </a:t>
            </a:r>
            <a:r>
              <a:rPr lang="cs-CZ" dirty="0" smtClean="0"/>
              <a:t>funkční </a:t>
            </a:r>
            <a:r>
              <a:rPr lang="cs-CZ" dirty="0"/>
              <a:t>rezervu</a:t>
            </a:r>
            <a:r>
              <a:rPr lang="cs-CZ" dirty="0" smtClean="0"/>
              <a:t>.</a:t>
            </a:r>
          </a:p>
          <a:p>
            <a:r>
              <a:rPr lang="cs-CZ" dirty="0"/>
              <a:t>Biologicky </a:t>
            </a:r>
            <a:r>
              <a:rPr lang="cs-CZ" dirty="0" smtClean="0"/>
              <a:t>starý </a:t>
            </a:r>
            <a:r>
              <a:rPr lang="cs-CZ" dirty="0"/>
              <a:t>organismus se tak </a:t>
            </a:r>
            <a:r>
              <a:rPr lang="cs-CZ" dirty="0" smtClean="0"/>
              <a:t>stává méně přizpůsobivý </a:t>
            </a:r>
            <a:r>
              <a:rPr lang="cs-CZ" dirty="0"/>
              <a:t>k </a:t>
            </a:r>
            <a:r>
              <a:rPr lang="cs-CZ" dirty="0" smtClean="0"/>
              <a:t>měnícím se podmínkám vnitřního </a:t>
            </a:r>
            <a:r>
              <a:rPr lang="cs-CZ" dirty="0"/>
              <a:t>a </a:t>
            </a:r>
            <a:r>
              <a:rPr lang="cs-CZ" dirty="0" smtClean="0"/>
              <a:t>zevního prostředí, ztrácí své adaptační schopnosti </a:t>
            </a:r>
            <a:r>
              <a:rPr lang="cs-CZ" dirty="0"/>
              <a:t>a snadno, i při </a:t>
            </a:r>
            <a:r>
              <a:rPr lang="cs-CZ" dirty="0" smtClean="0"/>
              <a:t>mírných </a:t>
            </a:r>
            <a:r>
              <a:rPr lang="cs-CZ" dirty="0"/>
              <a:t>podnětech, </a:t>
            </a:r>
            <a:r>
              <a:rPr lang="cs-CZ" dirty="0" smtClean="0"/>
              <a:t>dochází </a:t>
            </a:r>
            <a:r>
              <a:rPr lang="cs-CZ" dirty="0"/>
              <a:t>k </a:t>
            </a:r>
            <a:r>
              <a:rPr lang="cs-CZ" dirty="0" smtClean="0"/>
              <a:t>dekompenzaci </a:t>
            </a:r>
            <a:r>
              <a:rPr lang="pl-PL" dirty="0" smtClean="0"/>
              <a:t>jak orgánové </a:t>
            </a:r>
            <a:r>
              <a:rPr lang="pl-PL" dirty="0"/>
              <a:t>funkce, tak organismu jako celku.</a:t>
            </a: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Období stáří: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/>
              <a:t>45–59 let – středni věk (interevium)</a:t>
            </a:r>
          </a:p>
          <a:p>
            <a:r>
              <a:rPr lang="cs-CZ" smtClean="0"/>
              <a:t>60 (65)–74 </a:t>
            </a:r>
            <a:r>
              <a:rPr lang="cs-CZ" dirty="0"/>
              <a:t>– </a:t>
            </a:r>
            <a:r>
              <a:rPr lang="cs-CZ" dirty="0" smtClean="0"/>
              <a:t>počínající, časné stáři </a:t>
            </a:r>
            <a:r>
              <a:rPr lang="cs-CZ" dirty="0"/>
              <a:t>(senescence)</a:t>
            </a:r>
          </a:p>
          <a:p>
            <a:r>
              <a:rPr lang="sv-SE" dirty="0"/>
              <a:t>75–89 – kmetstvi, vlastni staři (senium)</a:t>
            </a:r>
          </a:p>
          <a:p>
            <a:r>
              <a:rPr lang="cs-CZ" dirty="0"/>
              <a:t>90 a vice – dlouhověkost (</a:t>
            </a:r>
            <a:r>
              <a:rPr lang="cs-CZ" dirty="0" err="1"/>
              <a:t>patriarchium</a:t>
            </a:r>
            <a:r>
              <a:rPr lang="cs-CZ" dirty="0"/>
              <a:t>)</a:t>
            </a:r>
          </a:p>
        </p:txBody>
      </p:sp>
      <p:pic>
        <p:nvPicPr>
          <p:cNvPr id="4" name="Obrázek 3" descr="se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771800" y="4077072"/>
            <a:ext cx="3528392" cy="1872208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>
            <a:normAutofit fontScale="92500"/>
          </a:bodyPr>
          <a:lstStyle/>
          <a:p>
            <a:r>
              <a:rPr lang="cs-CZ" dirty="0" smtClean="0"/>
              <a:t>Hybný systém </a:t>
            </a:r>
            <a:r>
              <a:rPr lang="cs-CZ" dirty="0"/>
              <a:t>reaguje citlivě na všechny </a:t>
            </a:r>
            <a:r>
              <a:rPr lang="cs-CZ" dirty="0" smtClean="0"/>
              <a:t>patologické </a:t>
            </a:r>
            <a:r>
              <a:rPr lang="cs-CZ" dirty="0"/>
              <a:t>procesy v organismu</a:t>
            </a:r>
            <a:r>
              <a:rPr lang="cs-CZ" dirty="0" smtClean="0"/>
              <a:t>, zvláště </a:t>
            </a:r>
            <a:r>
              <a:rPr lang="cs-CZ" dirty="0"/>
              <a:t>na nedostatek </a:t>
            </a:r>
            <a:r>
              <a:rPr lang="cs-CZ" dirty="0" smtClean="0"/>
              <a:t>aktivního </a:t>
            </a:r>
            <a:r>
              <a:rPr lang="cs-CZ" dirty="0"/>
              <a:t>pohybu. </a:t>
            </a:r>
            <a:endParaRPr lang="cs-CZ" dirty="0" smtClean="0"/>
          </a:p>
          <a:p>
            <a:r>
              <a:rPr lang="cs-CZ" dirty="0" smtClean="0"/>
              <a:t>Dochází </a:t>
            </a:r>
            <a:r>
              <a:rPr lang="cs-CZ" dirty="0"/>
              <a:t>k </a:t>
            </a:r>
            <a:r>
              <a:rPr lang="cs-CZ" dirty="0" smtClean="0"/>
              <a:t>úbytku svalové </a:t>
            </a:r>
            <a:r>
              <a:rPr lang="cs-CZ" dirty="0"/>
              <a:t>hmoty, přestavbě </a:t>
            </a:r>
            <a:r>
              <a:rPr lang="cs-CZ" dirty="0" smtClean="0"/>
              <a:t>kostní tkáně</a:t>
            </a:r>
            <a:r>
              <a:rPr lang="cs-CZ" dirty="0"/>
              <a:t>, ke </a:t>
            </a:r>
            <a:r>
              <a:rPr lang="cs-CZ" dirty="0" smtClean="0"/>
              <a:t>změnám </a:t>
            </a:r>
            <a:r>
              <a:rPr lang="cs-CZ" dirty="0"/>
              <a:t>v </a:t>
            </a:r>
            <a:r>
              <a:rPr lang="cs-CZ" dirty="0" smtClean="0"/>
              <a:t>měkkých tkaních kolem </a:t>
            </a:r>
            <a:r>
              <a:rPr lang="cs-CZ" dirty="0"/>
              <a:t>kloubů a k omezeni jejich </a:t>
            </a:r>
            <a:r>
              <a:rPr lang="cs-CZ" dirty="0" smtClean="0"/>
              <a:t>fyziologického pohybového </a:t>
            </a:r>
            <a:r>
              <a:rPr lang="cs-CZ" dirty="0"/>
              <a:t>rozsahu</a:t>
            </a:r>
            <a:r>
              <a:rPr lang="cs-CZ" dirty="0" smtClean="0"/>
              <a:t>.</a:t>
            </a:r>
          </a:p>
          <a:p>
            <a:r>
              <a:rPr lang="cs-CZ" dirty="0" smtClean="0"/>
              <a:t>Vlivem biologického stárnutí svalstvo  zmenšuje </a:t>
            </a:r>
            <a:r>
              <a:rPr lang="cs-CZ" dirty="0"/>
              <a:t>svůj objem, </a:t>
            </a:r>
            <a:r>
              <a:rPr lang="cs-CZ" dirty="0" smtClean="0"/>
              <a:t>ztrácí </a:t>
            </a:r>
            <a:r>
              <a:rPr lang="cs-CZ" dirty="0"/>
              <a:t>pružnost a silu, snižuje </a:t>
            </a:r>
            <a:r>
              <a:rPr lang="cs-CZ" dirty="0" smtClean="0"/>
              <a:t>se schopnost rychlé reakce (!!pády), snížena výdrž </a:t>
            </a:r>
            <a:r>
              <a:rPr lang="cs-CZ" dirty="0"/>
              <a:t>při </a:t>
            </a:r>
            <a:r>
              <a:rPr lang="cs-CZ" dirty="0" smtClean="0"/>
              <a:t>fyzické </a:t>
            </a:r>
            <a:r>
              <a:rPr lang="cs-CZ" dirty="0"/>
              <a:t>aktivitě, </a:t>
            </a:r>
            <a:r>
              <a:rPr lang="cs-CZ" dirty="0" smtClean="0"/>
              <a:t>rychlejší nástup únavy</a:t>
            </a:r>
            <a:r>
              <a:rPr lang="cs-CZ" dirty="0"/>
              <a:t>.</a:t>
            </a:r>
            <a:endParaRPr lang="cs-CZ" dirty="0" smtClean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 lnSpcReduction="10000"/>
          </a:bodyPr>
          <a:lstStyle/>
          <a:p>
            <a:r>
              <a:rPr lang="cs-CZ" dirty="0"/>
              <a:t>Tělesná výška  </a:t>
            </a:r>
            <a:r>
              <a:rPr lang="cs-CZ" dirty="0" smtClean="0"/>
              <a:t>se zmenšuje </a:t>
            </a:r>
            <a:r>
              <a:rPr lang="cs-CZ" dirty="0"/>
              <a:t>se </a:t>
            </a:r>
            <a:r>
              <a:rPr lang="cs-CZ" dirty="0" smtClean="0"/>
              <a:t>snížením meziobratlových plotének, úbytkem svalové </a:t>
            </a:r>
            <a:r>
              <a:rPr lang="cs-CZ" dirty="0"/>
              <a:t>hmoty, </a:t>
            </a:r>
            <a:r>
              <a:rPr lang="cs-CZ" dirty="0" smtClean="0"/>
              <a:t>snížením napětí </a:t>
            </a:r>
            <a:r>
              <a:rPr lang="cs-CZ" dirty="0"/>
              <a:t>svalů </a:t>
            </a:r>
            <a:endParaRPr lang="cs-CZ" dirty="0" smtClean="0"/>
          </a:p>
          <a:p>
            <a:r>
              <a:rPr lang="cs-CZ" dirty="0" smtClean="0"/>
              <a:t>Změny </a:t>
            </a:r>
            <a:r>
              <a:rPr lang="cs-CZ" dirty="0"/>
              <a:t>na </a:t>
            </a:r>
            <a:r>
              <a:rPr lang="cs-CZ" dirty="0" smtClean="0"/>
              <a:t>celém lokomočním aparátu (zvětšení  hrudní kyfózy </a:t>
            </a:r>
            <a:r>
              <a:rPr lang="cs-CZ" dirty="0"/>
              <a:t>a </a:t>
            </a:r>
            <a:r>
              <a:rPr lang="cs-CZ" dirty="0" smtClean="0"/>
              <a:t>lordózy bederní páteře</a:t>
            </a:r>
            <a:r>
              <a:rPr lang="cs-CZ" dirty="0"/>
              <a:t>).</a:t>
            </a:r>
          </a:p>
          <a:p>
            <a:r>
              <a:rPr lang="cs-CZ" dirty="0" smtClean="0"/>
              <a:t>Dochází </a:t>
            </a:r>
            <a:r>
              <a:rPr lang="cs-CZ" dirty="0"/>
              <a:t>k </a:t>
            </a:r>
            <a:r>
              <a:rPr lang="cs-CZ" dirty="0" smtClean="0"/>
              <a:t>úbytku mozkových </a:t>
            </a:r>
            <a:r>
              <a:rPr lang="cs-CZ" dirty="0"/>
              <a:t>buněk, </a:t>
            </a:r>
            <a:r>
              <a:rPr lang="cs-CZ" dirty="0" smtClean="0"/>
              <a:t>ztrátě pružnosti mozkových cév</a:t>
            </a:r>
            <a:r>
              <a:rPr lang="cs-CZ" dirty="0"/>
              <a:t>, což vede k </a:t>
            </a:r>
            <a:r>
              <a:rPr lang="cs-CZ" dirty="0" smtClean="0"/>
              <a:t>postupnému </a:t>
            </a:r>
            <a:r>
              <a:rPr lang="cs-CZ" dirty="0"/>
              <a:t>poklesu kapacity </a:t>
            </a:r>
            <a:r>
              <a:rPr lang="cs-CZ" dirty="0" smtClean="0"/>
              <a:t>paměti,především krátkodobé </a:t>
            </a:r>
            <a:r>
              <a:rPr lang="cs-CZ" dirty="0"/>
              <a:t>a k prodlouženi doby reakce, </a:t>
            </a:r>
            <a:r>
              <a:rPr lang="cs-CZ" dirty="0" smtClean="0"/>
              <a:t>snížení psychomotorického </a:t>
            </a:r>
            <a:r>
              <a:rPr lang="cs-CZ" dirty="0"/>
              <a:t>tempa.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/>
          </a:bodyPr>
          <a:lstStyle/>
          <a:p>
            <a:r>
              <a:rPr lang="cs-CZ" dirty="0" smtClean="0"/>
              <a:t>Snížení funkce smyslových orgánů (zrak, sluch, čich).</a:t>
            </a:r>
          </a:p>
          <a:p>
            <a:r>
              <a:rPr lang="cs-CZ" dirty="0" smtClean="0"/>
              <a:t>Po 50.roce se zvyšuje práh bolesti.</a:t>
            </a:r>
          </a:p>
          <a:p>
            <a:r>
              <a:rPr lang="cs-CZ" dirty="0" smtClean="0"/>
              <a:t>Poruchy rovnováhy.</a:t>
            </a:r>
          </a:p>
          <a:p>
            <a:r>
              <a:rPr lang="cs-CZ" dirty="0" smtClean="0"/>
              <a:t>Změny v endokrinním systému (změny hladin hormonů).</a:t>
            </a:r>
          </a:p>
          <a:p>
            <a:r>
              <a:rPr lang="cs-CZ" dirty="0"/>
              <a:t>Respirační systém </a:t>
            </a:r>
            <a:r>
              <a:rPr lang="cs-CZ" dirty="0" smtClean="0"/>
              <a:t>- dochází </a:t>
            </a:r>
            <a:r>
              <a:rPr lang="cs-CZ" dirty="0"/>
              <a:t>k poklesu </a:t>
            </a:r>
            <a:r>
              <a:rPr lang="cs-CZ" dirty="0" smtClean="0"/>
              <a:t>vitální </a:t>
            </a:r>
            <a:r>
              <a:rPr lang="cs-CZ" dirty="0"/>
              <a:t>kapacity plic (v </a:t>
            </a:r>
            <a:r>
              <a:rPr lang="cs-CZ" dirty="0" smtClean="0"/>
              <a:t>důsledku sníženi výkonnosti </a:t>
            </a:r>
            <a:r>
              <a:rPr lang="cs-CZ" dirty="0"/>
              <a:t>svalstva </a:t>
            </a:r>
            <a:r>
              <a:rPr lang="cs-CZ" dirty="0" smtClean="0"/>
              <a:t>hrudníku</a:t>
            </a:r>
            <a:r>
              <a:rPr lang="cs-CZ" dirty="0"/>
              <a:t>, </a:t>
            </a:r>
            <a:r>
              <a:rPr lang="cs-CZ" dirty="0" smtClean="0"/>
              <a:t>sníženi </a:t>
            </a:r>
            <a:r>
              <a:rPr lang="cs-CZ" dirty="0"/>
              <a:t>pružnosti </a:t>
            </a:r>
            <a:r>
              <a:rPr lang="cs-CZ" dirty="0" smtClean="0"/>
              <a:t>plicní </a:t>
            </a:r>
            <a:r>
              <a:rPr lang="pl-PL" dirty="0" smtClean="0"/>
              <a:t>tkáně</a:t>
            </a:r>
            <a:r>
              <a:rPr lang="pl-PL" dirty="0"/>
              <a:t>, deformitami pateře a hrudniku,…).</a:t>
            </a: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760640"/>
          </a:xfrm>
        </p:spPr>
        <p:txBody>
          <a:bodyPr/>
          <a:lstStyle/>
          <a:p>
            <a:r>
              <a:rPr lang="cs-CZ" dirty="0"/>
              <a:t>Kardiovaskulární aparát – </a:t>
            </a:r>
            <a:r>
              <a:rPr lang="cs-CZ" dirty="0" smtClean="0"/>
              <a:t>nižší </a:t>
            </a:r>
            <a:r>
              <a:rPr lang="cs-CZ" dirty="0"/>
              <a:t>VO2 </a:t>
            </a:r>
            <a:r>
              <a:rPr lang="cs-CZ" dirty="0" err="1" smtClean="0"/>
              <a:t>max</a:t>
            </a:r>
            <a:r>
              <a:rPr lang="cs-CZ" dirty="0" smtClean="0"/>
              <a:t>, menší srdeční výdej </a:t>
            </a:r>
            <a:r>
              <a:rPr lang="cs-CZ" dirty="0"/>
              <a:t>a </a:t>
            </a:r>
            <a:r>
              <a:rPr lang="cs-CZ" dirty="0" smtClean="0"/>
              <a:t>maximální tepová </a:t>
            </a:r>
            <a:r>
              <a:rPr lang="cs-CZ" dirty="0"/>
              <a:t>frekvence, </a:t>
            </a:r>
            <a:r>
              <a:rPr lang="cs-CZ" dirty="0" smtClean="0"/>
              <a:t>pomalejší návrat tepové </a:t>
            </a:r>
            <a:r>
              <a:rPr lang="cs-CZ" dirty="0"/>
              <a:t>frekvence k </a:t>
            </a:r>
            <a:r>
              <a:rPr lang="cs-CZ" dirty="0" smtClean="0"/>
              <a:t>výchozím hodnotám</a:t>
            </a:r>
            <a:r>
              <a:rPr lang="cs-CZ" dirty="0"/>
              <a:t>, </a:t>
            </a:r>
            <a:r>
              <a:rPr lang="cs-CZ" dirty="0" smtClean="0"/>
              <a:t>zvýšená </a:t>
            </a:r>
            <a:r>
              <a:rPr lang="cs-CZ" dirty="0" err="1" smtClean="0"/>
              <a:t>cevní</a:t>
            </a:r>
            <a:r>
              <a:rPr lang="cs-CZ" dirty="0" smtClean="0"/>
              <a:t> </a:t>
            </a:r>
            <a:r>
              <a:rPr lang="cs-CZ" dirty="0"/>
              <a:t>rezistence.</a:t>
            </a:r>
          </a:p>
          <a:p>
            <a:r>
              <a:rPr lang="cs-CZ" dirty="0" smtClean="0"/>
              <a:t>Nižší schopnost koncentrovat se.</a:t>
            </a:r>
            <a:endParaRPr lang="cs-CZ" dirty="0"/>
          </a:p>
        </p:txBody>
      </p:sp>
      <p:pic>
        <p:nvPicPr>
          <p:cNvPr id="4" name="Obrázek 3" descr="joga sen.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915816" y="4077072"/>
            <a:ext cx="3384376" cy="18002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Harmonizační cvičení u seniorů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Seniorské populace neustále přibývá, jednotlivci se dožívají vyššího věku a průměrný věk stoupá.</a:t>
            </a:r>
          </a:p>
          <a:p>
            <a:r>
              <a:rPr lang="cs-CZ" dirty="0" smtClean="0"/>
              <a:t>Mnoho seniorů se však dožívá vyššího věku za cenu imobilizace a zhoršené kvality života.</a:t>
            </a:r>
          </a:p>
          <a:p>
            <a:r>
              <a:rPr lang="cs-CZ" dirty="0" smtClean="0"/>
              <a:t>V nabídce sportovních zařízení, </a:t>
            </a:r>
            <a:r>
              <a:rPr lang="cs-CZ" dirty="0" err="1" smtClean="0"/>
              <a:t>fitnesscenter</a:t>
            </a:r>
            <a:r>
              <a:rPr lang="cs-CZ" dirty="0" smtClean="0"/>
              <a:t> i sportovních fakult většinou chybí programy a kurzy pohybových aktivit pro seniory.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cs-CZ" dirty="0" smtClean="0"/>
              <a:t>Cíl H.C. u seniorů:</a:t>
            </a:r>
          </a:p>
          <a:p>
            <a:r>
              <a:rPr lang="cs-CZ" dirty="0" smtClean="0"/>
              <a:t>Stabilizace zdravotního stavu seniorů.</a:t>
            </a:r>
          </a:p>
          <a:p>
            <a:r>
              <a:rPr lang="cs-CZ" dirty="0" smtClean="0"/>
              <a:t>Zastavení progrese stárnutí. </a:t>
            </a:r>
          </a:p>
          <a:p>
            <a:r>
              <a:rPr lang="cs-CZ" dirty="0" smtClean="0"/>
              <a:t>Zlepšení zdatnosti a funkčního stavu seniora.</a:t>
            </a:r>
          </a:p>
          <a:p>
            <a:endParaRPr lang="cs-CZ" dirty="0" smtClean="0"/>
          </a:p>
          <a:p>
            <a:r>
              <a:rPr lang="cs-CZ" dirty="0" smtClean="0"/>
              <a:t>Postupovat dle didaktických zásad posloupnosti a přiměřenosti s ohledem na aktuální stav klienta tak, aby cvičební plán byl individuálně optimálně zaměřen, pozitivně ovlivňoval celkový stav klienta a nepřetěžoval jej!!</a:t>
            </a:r>
          </a:p>
          <a:p>
            <a:r>
              <a:rPr lang="cs-CZ" dirty="0" smtClean="0"/>
              <a:t>Klienta motivovat!</a:t>
            </a:r>
          </a:p>
          <a:p>
            <a:endParaRPr lang="cs-CZ" dirty="0"/>
          </a:p>
        </p:txBody>
      </p:sp>
      <p:pic>
        <p:nvPicPr>
          <p:cNvPr id="4" name="Obrázek 3" descr="harmsen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004048" y="4725144"/>
            <a:ext cx="3168352" cy="1872208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</TotalTime>
  <Words>709</Words>
  <Application>Microsoft Office PowerPoint</Application>
  <PresentationFormat>Předvádění na obrazovce (4:3)</PresentationFormat>
  <Paragraphs>61</Paragraphs>
  <Slides>14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5" baseType="lpstr">
      <vt:lpstr>Motiv sady Office</vt:lpstr>
      <vt:lpstr>Pohybová aktivita u seniorů</vt:lpstr>
      <vt:lpstr>Prezentace aplikace PowerPoint</vt:lpstr>
      <vt:lpstr>Období stáří: </vt:lpstr>
      <vt:lpstr>Prezentace aplikace PowerPoint</vt:lpstr>
      <vt:lpstr>Prezentace aplikace PowerPoint</vt:lpstr>
      <vt:lpstr>Prezentace aplikace PowerPoint</vt:lpstr>
      <vt:lpstr>Prezentace aplikace PowerPoint</vt:lpstr>
      <vt:lpstr>Harmonizační cvičení u seniorů</vt:lpstr>
      <vt:lpstr>Prezentace aplikace PowerPoint</vt:lpstr>
      <vt:lpstr>Prezentace aplikace PowerPoint</vt:lpstr>
      <vt:lpstr>Prezentace aplikace PowerPoint</vt:lpstr>
      <vt:lpstr>Prezentace aplikace PowerPoint</vt:lpstr>
      <vt:lpstr>Efekt cvičení u seniorů: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Pohybová aktivita u seniorů</dc:title>
  <dc:creator>Vladimír</dc:creator>
  <cp:lastModifiedBy>Jitka Kopřivová</cp:lastModifiedBy>
  <cp:revision>11</cp:revision>
  <dcterms:created xsi:type="dcterms:W3CDTF">2012-02-07T13:54:57Z</dcterms:created>
  <dcterms:modified xsi:type="dcterms:W3CDTF">2014-05-05T11:23:25Z</dcterms:modified>
</cp:coreProperties>
</file>