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5"/>
  </p:handoutMasterIdLst>
  <p:sldIdLst>
    <p:sldId id="256" r:id="rId2"/>
    <p:sldId id="269" r:id="rId3"/>
    <p:sldId id="257" r:id="rId4"/>
    <p:sldId id="263" r:id="rId5"/>
    <p:sldId id="270" r:id="rId6"/>
    <p:sldId id="259" r:id="rId7"/>
    <p:sldId id="260" r:id="rId8"/>
    <p:sldId id="264" r:id="rId9"/>
    <p:sldId id="258" r:id="rId10"/>
    <p:sldId id="265" r:id="rId11"/>
    <p:sldId id="266" r:id="rId12"/>
    <p:sldId id="267" r:id="rId13"/>
    <p:sldId id="278" r:id="rId14"/>
    <p:sldId id="284" r:id="rId15"/>
    <p:sldId id="279" r:id="rId16"/>
    <p:sldId id="262" r:id="rId17"/>
    <p:sldId id="281" r:id="rId18"/>
    <p:sldId id="282" r:id="rId19"/>
    <p:sldId id="277" r:id="rId20"/>
    <p:sldId id="285" r:id="rId21"/>
    <p:sldId id="286" r:id="rId22"/>
    <p:sldId id="287" r:id="rId23"/>
    <p:sldId id="280" r:id="rId24"/>
    <p:sldId id="274" r:id="rId25"/>
    <p:sldId id="288" r:id="rId26"/>
    <p:sldId id="276" r:id="rId27"/>
    <p:sldId id="275" r:id="rId28"/>
    <p:sldId id="273" r:id="rId29"/>
    <p:sldId id="290" r:id="rId30"/>
    <p:sldId id="271" r:id="rId31"/>
    <p:sldId id="272" r:id="rId32"/>
    <p:sldId id="291" r:id="rId33"/>
    <p:sldId id="289" r:id="rId34"/>
  </p:sldIdLst>
  <p:sldSz cx="9144000" cy="6858000" type="screen4x3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CFF047-988B-4539-876B-91BA578C57D2}" type="datetimeFigureOut">
              <a:rPr lang="cs-CZ" smtClean="0"/>
              <a:pPr/>
              <a:t>28.2.2014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A6BA61-7D4E-45BC-9E03-ACBD7EDF03F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A8C716A-B888-457B-B3E2-9CAF4377B907}" type="datetimeFigureOut">
              <a:rPr lang="cs-CZ" smtClean="0"/>
              <a:pPr/>
              <a:t>28.2.2014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B9EAD10-0175-4A7E-A202-44470CCEAAB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C716A-B888-457B-B3E2-9CAF4377B907}" type="datetimeFigureOut">
              <a:rPr lang="cs-CZ" smtClean="0"/>
              <a:pPr/>
              <a:t>28.2.2014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EAD10-0175-4A7E-A202-44470CCEAAB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C716A-B888-457B-B3E2-9CAF4377B907}" type="datetimeFigureOut">
              <a:rPr lang="cs-CZ" smtClean="0"/>
              <a:pPr/>
              <a:t>28.2.2014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EAD10-0175-4A7E-A202-44470CCEAAB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A8C716A-B888-457B-B3E2-9CAF4377B907}" type="datetimeFigureOut">
              <a:rPr lang="cs-CZ" smtClean="0"/>
              <a:pPr/>
              <a:t>28.2.2014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B9EAD10-0175-4A7E-A202-44470CCEAAB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A8C716A-B888-457B-B3E2-9CAF4377B907}" type="datetimeFigureOut">
              <a:rPr lang="cs-CZ" smtClean="0"/>
              <a:pPr/>
              <a:t>28.2.2014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B9EAD10-0175-4A7E-A202-44470CCEAAB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C716A-B888-457B-B3E2-9CAF4377B907}" type="datetimeFigureOut">
              <a:rPr lang="cs-CZ" smtClean="0"/>
              <a:pPr/>
              <a:t>28.2.2014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EAD10-0175-4A7E-A202-44470CCEAAB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C716A-B888-457B-B3E2-9CAF4377B907}" type="datetimeFigureOut">
              <a:rPr lang="cs-CZ" smtClean="0"/>
              <a:pPr/>
              <a:t>28.2.2014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EAD10-0175-4A7E-A202-44470CCEAAB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A8C716A-B888-457B-B3E2-9CAF4377B907}" type="datetimeFigureOut">
              <a:rPr lang="cs-CZ" smtClean="0"/>
              <a:pPr/>
              <a:t>28.2.2014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B9EAD10-0175-4A7E-A202-44470CCEAAB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C716A-B888-457B-B3E2-9CAF4377B907}" type="datetimeFigureOut">
              <a:rPr lang="cs-CZ" smtClean="0"/>
              <a:pPr/>
              <a:t>28.2.2014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EAD10-0175-4A7E-A202-44470CCEAAB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A8C716A-B888-457B-B3E2-9CAF4377B907}" type="datetimeFigureOut">
              <a:rPr lang="cs-CZ" smtClean="0"/>
              <a:pPr/>
              <a:t>28.2.2014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B9EAD10-0175-4A7E-A202-44470CCEAAB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A8C716A-B888-457B-B3E2-9CAF4377B907}" type="datetimeFigureOut">
              <a:rPr lang="cs-CZ" smtClean="0"/>
              <a:pPr/>
              <a:t>28.2.2014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B9EAD10-0175-4A7E-A202-44470CCEAAB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A8C716A-B888-457B-B3E2-9CAF4377B907}" type="datetimeFigureOut">
              <a:rPr lang="cs-CZ" smtClean="0"/>
              <a:pPr/>
              <a:t>28.2.2014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B9EAD10-0175-4A7E-A202-44470CCEAAB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mailto:lojdova@ped.muni.cz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Analýza dat v kvalitativním výzkumu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Kateřina </a:t>
            </a:r>
            <a:r>
              <a:rPr lang="cs-CZ" dirty="0" err="1" smtClean="0"/>
              <a:t>Lojdová</a:t>
            </a:r>
            <a:r>
              <a:rPr lang="cs-CZ" dirty="0" smtClean="0"/>
              <a:t>, </a:t>
            </a:r>
            <a:r>
              <a:rPr lang="cs-CZ" dirty="0" err="1" smtClean="0"/>
              <a:t>Ph.D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lojdova</a:t>
            </a:r>
            <a:r>
              <a:rPr lang="cs-CZ" dirty="0" smtClean="0"/>
              <a:t>@</a:t>
            </a:r>
            <a:r>
              <a:rPr lang="cs-CZ" dirty="0" err="1" smtClean="0"/>
              <a:t>ped.muni.cz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Návodné</a:t>
            </a:r>
            <a:r>
              <a:rPr lang="cs-CZ" dirty="0" smtClean="0"/>
              <a:t> otázky ke kódování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  <a:p>
            <a:r>
              <a:rPr lang="pl-PL" dirty="0"/>
              <a:t>Co? Co je tématem promluvy? </a:t>
            </a:r>
            <a:r>
              <a:rPr lang="pt-BR" dirty="0" smtClean="0"/>
              <a:t>O </a:t>
            </a:r>
            <a:r>
              <a:rPr lang="pt-BR" dirty="0"/>
              <a:t>jakém fenoménu se vypovídá? </a:t>
            </a:r>
            <a:r>
              <a:rPr lang="cs-CZ" dirty="0" smtClean="0">
                <a:solidFill>
                  <a:srgbClr val="FF0000"/>
                </a:solidFill>
              </a:rPr>
              <a:t>O čem to je?</a:t>
            </a:r>
            <a:endParaRPr lang="pt-BR" dirty="0">
              <a:solidFill>
                <a:srgbClr val="FF0000"/>
              </a:solidFill>
            </a:endParaRPr>
          </a:p>
          <a:p>
            <a:r>
              <a:rPr lang="cs-CZ" dirty="0"/>
              <a:t>Kdo? O koho jde? V jakých rolích vystupují? </a:t>
            </a:r>
          </a:p>
          <a:p>
            <a:r>
              <a:rPr lang="cs-CZ" dirty="0"/>
              <a:t>Jak? Které vlastnosti jevu jsou zmiňované nebo naopak zamlčované? </a:t>
            </a:r>
          </a:p>
          <a:p>
            <a:r>
              <a:rPr lang="pl-PL" dirty="0"/>
              <a:t>Kdy? Jak dlouho? Jaký je čas a trvání? </a:t>
            </a:r>
          </a:p>
          <a:p>
            <a:r>
              <a:rPr lang="pl-PL" dirty="0"/>
              <a:t>Kde? V jakém prostoru je dění lokalizováno? </a:t>
            </a:r>
          </a:p>
          <a:p>
            <a:r>
              <a:rPr lang="pl-PL" dirty="0"/>
              <a:t>Jak moc? Jak silně? Jaká je intenzita jevů? </a:t>
            </a:r>
          </a:p>
          <a:p>
            <a:r>
              <a:rPr lang="cs-CZ" dirty="0"/>
              <a:t>Proč? Jaké jsou příčiny? </a:t>
            </a:r>
          </a:p>
          <a:p>
            <a:r>
              <a:rPr lang="cs-CZ" dirty="0"/>
              <a:t>Kvůli čemu? S jakým záměrem aktéři jednají? </a:t>
            </a:r>
          </a:p>
          <a:p>
            <a:r>
              <a:rPr lang="cs-CZ" dirty="0"/>
              <a:t>Pomocí čeho? Jaké jsou strategie k dosažení cíle?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kódování realizovat technicky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cs-CZ" dirty="0" smtClean="0"/>
              <a:t>Metoda papír tužka</a:t>
            </a:r>
          </a:p>
          <a:p>
            <a:pPr marL="514350" indent="-514350">
              <a:buAutoNum type="arabicParenR"/>
            </a:pPr>
            <a:r>
              <a:rPr lang="cs-CZ" dirty="0" smtClean="0"/>
              <a:t>Ve </a:t>
            </a:r>
            <a:r>
              <a:rPr lang="cs-CZ" dirty="0" err="1" smtClean="0"/>
              <a:t>wordu</a:t>
            </a:r>
            <a:endParaRPr lang="cs-CZ" dirty="0" smtClean="0"/>
          </a:p>
          <a:p>
            <a:pPr marL="514350" indent="-514350">
              <a:buAutoNum type="arabicParenR"/>
            </a:pPr>
            <a:r>
              <a:rPr lang="cs-CZ" dirty="0" smtClean="0"/>
              <a:t>V softwaru k tomu určeném (Atlas.ti)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kódování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71472" y="1500174"/>
            <a:ext cx="7429552" cy="5114972"/>
          </a:xfrm>
        </p:spPr>
        <p:txBody>
          <a:bodyPr>
            <a:normAutofit fontScale="85000" lnSpcReduction="20000"/>
          </a:bodyPr>
          <a:lstStyle/>
          <a:p>
            <a:r>
              <a:rPr lang="cs-CZ" u="sng" dirty="0" smtClean="0"/>
              <a:t>In </a:t>
            </a:r>
            <a:r>
              <a:rPr lang="cs-CZ" u="sng" dirty="0" err="1" smtClean="0"/>
              <a:t>vivo</a:t>
            </a:r>
            <a:r>
              <a:rPr lang="cs-CZ" u="sng" dirty="0" smtClean="0"/>
              <a:t> kódy</a:t>
            </a:r>
            <a:endParaRPr lang="cs-CZ" dirty="0" smtClean="0"/>
          </a:p>
          <a:p>
            <a:pPr>
              <a:buNone/>
            </a:pPr>
            <a:r>
              <a:rPr lang="cs-CZ" sz="2600" i="1" dirty="0" smtClean="0"/>
              <a:t>„Máme </a:t>
            </a:r>
            <a:r>
              <a:rPr lang="cs-CZ" sz="2600" i="1" dirty="0" err="1" smtClean="0"/>
              <a:t>napsanej</a:t>
            </a:r>
            <a:r>
              <a:rPr lang="cs-CZ" sz="2600" i="1" dirty="0" smtClean="0"/>
              <a:t> </a:t>
            </a:r>
            <a:r>
              <a:rPr lang="cs-CZ" sz="2600" i="1" dirty="0" err="1" smtClean="0"/>
              <a:t>nějakej</a:t>
            </a:r>
            <a:r>
              <a:rPr lang="cs-CZ" sz="2600" i="1" dirty="0" smtClean="0"/>
              <a:t> ŠVP. My ho jedeme v prvních, </a:t>
            </a:r>
            <a:r>
              <a:rPr lang="cs-CZ" sz="2600" i="1" dirty="0" err="1" smtClean="0"/>
              <a:t>šestejch</a:t>
            </a:r>
            <a:r>
              <a:rPr lang="cs-CZ" sz="2600" i="1" dirty="0" smtClean="0"/>
              <a:t> třídách, ostatní jakoby dobíhají. Ale když začínám chemii v osmičce, tak ignoruji současný osnovy a myslím, že bych si to před inspekcí obhájil, a už jedu podle toho, co máme napsaný, a narážím na to, když jsem to psal, tak člověk byl v nějakým rozpoložení, nějak jsme to tvořili s partou lidí dohromady, mysleli jsme si, že to bude fungovat. V praxi se zjišťuje, že je to ze 30%-40% špatně, je to třeba předělat, přepracovávat. Takže souběžně s tím měním ty kritéria, je s tím hrozně moc práce. Je to </a:t>
            </a:r>
            <a:r>
              <a:rPr lang="cs-CZ" sz="2600" i="1" dirty="0" err="1" smtClean="0"/>
              <a:t>takovej</a:t>
            </a:r>
            <a:r>
              <a:rPr lang="cs-CZ" sz="2600" i="1" dirty="0" smtClean="0"/>
              <a:t> </a:t>
            </a:r>
            <a:r>
              <a:rPr lang="cs-CZ" sz="2600" b="1" i="1" dirty="0" smtClean="0"/>
              <a:t>pokus omyl.</a:t>
            </a:r>
            <a:r>
              <a:rPr lang="cs-CZ" sz="2600" i="1" dirty="0" smtClean="0"/>
              <a:t>“ </a:t>
            </a:r>
            <a:r>
              <a:rPr lang="cs-CZ" sz="2600" dirty="0" smtClean="0"/>
              <a:t>(učitel Petr)</a:t>
            </a:r>
          </a:p>
          <a:p>
            <a:pPr>
              <a:buNone/>
            </a:pPr>
            <a:endParaRPr lang="cs-CZ" sz="2600" dirty="0" smtClean="0"/>
          </a:p>
          <a:p>
            <a:pPr>
              <a:buNone/>
            </a:pPr>
            <a:r>
              <a:rPr lang="cs-CZ" sz="2600" i="1" dirty="0" smtClean="0"/>
              <a:t>„nazveme to </a:t>
            </a:r>
            <a:r>
              <a:rPr lang="cs-CZ" sz="2600" i="1" dirty="0" err="1" smtClean="0"/>
              <a:t>sběračstvím</a:t>
            </a:r>
            <a:r>
              <a:rPr lang="cs-CZ" sz="2600" i="1" dirty="0" smtClean="0"/>
              <a:t>“ </a:t>
            </a:r>
            <a:r>
              <a:rPr lang="cs-CZ" sz="2600" dirty="0" smtClean="0"/>
              <a:t>(Jiří)</a:t>
            </a:r>
          </a:p>
          <a:p>
            <a:pPr>
              <a:buNone/>
            </a:pPr>
            <a:r>
              <a:rPr lang="cs-CZ" sz="2600" i="1" dirty="0" smtClean="0"/>
              <a:t>„</a:t>
            </a:r>
            <a:r>
              <a:rPr lang="cs-CZ" sz="2600" i="1" dirty="0" err="1" smtClean="0"/>
              <a:t>hrajou</a:t>
            </a:r>
            <a:r>
              <a:rPr lang="cs-CZ" sz="2600" i="1" dirty="0" smtClean="0"/>
              <a:t>  </a:t>
            </a:r>
            <a:r>
              <a:rPr lang="cs-CZ" sz="2600" i="1" dirty="0" err="1" smtClean="0"/>
              <a:t>svalama</a:t>
            </a:r>
            <a:r>
              <a:rPr lang="cs-CZ" sz="2600" i="1" dirty="0" smtClean="0"/>
              <a:t>“ </a:t>
            </a:r>
            <a:r>
              <a:rPr lang="cs-CZ" sz="2600" dirty="0" smtClean="0"/>
              <a:t>(Standa)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kódování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u="sng" dirty="0" smtClean="0"/>
              <a:t>Deskriptivní kódy</a:t>
            </a:r>
          </a:p>
          <a:p>
            <a:r>
              <a:rPr lang="cs-CZ" dirty="0" smtClean="0"/>
              <a:t>Jedná se o kódy s nízkou mírou  indukce, které slouží spíše k organizaci dat a pojmenování identifikačních charakteristik. </a:t>
            </a:r>
          </a:p>
          <a:p>
            <a:r>
              <a:rPr lang="cs-CZ" dirty="0" smtClean="0"/>
              <a:t>Například: </a:t>
            </a:r>
            <a:r>
              <a:rPr lang="cs-CZ" i="1" dirty="0" smtClean="0"/>
              <a:t>politická orientace, veganství</a:t>
            </a:r>
            <a:endParaRPr lang="cs-CZ" dirty="0" smtClean="0"/>
          </a:p>
          <a:p>
            <a:r>
              <a:rPr lang="cs-CZ" dirty="0" smtClean="0"/>
              <a:t>Dle </a:t>
            </a:r>
            <a:r>
              <a:rPr lang="cs-CZ" dirty="0" err="1" smtClean="0"/>
              <a:t>Švaříčka</a:t>
            </a:r>
            <a:r>
              <a:rPr lang="cs-CZ" dirty="0" smtClean="0"/>
              <a:t> a </a:t>
            </a:r>
            <a:r>
              <a:rPr lang="cs-CZ" dirty="0" err="1" smtClean="0"/>
              <a:t>Šeďové</a:t>
            </a:r>
            <a:r>
              <a:rPr lang="cs-CZ" dirty="0" smtClean="0"/>
              <a:t> (2007) je to typ kódů  zatížený vysokou neproduktivností. Výzkumník nejde hlouběji pod povrch sdělení.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Deskriptivní kódy nejsou podstatou analýzy</a:t>
            </a:r>
            <a:endParaRPr lang="cs-CZ" dirty="0"/>
          </a:p>
        </p:txBody>
      </p:sp>
      <p:pic>
        <p:nvPicPr>
          <p:cNvPr id="3174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57200" y="2197849"/>
            <a:ext cx="7467600" cy="3678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kódování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 </a:t>
            </a:r>
            <a:r>
              <a:rPr lang="cs-CZ" u="sng" dirty="0" smtClean="0"/>
              <a:t>induktivní kódy</a:t>
            </a:r>
          </a:p>
          <a:p>
            <a:pPr>
              <a:buNone/>
            </a:pPr>
            <a:r>
              <a:rPr lang="cs-CZ" dirty="0" smtClean="0"/>
              <a:t>Induktivní kódy výrok jen nereprodukují, nýbrž mu přidělují „přidanou hodnotu“. K tvoření takových kódů pomáhají otázky: Co?, Kdo? Proč? Jak? Kde? Kdy? Pomocí čeho?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Příklady</a:t>
            </a:r>
          </a:p>
          <a:p>
            <a:pPr>
              <a:buNone/>
            </a:pPr>
            <a:r>
              <a:rPr lang="cs-CZ" dirty="0" smtClean="0"/>
              <a:t>„A prostě tím pádem jsem to roznesl vlastně do </a:t>
            </a:r>
          </a:p>
          <a:p>
            <a:pPr>
              <a:buNone/>
            </a:pPr>
            <a:r>
              <a:rPr lang="cs-CZ" dirty="0" smtClean="0"/>
              <a:t>našeho okolí“ (Petr) 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Já jako hlásná trouba </a:t>
            </a:r>
          </a:p>
          <a:p>
            <a:pPr>
              <a:buNone/>
            </a:pPr>
            <a:r>
              <a:rPr lang="pl-PL" dirty="0" smtClean="0"/>
              <a:t>„Když můžu, tak na ten problém upozorním.“ (Standa)</a:t>
            </a:r>
          </a:p>
          <a:p>
            <a:pPr>
              <a:buNone/>
            </a:pPr>
            <a:r>
              <a:rPr lang="pl-PL" dirty="0" smtClean="0">
                <a:solidFill>
                  <a:srgbClr val="FF0000"/>
                </a:solidFill>
              </a:rPr>
              <a:t>Zviditelňovatel problémů </a:t>
            </a:r>
          </a:p>
          <a:p>
            <a:pPr>
              <a:buNone/>
            </a:pPr>
            <a:r>
              <a:rPr lang="pl-PL" dirty="0" smtClean="0"/>
              <a:t>„Na tom táboře jsme se dohodli, že do školy </a:t>
            </a:r>
          </a:p>
          <a:p>
            <a:pPr>
              <a:buNone/>
            </a:pPr>
            <a:r>
              <a:rPr lang="pl-PL" dirty="0" smtClean="0"/>
              <a:t>půjdeme jako skinheadi“ (Franta)</a:t>
            </a:r>
          </a:p>
          <a:p>
            <a:pPr>
              <a:buNone/>
            </a:pPr>
            <a:r>
              <a:rPr lang="pl-PL" dirty="0" smtClean="0">
                <a:solidFill>
                  <a:srgbClr val="FF0000"/>
                </a:solidFill>
              </a:rPr>
              <a:t>Vyjednaná identita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Problémy v kódování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Reprodukce versus interpretace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„Školu jsem nedodělal, </a:t>
            </a:r>
            <a:r>
              <a:rPr lang="cs-CZ" dirty="0" err="1" smtClean="0"/>
              <a:t>výučňák</a:t>
            </a:r>
            <a:r>
              <a:rPr lang="cs-CZ" dirty="0" smtClean="0"/>
              <a:t> nemám. Ale naši zato nemůžou.“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„Než jsem nastoupil, tak tady žádný management nefungoval.“</a:t>
            </a:r>
          </a:p>
          <a:p>
            <a:pPr>
              <a:buNone/>
            </a:pPr>
            <a:endParaRPr lang="cs-CZ" dirty="0" smtClean="0"/>
          </a:p>
          <a:p>
            <a:r>
              <a:rPr lang="cs-CZ" b="1" dirty="0" smtClean="0"/>
              <a:t>X </a:t>
            </a:r>
            <a:r>
              <a:rPr lang="cs-CZ" b="1" dirty="0" err="1" smtClean="0"/>
              <a:t>Nadinterpretace</a:t>
            </a:r>
            <a:endParaRPr lang="cs-CZ" b="1" dirty="0" smtClean="0"/>
          </a:p>
          <a:p>
            <a:pPr>
              <a:buFontTx/>
              <a:buChar char="-"/>
            </a:pPr>
            <a:r>
              <a:rPr lang="cs-CZ" dirty="0" smtClean="0"/>
              <a:t>když v datech vidíme i to, co v nich není</a:t>
            </a:r>
          </a:p>
          <a:p>
            <a:pPr>
              <a:buFontTx/>
              <a:buChar char="-"/>
            </a:pPr>
            <a:r>
              <a:rPr lang="cs-CZ" dirty="0" smtClean="0"/>
              <a:t>v kódování jde o vystižení toho, co se objevuje v datech, nikoliv toho, co si myslíme my sami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Mějte odstup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endParaRPr lang="cs-CZ" dirty="0" smtClean="0"/>
          </a:p>
          <a:p>
            <a:r>
              <a:rPr lang="cs-CZ" dirty="0" smtClean="0"/>
              <a:t>T: A cítila jsi, že má vyloženě jiný přístup k těm dětem než ty? </a:t>
            </a:r>
          </a:p>
          <a:p>
            <a:r>
              <a:rPr lang="cs-CZ" dirty="0" smtClean="0"/>
              <a:t>Učitelka Aneta: Mně se moc na tom jeho přístupu... teď to nekritizuju. Jsou dva různý přístupy a záleží na člověku. On je přesně takový ten </a:t>
            </a:r>
            <a:r>
              <a:rPr lang="cs-CZ" dirty="0" err="1" smtClean="0"/>
              <a:t>autoritářskej</a:t>
            </a:r>
            <a:r>
              <a:rPr lang="cs-CZ" dirty="0" smtClean="0"/>
              <a:t> typ, který přijde do </a:t>
            </a:r>
            <a:r>
              <a:rPr lang="cs-CZ" dirty="0" err="1" smtClean="0"/>
              <a:t>tý</a:t>
            </a:r>
            <a:r>
              <a:rPr lang="cs-CZ" dirty="0" smtClean="0"/>
              <a:t> třídy, zařve a tam musí být ticho a hotovo. Já to spíš s těma </a:t>
            </a:r>
            <a:r>
              <a:rPr lang="cs-CZ" dirty="0" err="1" smtClean="0"/>
              <a:t>děckama</a:t>
            </a:r>
            <a:r>
              <a:rPr lang="cs-CZ" dirty="0" smtClean="0"/>
              <a:t> řeším… </a:t>
            </a:r>
          </a:p>
          <a:p>
            <a:r>
              <a:rPr lang="cs-CZ" dirty="0" smtClean="0"/>
              <a:t>-jiný rozhovor- </a:t>
            </a:r>
          </a:p>
          <a:p>
            <a:r>
              <a:rPr lang="pt-BR" dirty="0" smtClean="0"/>
              <a:t>T: A kolikrát ti přišel do hodiny? </a:t>
            </a:r>
          </a:p>
          <a:p>
            <a:r>
              <a:rPr lang="cs-CZ" dirty="0" smtClean="0"/>
              <a:t>U: No, … (</a:t>
            </a:r>
            <a:r>
              <a:rPr lang="cs-CZ" i="1" dirty="0" smtClean="0"/>
              <a:t>pomlka)… když na to teď vzpomínám, tak vlastně u mě ani jednou nebyl… A já jsem u něj taky nikdy nebyla…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Když v datech je i to, co v nich není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Jak vysokoškolští studenti vnímají podporu svých rodičů při studiu?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>
                <a:solidFill>
                  <a:srgbClr val="FF0000"/>
                </a:solidFill>
              </a:rPr>
              <a:t>Neuvědomovaná podpora</a:t>
            </a:r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 kódování ke kategorizaci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Kategorizace je procesem seskupování pojmů, které se zdají příslušet stejnému jevu (Strauss &amp; Corbinová, 1999).</a:t>
            </a:r>
          </a:p>
          <a:p>
            <a:r>
              <a:rPr lang="cs-CZ" dirty="0" smtClean="0"/>
              <a:t>Kolik kategorií?</a:t>
            </a:r>
          </a:p>
          <a:p>
            <a:r>
              <a:rPr lang="cs-CZ" dirty="0" smtClean="0"/>
              <a:t>Co pak s nimi?</a:t>
            </a:r>
          </a:p>
          <a:p>
            <a:pPr>
              <a:buNone/>
            </a:pPr>
            <a:r>
              <a:rPr lang="cs-CZ" dirty="0" smtClean="0"/>
              <a:t>	technika vyložení karet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cs-CZ" sz="4400" dirty="0" smtClean="0"/>
              <a:t>Naše výzkumné projekty</a:t>
            </a:r>
            <a:endParaRPr lang="cs-CZ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analytické strategie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b="1" dirty="0" smtClean="0"/>
              <a:t>Analytická indukce </a:t>
            </a:r>
            <a:r>
              <a:rPr lang="cs-CZ" dirty="0" smtClean="0"/>
              <a:t>začíná hrubou definicí výzkumné otázky, pokračuje hledáním  hypotetického vysvětlení a prověřováním hypotézy na jednotlivých případech. Je založena na principu opakování. Opakované případy ospravedlňují k přijetí určitého pravidla (</a:t>
            </a:r>
            <a:r>
              <a:rPr lang="cs-CZ" dirty="0" err="1" smtClean="0"/>
              <a:t>Švaříček</a:t>
            </a:r>
            <a:r>
              <a:rPr lang="cs-CZ" dirty="0" smtClean="0"/>
              <a:t> &amp; </a:t>
            </a:r>
            <a:r>
              <a:rPr lang="cs-CZ" dirty="0" err="1" smtClean="0"/>
              <a:t>Šeďová</a:t>
            </a:r>
            <a:r>
              <a:rPr lang="cs-CZ" dirty="0" smtClean="0"/>
              <a:t>, 2007). Výzkumník přirozeně vytváří hypotézy o zkoumaném jevu, musí však ověřit, zda odpovídají všem případům.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analytické strategie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b="1" dirty="0" smtClean="0"/>
              <a:t>Konstantní komparace </a:t>
            </a:r>
            <a:r>
              <a:rPr lang="cs-CZ" dirty="0" smtClean="0"/>
              <a:t>znamená neustálé porovnávání, hledání podobností a rozdílů, a to na všech rovinách práce s daty (</a:t>
            </a:r>
            <a:r>
              <a:rPr lang="cs-CZ" dirty="0" err="1" smtClean="0"/>
              <a:t>Švaříček</a:t>
            </a:r>
            <a:r>
              <a:rPr lang="cs-CZ" dirty="0" smtClean="0"/>
              <a:t> &amp; </a:t>
            </a:r>
            <a:r>
              <a:rPr lang="cs-CZ" dirty="0" err="1" smtClean="0"/>
              <a:t>Šeďová</a:t>
            </a:r>
            <a:r>
              <a:rPr lang="cs-CZ" dirty="0" smtClean="0"/>
              <a:t>, 2007). V porovnávání můžeme  zahrnout jak jevy blízké, tak i jevy vzdálené. Zatímco porovnávání blízkých jevů (v datech) je  nezbytné, k porovnávání vzdálených jevů nemusí vždy dojít. </a:t>
            </a:r>
            <a:r>
              <a:rPr lang="cs-CZ" dirty="0" err="1" smtClean="0"/>
              <a:t>Strauss</a:t>
            </a:r>
            <a:r>
              <a:rPr lang="cs-CZ" dirty="0" smtClean="0"/>
              <a:t> a </a:t>
            </a:r>
            <a:r>
              <a:rPr lang="cs-CZ" dirty="0" err="1" smtClean="0"/>
              <a:t>Corbinová</a:t>
            </a:r>
            <a:r>
              <a:rPr lang="cs-CZ" dirty="0" smtClean="0"/>
              <a:t> (1999)  uvádějí jako příklad porovnávání vzdálených jevů hru na housle a kulturistiku.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</a:t>
            </a:r>
            <a:r>
              <a:rPr lang="cs-CZ" dirty="0" err="1" smtClean="0"/>
              <a:t>konstantí</a:t>
            </a:r>
            <a:r>
              <a:rPr lang="cs-CZ" dirty="0" smtClean="0"/>
              <a:t> komparace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Vzdělávací působení subkultur x vzdělávací působení školy: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– legitimizace role v edukační realitě</a:t>
            </a:r>
          </a:p>
          <a:p>
            <a:pPr>
              <a:buNone/>
            </a:pPr>
            <a:r>
              <a:rPr lang="cs-CZ" dirty="0" smtClean="0"/>
              <a:t>– „guerillová pedagogika“</a:t>
            </a:r>
          </a:p>
          <a:p>
            <a:pPr>
              <a:buNone/>
            </a:pPr>
            <a:r>
              <a:rPr lang="cs-CZ" dirty="0" smtClean="0"/>
              <a:t>– autenticita</a:t>
            </a:r>
          </a:p>
          <a:p>
            <a:pPr>
              <a:buNone/>
            </a:pPr>
            <a:r>
              <a:rPr lang="cs-CZ" dirty="0" smtClean="0"/>
              <a:t>– paradox kritičnosti</a:t>
            </a:r>
          </a:p>
          <a:p>
            <a:pPr>
              <a:buNone/>
            </a:pPr>
            <a:r>
              <a:rPr lang="cs-CZ" dirty="0" smtClean="0"/>
              <a:t>– obrácené mezigenerační učení</a:t>
            </a:r>
          </a:p>
          <a:p>
            <a:pPr>
              <a:buNone/>
            </a:pPr>
            <a:r>
              <a:rPr lang="cs-CZ" dirty="0" smtClean="0"/>
              <a:t>– řetězení prvků edukační reality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 kategorií k teorii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endParaRPr lang="cs-CZ" dirty="0" smtClean="0"/>
          </a:p>
          <a:p>
            <a:pPr algn="just"/>
            <a:r>
              <a:rPr lang="cs-CZ" b="1" dirty="0" smtClean="0"/>
              <a:t>Kostra analytického příběhu</a:t>
            </a:r>
            <a:r>
              <a:rPr lang="cs-CZ" dirty="0" smtClean="0"/>
              <a:t>: jednoduchý popis kategorií a vztahů mezi nimi. Účelem kostry je formulovat klíčová tvrzení, na která výzkumník přišel a to tak, aby byla soustředěna kolem ústředního jevu, který byl zkoumán. Jde obvykle o několik poměrně strohých oznamovacích vět. Kostru lze také zobrazit graficky v podobě schématu.</a:t>
            </a:r>
          </a:p>
          <a:p>
            <a:pPr algn="just"/>
            <a:r>
              <a:rPr lang="cs-CZ" dirty="0" smtClean="0"/>
              <a:t>Kvalitativní výzkum může sloužit k prohloubení dosavadní teorie nebo k vytvoření teorie nové.</a:t>
            </a:r>
          </a:p>
          <a:p>
            <a:pPr algn="just"/>
            <a:r>
              <a:rPr lang="cs-CZ" dirty="0" smtClean="0"/>
              <a:t>V kvalitativním výzkumu vzniká teorie, která popisuje v termínech vědy to, o čem </a:t>
            </a:r>
            <a:r>
              <a:rPr lang="cs-CZ" dirty="0" err="1" smtClean="0"/>
              <a:t>informanti</a:t>
            </a:r>
            <a:r>
              <a:rPr lang="cs-CZ" dirty="0" smtClean="0"/>
              <a:t> hovoří svým jazykem.</a:t>
            </a:r>
          </a:p>
          <a:p>
            <a:pPr algn="just"/>
            <a:r>
              <a:rPr lang="cs-CZ" dirty="0" smtClean="0"/>
              <a:t>Vytváříme vlastní sociální konstrukci reality, která je ovlivněna podobou dosavadního vědění výzkumníka.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Workshop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b="1" dirty="0" smtClean="0"/>
              <a:t>Téma: Výzkum sexuální výchovy v rodině očima rodičů</a:t>
            </a:r>
          </a:p>
          <a:p>
            <a:pPr>
              <a:buNone/>
            </a:pPr>
            <a:endParaRPr lang="cs-CZ" dirty="0" smtClean="0"/>
          </a:p>
          <a:p>
            <a:r>
              <a:rPr lang="cs-CZ" b="1" dirty="0" smtClean="0"/>
              <a:t>HVO: Jak rodiče dětí mladšího školního věku vnímají sexuální výchovu svých dětí?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SVO1: Jak rodiče vnímají pojem SV v kontextu jejich původní rodiny?</a:t>
            </a:r>
          </a:p>
          <a:p>
            <a:r>
              <a:rPr lang="cs-CZ" dirty="0" smtClean="0"/>
              <a:t>SVO2: Jaké mají rodiče preference v oblasti SV jejich dětí?</a:t>
            </a:r>
          </a:p>
          <a:p>
            <a:r>
              <a:rPr lang="cs-CZ" dirty="0" smtClean="0"/>
              <a:t>SVO3: Jakým způsobem rodiče zprostředkovávají sexuální výchovu svým dětem?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Workshop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kódování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Workshop</a:t>
            </a:r>
            <a:endParaRPr lang="cs-CZ" dirty="0"/>
          </a:p>
        </p:txBody>
      </p:sp>
      <p:pic>
        <p:nvPicPr>
          <p:cNvPr id="30722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57200" y="2655774"/>
            <a:ext cx="7467600" cy="27624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539552" y="155679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Kategorie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Kostra analytického příběhu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15262" cy="5257800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cs-CZ" dirty="0" smtClean="0"/>
              <a:t>	Na podobě rodinné sexuální výchovy se podílí mnoho vlivů. Ty mohou vycházet z uvědomované potřeby rodiče intencionálního působení na svoje děti, podmíněné vlastními prioritami či představami o náplni sexuální výchovy, které si rodiče utváří v průběhu života. Důležitou roli zde hraje kontext původní rodiny. Vlivem absentující SV v původní rodině se může projevit touha rodičů něco změnit a působit na svoje děti v oblasti sexuality jinak, než tomu bylo ze strany jejich rodičů. Při předávání informací hraje svoji úlohu věk dítěte. U dětí mladšího školního věku je patrný zájem o sexuální tématiku, proto jsou otázky dětí častým podnětem k zahájení přímého působení. Konkrétní realizace SV v rodině je většinou neplánovaná, probíhá na základě přicházejících impulsů, které je potřeba průběžně řešit. Šíře témat a hloubka probírané tematiky se pak odvíjí od zvolených taktik či strategií rodičů.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Další analytické postupy:</a:t>
            </a:r>
            <a:br>
              <a:rPr lang="cs-CZ" dirty="0" smtClean="0"/>
            </a:br>
            <a:r>
              <a:rPr lang="cs-CZ" dirty="0" smtClean="0"/>
              <a:t>zakotvená 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363272" cy="5069160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Glaser a Strauss - ustavit kvalitativní výzkum jako skutečně vědeckou metodologii, posunout jej za hranice deskripce jevů směrem k vytváření teoretických rámců</a:t>
            </a:r>
          </a:p>
          <a:p>
            <a:r>
              <a:rPr lang="cs-CZ" dirty="0" smtClean="0"/>
              <a:t>Kódování v zakotvené teorii představuje proces stádii, jimiž jsou: otevřené kódování – axiální kódování – selektivní kódování.</a:t>
            </a:r>
          </a:p>
          <a:p>
            <a:r>
              <a:rPr lang="cs-CZ" dirty="0" smtClean="0"/>
              <a:t>Cílem axiálního kódování je vytváření spojení mezi kategoriemi a </a:t>
            </a:r>
            <a:r>
              <a:rPr lang="cs-CZ" dirty="0" err="1" smtClean="0"/>
              <a:t>subkategoriemi</a:t>
            </a:r>
            <a:r>
              <a:rPr lang="cs-CZ" dirty="0" smtClean="0"/>
              <a:t>. Za tímto účelem se používá tzv. paradigmatický model: (A) PŘÍČINNÉ PODMÍNKY =&gt; (B) JEV =&gt; (C) KONTEXT =&gt; (D) INTERVENUJÍCÍ PODMÍNKY =&gt; (E) STRATEGIE JEDNÁNÍ A INTER AKCE =&gt; (F) NÁSLEDKY</a:t>
            </a:r>
          </a:p>
          <a:p>
            <a:r>
              <a:rPr lang="cs-CZ" dirty="0" smtClean="0"/>
              <a:t>Axiální kódování funguje jako pomůcka při třídění dat, nikoli jako závazný model výkladu zkoumaných jevů. Ve fázi selektivního  kódování jsou kategorie dále uspořádávány a přeskupovány Selektivní kódování zahrnuje výběr jedné klíčové kategorie, kolem které je organizován základní analytický příběh. Součástí procesu selektivního kódování je i samotné zakotvení teorie (</a:t>
            </a:r>
            <a:r>
              <a:rPr lang="cs-CZ" dirty="0" err="1" smtClean="0"/>
              <a:t>Strauss</a:t>
            </a:r>
            <a:r>
              <a:rPr lang="cs-CZ" dirty="0" smtClean="0"/>
              <a:t>, </a:t>
            </a:r>
            <a:r>
              <a:rPr lang="cs-CZ" dirty="0" err="1" smtClean="0"/>
              <a:t>Corbinová</a:t>
            </a:r>
            <a:r>
              <a:rPr lang="cs-CZ" dirty="0" smtClean="0"/>
              <a:t>, 1999), jež probíhá tak, že se formulované hypotézy a výroky o vztazích zpětně ověřují podle dat.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zakotvené 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K. Šeďová: Dětské televizní diváctví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500306"/>
            <a:ext cx="9144000" cy="2859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Kvalitativní výzkum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Ukázka textu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Jak se pozná kvalitativní výzkum?</a:t>
            </a:r>
          </a:p>
          <a:p>
            <a:r>
              <a:rPr lang="cs-CZ" dirty="0" smtClean="0"/>
              <a:t>Co „umí a co neumí“ kvalitativní výzkum?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analytické postupy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b="1" dirty="0" smtClean="0"/>
              <a:t>Narativní analýza</a:t>
            </a:r>
          </a:p>
          <a:p>
            <a:pPr>
              <a:buFontTx/>
              <a:buChar char="-"/>
            </a:pPr>
            <a:r>
              <a:rPr lang="cs-CZ" dirty="0" smtClean="0"/>
              <a:t>metoda určená k interpretaci textů, jež mají formu příběhu</a:t>
            </a:r>
          </a:p>
          <a:p>
            <a:pPr>
              <a:buFontTx/>
              <a:buChar char="-"/>
            </a:pPr>
            <a:r>
              <a:rPr lang="cs-CZ" dirty="0" smtClean="0"/>
              <a:t> </a:t>
            </a:r>
            <a:r>
              <a:rPr lang="cs-CZ" dirty="0" err="1" smtClean="0"/>
              <a:t>Riessmanová</a:t>
            </a:r>
            <a:r>
              <a:rPr lang="cs-CZ" dirty="0" smtClean="0"/>
              <a:t> (2008) rozlišuje mezi tematickou a strukturální analýzou, kdy se tematická analýza koncentruje především na </a:t>
            </a:r>
            <a:r>
              <a:rPr lang="pl-PL" dirty="0" smtClean="0"/>
              <a:t>to, </a:t>
            </a:r>
            <a:r>
              <a:rPr lang="pl-PL" i="1" dirty="0" smtClean="0"/>
              <a:t>co je řečeno, zatímco strukturální analýza více na to, jak je to řečeno, tedy </a:t>
            </a:r>
            <a:r>
              <a:rPr lang="cs-CZ" dirty="0" smtClean="0"/>
              <a:t>na způsob organizace vyprávění</a:t>
            </a:r>
          </a:p>
          <a:p>
            <a:pPr>
              <a:buFontTx/>
              <a:buChar char="-"/>
            </a:pPr>
            <a:r>
              <a:rPr lang="cs-CZ" dirty="0" smtClean="0"/>
              <a:t>zahrnuje řadu technik známých i z jiných kvalitativních přístupů, například otevřené kódování či kategorizace, rozdíl však spočívá v tom, že jednotlivé příběhy jsou udržovány souvislé a neporušené, není prováděna segmentace napříč případy</a:t>
            </a:r>
          </a:p>
          <a:p>
            <a:r>
              <a:rPr lang="cs-CZ" dirty="0" smtClean="0"/>
              <a:t>Příklad: K. </a:t>
            </a:r>
            <a:r>
              <a:rPr lang="cs-CZ" dirty="0" err="1" smtClean="0"/>
              <a:t>Šeďová</a:t>
            </a:r>
            <a:r>
              <a:rPr lang="cs-CZ" dirty="0" smtClean="0"/>
              <a:t>: </a:t>
            </a:r>
            <a:r>
              <a:rPr lang="cs-CZ" i="1" dirty="0" smtClean="0"/>
              <a:t>Žáci se smějí učitelům: podoby a funkce školního humoru zaměřeného na učitele</a:t>
            </a:r>
          </a:p>
          <a:p>
            <a:pPr>
              <a:buNone/>
            </a:pPr>
            <a:r>
              <a:rPr lang="cs-CZ" dirty="0" smtClean="0"/>
              <a:t>	http://www.</a:t>
            </a:r>
            <a:r>
              <a:rPr lang="cs-CZ" dirty="0" err="1" smtClean="0"/>
              <a:t>ped.muni.cz</a:t>
            </a:r>
            <a:r>
              <a:rPr lang="cs-CZ" dirty="0" smtClean="0"/>
              <a:t>/</a:t>
            </a:r>
            <a:r>
              <a:rPr lang="cs-CZ" dirty="0" err="1" smtClean="0"/>
              <a:t>pedor</a:t>
            </a:r>
            <a:r>
              <a:rPr lang="cs-CZ" dirty="0" smtClean="0"/>
              <a:t>/archiv/2012/PedOr12_1_Podoby_</a:t>
            </a:r>
            <a:r>
              <a:rPr lang="cs-CZ" dirty="0" err="1" smtClean="0"/>
              <a:t>Sedova.pdf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analytické postupy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484784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sz="2800" dirty="0" smtClean="0"/>
              <a:t>Kvalitativní obsahová analýza</a:t>
            </a:r>
          </a:p>
          <a:p>
            <a:pPr>
              <a:buNone/>
            </a:pPr>
            <a:r>
              <a:rPr lang="cs-CZ" sz="2800" dirty="0" smtClean="0"/>
              <a:t>(Kritická) </a:t>
            </a:r>
            <a:r>
              <a:rPr lang="cs-CZ" sz="2800" dirty="0" err="1" smtClean="0"/>
              <a:t>diskurzivní</a:t>
            </a:r>
            <a:r>
              <a:rPr lang="cs-CZ" sz="2800" dirty="0" smtClean="0"/>
              <a:t> analýza</a:t>
            </a:r>
          </a:p>
          <a:p>
            <a:pPr>
              <a:buNone/>
            </a:pPr>
            <a:r>
              <a:rPr lang="cs-CZ" sz="2800" dirty="0" smtClean="0"/>
              <a:t>(</a:t>
            </a:r>
            <a:r>
              <a:rPr lang="cs-CZ" sz="2800" dirty="0" err="1" smtClean="0"/>
              <a:t>Interpretativní</a:t>
            </a:r>
            <a:r>
              <a:rPr lang="cs-CZ" sz="2800" dirty="0" smtClean="0"/>
              <a:t>) fenomenologická analýza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4282" y="0"/>
            <a:ext cx="7467600" cy="1214422"/>
          </a:xfrm>
        </p:spPr>
        <p:txBody>
          <a:bodyPr/>
          <a:lstStyle/>
          <a:p>
            <a:r>
              <a:rPr lang="cs-CZ" dirty="0" smtClean="0"/>
              <a:t>Kde se dočíst více</a:t>
            </a:r>
            <a:endParaRPr lang="cs-CZ" dirty="0"/>
          </a:p>
        </p:txBody>
      </p:sp>
      <p:pic>
        <p:nvPicPr>
          <p:cNvPr id="2050" name="Picture 2" descr="http://image.srovname.cz/cz/500/1350721/jan-hendl-kvalitativni-vyzku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14546" y="2357430"/>
            <a:ext cx="2152827" cy="3000396"/>
          </a:xfrm>
          <a:prstGeom prst="rect">
            <a:avLst/>
          </a:prstGeom>
          <a:noFill/>
        </p:spPr>
      </p:pic>
      <p:pic>
        <p:nvPicPr>
          <p:cNvPr id="2052" name="Picture 4" descr="http://knihomol.phil.muni.cz/files/pic431/bib431820-book09012622010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43702" y="2357430"/>
            <a:ext cx="2127386" cy="2990855"/>
          </a:xfrm>
          <a:prstGeom prst="rect">
            <a:avLst/>
          </a:prstGeom>
          <a:noFill/>
        </p:spPr>
      </p:pic>
      <p:pic>
        <p:nvPicPr>
          <p:cNvPr id="2054" name="Picture 6" descr="http://knihy.abz.cz/imgs/products/img_227855_ori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" y="2357430"/>
            <a:ext cx="2143108" cy="2983775"/>
          </a:xfrm>
          <a:prstGeom prst="rect">
            <a:avLst/>
          </a:prstGeom>
          <a:noFill/>
        </p:spPr>
      </p:pic>
      <p:pic>
        <p:nvPicPr>
          <p:cNvPr id="7" name="Picture 2" descr="zavřít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29124" y="2357430"/>
            <a:ext cx="2071702" cy="29847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Domácí úkol </a:t>
            </a:r>
            <a:r>
              <a:rPr lang="cs-CZ" dirty="0" smtClean="0">
                <a:sym typeface="Wingdings" pitchFamily="2" charset="2"/>
              </a:rPr>
              <a:t>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cs-CZ" dirty="0" smtClean="0"/>
              <a:t>Ve skupině 4 – 5 osob zakódujte rozhovory, vytvořte kategorizaci a kostru analytického příběhu. Napište krátkou výzkumnou zprávu. </a:t>
            </a:r>
            <a:endParaRPr lang="cs-CZ" dirty="0"/>
          </a:p>
          <a:p>
            <a:pPr>
              <a:buFontTx/>
              <a:buChar char="-"/>
            </a:pPr>
            <a:r>
              <a:rPr lang="cs-CZ" dirty="0" smtClean="0"/>
              <a:t>Zadané téma</a:t>
            </a:r>
          </a:p>
          <a:p>
            <a:pPr lvl="1"/>
            <a:r>
              <a:rPr lang="cs-CZ" b="1" dirty="0" smtClean="0"/>
              <a:t>Téma: Vysokoškolské kombinované studium z pohledu studentů.</a:t>
            </a:r>
            <a:endParaRPr lang="cs-CZ" dirty="0" smtClean="0"/>
          </a:p>
          <a:p>
            <a:pPr lvl="1"/>
            <a:r>
              <a:rPr lang="cs-CZ" b="1" dirty="0" smtClean="0"/>
              <a:t>Vzorek: Studenti KS ve věku 25-45, s partnerem, zaměstnaní na plný úvazek.</a:t>
            </a:r>
          </a:p>
          <a:p>
            <a:pPr lvl="1"/>
            <a:r>
              <a:rPr lang="cs-CZ" b="1" dirty="0" smtClean="0"/>
              <a:t>HVO: Jak studenti KS prožívají studium při zaměstnání</a:t>
            </a:r>
            <a:r>
              <a:rPr lang="cs-CZ" b="1" dirty="0" smtClean="0"/>
              <a:t>?</a:t>
            </a:r>
            <a:endParaRPr lang="cs-CZ" b="1" dirty="0" smtClean="0"/>
          </a:p>
          <a:p>
            <a:pPr marL="274320" lvl="1">
              <a:spcBef>
                <a:spcPts val="600"/>
              </a:spcBef>
              <a:buSzPct val="70000"/>
              <a:buFontTx/>
              <a:buChar char="-"/>
            </a:pPr>
            <a:r>
              <a:rPr lang="cs-CZ" sz="2400" dirty="0" smtClean="0"/>
              <a:t>Domácí úkol zašlete do konce semestru mailem (</a:t>
            </a:r>
            <a:r>
              <a:rPr lang="cs-CZ" sz="2400" dirty="0" err="1" smtClean="0">
                <a:hlinkClick r:id="rId2"/>
              </a:rPr>
              <a:t>lojdova</a:t>
            </a:r>
            <a:r>
              <a:rPr lang="cs-CZ" sz="2400" dirty="0" smtClean="0">
                <a:hlinkClick r:id="rId2"/>
              </a:rPr>
              <a:t>@</a:t>
            </a:r>
            <a:r>
              <a:rPr lang="cs-CZ" sz="2400" dirty="0" err="1" smtClean="0">
                <a:hlinkClick r:id="rId2"/>
              </a:rPr>
              <a:t>ped.muni.cz</a:t>
            </a:r>
            <a:r>
              <a:rPr lang="cs-CZ" sz="2400" dirty="0" smtClean="0"/>
              <a:t>). K úkolu můžete také využít konzultace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0"/>
            <a:ext cx="7467600" cy="1143000"/>
          </a:xfrm>
        </p:spPr>
        <p:txBody>
          <a:bodyPr/>
          <a:lstStyle/>
          <a:p>
            <a:r>
              <a:rPr lang="cs-CZ" dirty="0" smtClean="0"/>
              <a:t>Kvalitativní výzkum „není jeden“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57158" y="1500174"/>
            <a:ext cx="8501122" cy="5357826"/>
          </a:xfrm>
        </p:spPr>
        <p:txBody>
          <a:bodyPr>
            <a:normAutofit fontScale="55000" lnSpcReduction="20000"/>
          </a:bodyPr>
          <a:lstStyle/>
          <a:p>
            <a:r>
              <a:rPr lang="cs-CZ" sz="5100" dirty="0" smtClean="0"/>
              <a:t>Designy kvalitativního výzkumu</a:t>
            </a:r>
          </a:p>
          <a:p>
            <a:pPr lvl="1"/>
            <a:r>
              <a:rPr lang="cs-CZ" sz="3300" b="1" dirty="0" smtClean="0"/>
              <a:t>Případová studie</a:t>
            </a:r>
          </a:p>
          <a:p>
            <a:pPr lvl="1">
              <a:buNone/>
            </a:pPr>
            <a:r>
              <a:rPr lang="cs-CZ" sz="3300" dirty="0" smtClean="0"/>
              <a:t>	</a:t>
            </a:r>
            <a:r>
              <a:rPr lang="cs-CZ" sz="3300" i="1" dirty="0" err="1" smtClean="0"/>
              <a:t>Hackl</a:t>
            </a:r>
            <a:r>
              <a:rPr lang="cs-CZ" sz="3300" i="1" dirty="0" smtClean="0"/>
              <a:t>, </a:t>
            </a:r>
            <a:r>
              <a:rPr lang="cs-CZ" sz="3300" i="1" dirty="0" err="1" smtClean="0"/>
              <a:t>Hummel</a:t>
            </a:r>
            <a:r>
              <a:rPr lang="cs-CZ" sz="3300" i="1" dirty="0" smtClean="0"/>
              <a:t>: Velikonoční prázdniny: co se lze ve škole naučit z řeči těla</a:t>
            </a:r>
            <a:endParaRPr lang="cs-CZ" sz="3300" u="sng" dirty="0" smtClean="0"/>
          </a:p>
          <a:p>
            <a:pPr lvl="1">
              <a:buNone/>
            </a:pPr>
            <a:r>
              <a:rPr lang="cs-CZ" sz="3300" dirty="0" smtClean="0"/>
              <a:t>	http://www.</a:t>
            </a:r>
            <a:r>
              <a:rPr lang="cs-CZ" sz="3300" dirty="0" err="1" smtClean="0"/>
              <a:t>phil.muni.cz</a:t>
            </a:r>
            <a:r>
              <a:rPr lang="cs-CZ" sz="3300" dirty="0" smtClean="0"/>
              <a:t>/</a:t>
            </a:r>
            <a:r>
              <a:rPr lang="cs-CZ" sz="3300" dirty="0" err="1" smtClean="0"/>
              <a:t>journals</a:t>
            </a:r>
            <a:r>
              <a:rPr lang="cs-CZ" sz="3300" dirty="0" smtClean="0"/>
              <a:t>/index.</a:t>
            </a:r>
            <a:r>
              <a:rPr lang="cs-CZ" sz="3300" dirty="0" err="1" smtClean="0"/>
              <a:t>php</a:t>
            </a:r>
            <a:r>
              <a:rPr lang="cs-CZ" sz="3300" dirty="0" smtClean="0"/>
              <a:t>/studia-</a:t>
            </a:r>
            <a:r>
              <a:rPr lang="cs-CZ" sz="3300" dirty="0" err="1" smtClean="0"/>
              <a:t>paedagogica</a:t>
            </a:r>
            <a:r>
              <a:rPr lang="cs-CZ" sz="3300" dirty="0" smtClean="0"/>
              <a:t>/</a:t>
            </a:r>
            <a:r>
              <a:rPr lang="cs-CZ" sz="3300" dirty="0" err="1" smtClean="0"/>
              <a:t>article</a:t>
            </a:r>
            <a:r>
              <a:rPr lang="cs-CZ" sz="3300" dirty="0" smtClean="0"/>
              <a:t>/</a:t>
            </a:r>
            <a:r>
              <a:rPr lang="cs-CZ" sz="3300" dirty="0" err="1" smtClean="0"/>
              <a:t>view</a:t>
            </a:r>
            <a:r>
              <a:rPr lang="cs-CZ" sz="3300" dirty="0" smtClean="0"/>
              <a:t>/126/228</a:t>
            </a:r>
          </a:p>
          <a:p>
            <a:pPr lvl="1"/>
            <a:r>
              <a:rPr lang="cs-CZ" sz="3300" b="1" dirty="0" smtClean="0"/>
              <a:t>Etnografie</a:t>
            </a:r>
          </a:p>
          <a:p>
            <a:pPr lvl="1">
              <a:buNone/>
            </a:pPr>
            <a:r>
              <a:rPr lang="cs-CZ" sz="3300" dirty="0" smtClean="0"/>
              <a:t>	Bittnerová: </a:t>
            </a:r>
            <a:r>
              <a:rPr lang="cs-CZ" sz="3300" i="1" dirty="0" smtClean="0"/>
              <a:t>Rvačka jako kulturní forma</a:t>
            </a:r>
          </a:p>
          <a:p>
            <a:pPr lvl="1">
              <a:buNone/>
            </a:pPr>
            <a:r>
              <a:rPr lang="cs-CZ" sz="3300" dirty="0" smtClean="0"/>
              <a:t>	http://userweb.pedf.cuni.cz/~www_kpsp/etnografie/vyzkum/7/bittner.pdf</a:t>
            </a:r>
          </a:p>
          <a:p>
            <a:pPr lvl="1"/>
            <a:r>
              <a:rPr lang="cs-CZ" sz="3300" b="1" dirty="0" smtClean="0"/>
              <a:t>Biografie</a:t>
            </a:r>
          </a:p>
          <a:p>
            <a:pPr lvl="1">
              <a:buNone/>
            </a:pPr>
            <a:r>
              <a:rPr lang="cs-CZ" sz="3300" dirty="0" smtClean="0"/>
              <a:t>	</a:t>
            </a:r>
            <a:r>
              <a:rPr lang="cs-CZ" sz="3300" dirty="0" err="1" smtClean="0"/>
              <a:t>Pol</a:t>
            </a:r>
            <a:r>
              <a:rPr lang="cs-CZ" sz="3300" dirty="0" smtClean="0"/>
              <a:t>. </a:t>
            </a:r>
            <a:r>
              <a:rPr lang="cs-CZ" sz="3300" dirty="0" err="1" smtClean="0"/>
              <a:t>et</a:t>
            </a:r>
            <a:r>
              <a:rPr lang="cs-CZ" sz="3300" dirty="0" smtClean="0"/>
              <a:t> </a:t>
            </a:r>
            <a:r>
              <a:rPr lang="cs-CZ" sz="3300" dirty="0" err="1" smtClean="0"/>
              <a:t>al</a:t>
            </a:r>
            <a:r>
              <a:rPr lang="cs-CZ" sz="3300" dirty="0" smtClean="0"/>
              <a:t>.: </a:t>
            </a:r>
            <a:r>
              <a:rPr lang="cs-CZ" sz="3300" i="1" dirty="0" smtClean="0"/>
              <a:t>Profesní dráha ředitelů základních škol: od fáze profesní jistoty k novým výzvám</a:t>
            </a:r>
          </a:p>
          <a:p>
            <a:pPr lvl="1">
              <a:buNone/>
            </a:pPr>
            <a:r>
              <a:rPr lang="cs-CZ" sz="3300" dirty="0" smtClean="0"/>
              <a:t>	http://www.</a:t>
            </a:r>
            <a:r>
              <a:rPr lang="cs-CZ" sz="3300" dirty="0" err="1" smtClean="0"/>
              <a:t>phil.muni.cz</a:t>
            </a:r>
            <a:r>
              <a:rPr lang="cs-CZ" sz="3300" dirty="0" smtClean="0"/>
              <a:t>/</a:t>
            </a:r>
            <a:r>
              <a:rPr lang="cs-CZ" sz="3300" dirty="0" err="1" smtClean="0"/>
              <a:t>journals</a:t>
            </a:r>
            <a:r>
              <a:rPr lang="cs-CZ" sz="3300" dirty="0" smtClean="0"/>
              <a:t>/index.</a:t>
            </a:r>
            <a:r>
              <a:rPr lang="cs-CZ" sz="3300" dirty="0" err="1" smtClean="0"/>
              <a:t>php</a:t>
            </a:r>
            <a:r>
              <a:rPr lang="cs-CZ" sz="3300" dirty="0" smtClean="0"/>
              <a:t>/studia-</a:t>
            </a:r>
            <a:r>
              <a:rPr lang="cs-CZ" sz="3300" dirty="0" err="1" smtClean="0"/>
              <a:t>paedagogica</a:t>
            </a:r>
            <a:r>
              <a:rPr lang="cs-CZ" sz="3300" dirty="0" smtClean="0"/>
              <a:t>/</a:t>
            </a:r>
            <a:r>
              <a:rPr lang="cs-CZ" sz="3300" dirty="0" err="1" smtClean="0"/>
              <a:t>article</a:t>
            </a:r>
            <a:r>
              <a:rPr lang="cs-CZ" sz="3300" dirty="0" smtClean="0"/>
              <a:t>/</a:t>
            </a:r>
            <a:r>
              <a:rPr lang="cs-CZ" sz="3300" dirty="0" err="1" smtClean="0"/>
              <a:t>view</a:t>
            </a:r>
            <a:r>
              <a:rPr lang="cs-CZ" sz="3300" dirty="0" smtClean="0"/>
              <a:t>/99/202</a:t>
            </a:r>
          </a:p>
          <a:p>
            <a:pPr lvl="1"/>
            <a:r>
              <a:rPr lang="cs-CZ" sz="3300" b="1" dirty="0" smtClean="0"/>
              <a:t>Zakotvená teorie</a:t>
            </a:r>
          </a:p>
          <a:p>
            <a:pPr lvl="1">
              <a:buNone/>
            </a:pPr>
            <a:r>
              <a:rPr lang="cs-CZ" sz="3300" dirty="0" smtClean="0"/>
              <a:t>	Klára </a:t>
            </a:r>
            <a:r>
              <a:rPr lang="cs-CZ" sz="3300" dirty="0" err="1" smtClean="0"/>
              <a:t>Šeďová</a:t>
            </a:r>
            <a:r>
              <a:rPr lang="cs-CZ" sz="3300" i="1" dirty="0" smtClean="0"/>
              <a:t>: Možnosti uplatnění zakotvené teorie v pedagogickém výzkumu: Rodinná socializace dětského televizního diváctví.</a:t>
            </a:r>
          </a:p>
          <a:p>
            <a:pPr lvl="1">
              <a:buNone/>
            </a:pPr>
            <a:r>
              <a:rPr lang="cs-CZ" sz="3300" dirty="0" smtClean="0"/>
              <a:t>	http://www.</a:t>
            </a:r>
            <a:r>
              <a:rPr lang="cs-CZ" sz="3300" dirty="0" err="1" smtClean="0"/>
              <a:t>phil.muni.cz</a:t>
            </a:r>
            <a:r>
              <a:rPr lang="cs-CZ" sz="3300" dirty="0" smtClean="0"/>
              <a:t>/</a:t>
            </a:r>
            <a:r>
              <a:rPr lang="cs-CZ" sz="3300" dirty="0" err="1" smtClean="0"/>
              <a:t>journals</a:t>
            </a:r>
            <a:r>
              <a:rPr lang="cs-CZ" sz="3300" dirty="0" smtClean="0"/>
              <a:t>/index.</a:t>
            </a:r>
            <a:r>
              <a:rPr lang="cs-CZ" sz="3300" dirty="0" err="1" smtClean="0"/>
              <a:t>php</a:t>
            </a:r>
            <a:r>
              <a:rPr lang="cs-CZ" sz="3300" dirty="0" smtClean="0"/>
              <a:t>/studia-</a:t>
            </a:r>
            <a:r>
              <a:rPr lang="cs-CZ" sz="3300" dirty="0" err="1" smtClean="0"/>
              <a:t>paedagogica</a:t>
            </a:r>
            <a:r>
              <a:rPr lang="cs-CZ" sz="3300" dirty="0" smtClean="0"/>
              <a:t>/</a:t>
            </a:r>
            <a:r>
              <a:rPr lang="cs-CZ" sz="3300" dirty="0" err="1" smtClean="0"/>
              <a:t>article</a:t>
            </a:r>
            <a:r>
              <a:rPr lang="cs-CZ" sz="3300" dirty="0" smtClean="0"/>
              <a:t>/</a:t>
            </a:r>
            <a:r>
              <a:rPr lang="cs-CZ" sz="3300" dirty="0" err="1" smtClean="0"/>
              <a:t>view</a:t>
            </a:r>
            <a:r>
              <a:rPr lang="cs-CZ" sz="3300" dirty="0" smtClean="0"/>
              <a:t>/416/572</a:t>
            </a:r>
          </a:p>
          <a:p>
            <a:pPr lvl="1"/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Data v kvalitativním výzkumu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Jaké podoby mají data v kvalitativním výzkumu?</a:t>
            </a:r>
          </a:p>
          <a:p>
            <a:pPr>
              <a:buNone/>
            </a:pPr>
            <a:r>
              <a:rPr lang="cs-CZ" dirty="0" smtClean="0"/>
              <a:t> 	Verbální a vizuální. Verbální data získáváme především prostřednictvím rozhovorů, vyprávění, písemných artefaktů; vizuální data získáváme prostřednictvím pozorování, fotografií, videonahrávek.</a:t>
            </a:r>
          </a:p>
          <a:p>
            <a:pPr>
              <a:buNone/>
            </a:pPr>
            <a:endParaRPr lang="cs-CZ" i="1" dirty="0" smtClean="0"/>
          </a:p>
          <a:p>
            <a:pPr>
              <a:buNone/>
            </a:pPr>
            <a:r>
              <a:rPr lang="cs-CZ" i="1" dirty="0" smtClean="0"/>
              <a:t>ukázka dat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Co jsou hloubková data?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Cesta k datům: výzkumná otázka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Výzkumná otázka v kvantitativním x kvalitativním výzkumu</a:t>
            </a:r>
          </a:p>
          <a:p>
            <a:r>
              <a:rPr lang="cs-CZ" dirty="0" smtClean="0"/>
              <a:t>Reformulace výzkumných otázek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Cesta k datům: od výzkumného nástroje ke vstupu do terénu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Techniky sběru dat v kvalitativním výzkumu</a:t>
            </a:r>
          </a:p>
          <a:p>
            <a:pPr>
              <a:buNone/>
            </a:pPr>
            <a:r>
              <a:rPr lang="cs-CZ" dirty="0" smtClean="0"/>
              <a:t>Konstrukce vzorku</a:t>
            </a:r>
          </a:p>
          <a:p>
            <a:pPr>
              <a:buFontTx/>
              <a:buChar char="-"/>
            </a:pPr>
            <a:r>
              <a:rPr lang="cs-CZ" dirty="0" smtClean="0"/>
              <a:t>kritéria volby vzorku</a:t>
            </a:r>
          </a:p>
          <a:p>
            <a:pPr>
              <a:buFontTx/>
              <a:buChar char="-"/>
            </a:pPr>
            <a:r>
              <a:rPr lang="cs-CZ" dirty="0" smtClean="0"/>
              <a:t>sněhová koule</a:t>
            </a:r>
          </a:p>
          <a:p>
            <a:pPr>
              <a:buNone/>
            </a:pPr>
            <a:r>
              <a:rPr lang="cs-CZ" dirty="0" smtClean="0"/>
              <a:t>Vstup do terénu</a:t>
            </a:r>
          </a:p>
          <a:p>
            <a:pPr>
              <a:buFontTx/>
              <a:buChar char="-"/>
            </a:pPr>
            <a:r>
              <a:rPr lang="cs-CZ" dirty="0" smtClean="0"/>
              <a:t>role výzkumníka (cizinec, návštěvník, zasvěcený, domorodec)</a:t>
            </a:r>
          </a:p>
          <a:p>
            <a:pPr>
              <a:buFontTx/>
              <a:buChar char="-"/>
            </a:pPr>
            <a:r>
              <a:rPr lang="cs-CZ" dirty="0" smtClean="0"/>
              <a:t>místo a čas výzkumu</a:t>
            </a:r>
          </a:p>
          <a:p>
            <a:pPr>
              <a:buFontTx/>
              <a:buChar char="-"/>
            </a:pPr>
            <a:r>
              <a:rPr lang="cs-CZ" dirty="0" err="1" smtClean="0"/>
              <a:t>gatekeeper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„jak do terénu vstoupím, taková data budu mít“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dat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Co je analýza?</a:t>
            </a:r>
          </a:p>
          <a:p>
            <a:pPr algn="just"/>
            <a:r>
              <a:rPr lang="cs-CZ" dirty="0" smtClean="0"/>
              <a:t>Kvalitativní analýza dat je uměním zpracovat data </a:t>
            </a:r>
            <a:r>
              <a:rPr lang="cs-CZ" dirty="0" err="1" smtClean="0"/>
              <a:t>smyslupným</a:t>
            </a:r>
            <a:r>
              <a:rPr lang="cs-CZ" dirty="0" smtClean="0"/>
              <a:t> způsobem a nalézt odpověď na položenou výzkumnou otázku (</a:t>
            </a:r>
            <a:r>
              <a:rPr lang="cs-CZ" dirty="0" err="1" smtClean="0"/>
              <a:t>Hendl</a:t>
            </a:r>
            <a:r>
              <a:rPr lang="cs-CZ" dirty="0" smtClean="0"/>
              <a:t>, 2012)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Alfa a omega: otevřené kódování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dirty="0"/>
          </a:p>
          <a:p>
            <a:pPr algn="just"/>
            <a:r>
              <a:rPr lang="cs-CZ" dirty="0"/>
              <a:t>Otevřené kódování je technika, která byla vyvinuta v rámci analytického aparátu zakotvené teorie, avšak díky své jednoduchosti a zároveň účinnosti je používaná a použitelná ve velmi široké škále kvalitativních projektů. </a:t>
            </a:r>
            <a:endParaRPr lang="cs-CZ" dirty="0" smtClean="0"/>
          </a:p>
          <a:p>
            <a:pPr algn="just"/>
            <a:endParaRPr lang="cs-CZ" dirty="0"/>
          </a:p>
          <a:p>
            <a:pPr algn="just"/>
            <a:r>
              <a:rPr lang="cs-CZ" dirty="0"/>
              <a:t>Kódování obecně představuje operace, pomocí nichž jsou údaje rozebrány, </a:t>
            </a:r>
            <a:r>
              <a:rPr lang="cs-CZ" dirty="0" err="1"/>
              <a:t>konceptualizovány</a:t>
            </a:r>
            <a:r>
              <a:rPr lang="cs-CZ" dirty="0"/>
              <a:t> a složeny novým způsobem. Při otevřeném kódování je text jako sekvence rozbit na jednotky, těmto jednotkám jsou přidělena jména a s takto nově pojmenovanými (označenými) fragmenty textu potom výzkumník dále pracuje.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486</TotalTime>
  <Words>1496</Words>
  <Application>Microsoft Office PowerPoint</Application>
  <PresentationFormat>Předvádění na obrazovce (4:3)</PresentationFormat>
  <Paragraphs>183</Paragraphs>
  <Slides>33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4" baseType="lpstr">
      <vt:lpstr>Arkýř</vt:lpstr>
      <vt:lpstr>Analýza dat v kvalitativním výzkumu</vt:lpstr>
      <vt:lpstr>Snímek 2</vt:lpstr>
      <vt:lpstr>Kvalitativní výzkum </vt:lpstr>
      <vt:lpstr>Kvalitativní výzkum „není jeden“</vt:lpstr>
      <vt:lpstr>Data v kvalitativním výzkumu</vt:lpstr>
      <vt:lpstr>Cesta k datům: výzkumná otázka</vt:lpstr>
      <vt:lpstr>Cesta k datům: od výzkumného nástroje ke vstupu do terénu</vt:lpstr>
      <vt:lpstr>Analýza dat</vt:lpstr>
      <vt:lpstr>Alfa a omega: otevřené kódování</vt:lpstr>
      <vt:lpstr>Návodné otázky ke kódování</vt:lpstr>
      <vt:lpstr>Jak kódování realizovat technicky</vt:lpstr>
      <vt:lpstr>Příklady kódování </vt:lpstr>
      <vt:lpstr>Příklady kódování </vt:lpstr>
      <vt:lpstr>Deskriptivní kódy nejsou podstatou analýzy</vt:lpstr>
      <vt:lpstr>Příklady kódování </vt:lpstr>
      <vt:lpstr>Problémy v kódování</vt:lpstr>
      <vt:lpstr>Mějte odstup</vt:lpstr>
      <vt:lpstr>Když v datech je i to, co v nich není</vt:lpstr>
      <vt:lpstr>Od kódování ke kategorizaci</vt:lpstr>
      <vt:lpstr>Další analytické strategie</vt:lpstr>
      <vt:lpstr>Další analytické strategie</vt:lpstr>
      <vt:lpstr>Příklad konstantí komparace</vt:lpstr>
      <vt:lpstr>Od kategorií k teorii</vt:lpstr>
      <vt:lpstr>Workshop</vt:lpstr>
      <vt:lpstr>Workshop</vt:lpstr>
      <vt:lpstr>Workshop</vt:lpstr>
      <vt:lpstr>Kostra analytického příběhu</vt:lpstr>
      <vt:lpstr>Další analytické postupy: zakotvená teorie</vt:lpstr>
      <vt:lpstr>Příklad zakotvené teorie</vt:lpstr>
      <vt:lpstr>Další analytické postupy</vt:lpstr>
      <vt:lpstr>Další analytické postupy</vt:lpstr>
      <vt:lpstr>Kde se dočíst více</vt:lpstr>
      <vt:lpstr>Domácí úkol 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Analýza dat v kvalitativním výzkumu</dc:title>
  <dc:creator>lektor</dc:creator>
  <cp:lastModifiedBy>lektor</cp:lastModifiedBy>
  <cp:revision>56</cp:revision>
  <dcterms:created xsi:type="dcterms:W3CDTF">2014-02-20T15:54:45Z</dcterms:created>
  <dcterms:modified xsi:type="dcterms:W3CDTF">2014-02-28T10:15:45Z</dcterms:modified>
</cp:coreProperties>
</file>