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8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0103-338D-441D-8BCD-1B764BD197D5}" type="datetimeFigureOut">
              <a:rPr lang="cs-CZ" smtClean="0"/>
              <a:pPr/>
              <a:t>26.3.2013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3847E-899E-497F-8CEA-2DD4027D15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0103-338D-441D-8BCD-1B764BD197D5}" type="datetimeFigureOut">
              <a:rPr lang="cs-CZ" smtClean="0"/>
              <a:pPr/>
              <a:t>26.3.2013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3847E-899E-497F-8CEA-2DD4027D15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0103-338D-441D-8BCD-1B764BD197D5}" type="datetimeFigureOut">
              <a:rPr lang="cs-CZ" smtClean="0"/>
              <a:pPr/>
              <a:t>26.3.2013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3847E-899E-497F-8CEA-2DD4027D15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0103-338D-441D-8BCD-1B764BD197D5}" type="datetimeFigureOut">
              <a:rPr lang="cs-CZ" smtClean="0"/>
              <a:pPr/>
              <a:t>26.3.2013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3847E-899E-497F-8CEA-2DD4027D15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0103-338D-441D-8BCD-1B764BD197D5}" type="datetimeFigureOut">
              <a:rPr lang="cs-CZ" smtClean="0"/>
              <a:pPr/>
              <a:t>26.3.2013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3847E-899E-497F-8CEA-2DD4027D15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0103-338D-441D-8BCD-1B764BD197D5}" type="datetimeFigureOut">
              <a:rPr lang="cs-CZ" smtClean="0"/>
              <a:pPr/>
              <a:t>26.3.2013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3847E-899E-497F-8CEA-2DD4027D15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0103-338D-441D-8BCD-1B764BD197D5}" type="datetimeFigureOut">
              <a:rPr lang="cs-CZ" smtClean="0"/>
              <a:pPr/>
              <a:t>26.3.2013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3847E-899E-497F-8CEA-2DD4027D15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0103-338D-441D-8BCD-1B764BD197D5}" type="datetimeFigureOut">
              <a:rPr lang="cs-CZ" smtClean="0"/>
              <a:pPr/>
              <a:t>26.3.2013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3847E-899E-497F-8CEA-2DD4027D15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0103-338D-441D-8BCD-1B764BD197D5}" type="datetimeFigureOut">
              <a:rPr lang="cs-CZ" smtClean="0"/>
              <a:pPr/>
              <a:t>26.3.2013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3847E-899E-497F-8CEA-2DD4027D15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0103-338D-441D-8BCD-1B764BD197D5}" type="datetimeFigureOut">
              <a:rPr lang="cs-CZ" smtClean="0"/>
              <a:pPr/>
              <a:t>26.3.2013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3847E-899E-497F-8CEA-2DD4027D15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0103-338D-441D-8BCD-1B764BD197D5}" type="datetimeFigureOut">
              <a:rPr lang="cs-CZ" smtClean="0"/>
              <a:pPr/>
              <a:t>26.3.2013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3847E-899E-497F-8CEA-2DD4027D15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60103-338D-441D-8BCD-1B764BD197D5}" type="datetimeFigureOut">
              <a:rPr lang="cs-CZ" smtClean="0"/>
              <a:pPr/>
              <a:t>26.3.2013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3847E-899E-497F-8CEA-2DD4027D158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3300"/>
                </a:solidFill>
              </a:rPr>
              <a:t>SKOK O TYČI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Historie  </a:t>
            </a:r>
          </a:p>
          <a:p>
            <a:pPr>
              <a:lnSpc>
                <a:spcPct val="90000"/>
              </a:lnSpc>
            </a:pP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Materiál </a:t>
            </a:r>
            <a:r>
              <a:rPr lang="cs-CZ" dirty="0"/>
              <a:t>(</a:t>
            </a:r>
            <a:r>
              <a:rPr lang="cs-CZ" dirty="0" smtClean="0"/>
              <a:t>dřevo,bambus,hliník,laminát)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Vývoj výkonnosti </a:t>
            </a:r>
          </a:p>
          <a:p>
            <a:pPr>
              <a:lnSpc>
                <a:spcPct val="90000"/>
              </a:lnSpc>
            </a:pPr>
            <a:r>
              <a:rPr lang="cs-CZ" dirty="0"/>
              <a:t> </a:t>
            </a:r>
            <a:r>
              <a:rPr lang="cs-CZ" dirty="0" err="1"/>
              <a:t>Wright</a:t>
            </a:r>
            <a:r>
              <a:rPr lang="cs-CZ" dirty="0"/>
              <a:t> 402cm(1912),</a:t>
            </a:r>
          </a:p>
          <a:p>
            <a:pPr>
              <a:lnSpc>
                <a:spcPct val="90000"/>
              </a:lnSpc>
            </a:pPr>
            <a:r>
              <a:rPr lang="cs-CZ" dirty="0" err="1"/>
              <a:t>Sternberg</a:t>
            </a:r>
            <a:r>
              <a:rPr lang="cs-CZ" dirty="0"/>
              <a:t> – 500cm(1963)</a:t>
            </a:r>
          </a:p>
          <a:p>
            <a:pPr>
              <a:lnSpc>
                <a:spcPct val="90000"/>
              </a:lnSpc>
            </a:pPr>
            <a:r>
              <a:rPr lang="cs-CZ" dirty="0" err="1"/>
              <a:t>Bubka</a:t>
            </a:r>
            <a:r>
              <a:rPr lang="cs-CZ" dirty="0"/>
              <a:t>- 600cm(1984),615cm-(1994</a:t>
            </a:r>
            <a:r>
              <a:rPr lang="cs-CZ" dirty="0" smtClean="0"/>
              <a:t>)</a:t>
            </a:r>
            <a:endParaRPr lang="cs-CZ" dirty="0"/>
          </a:p>
          <a:p>
            <a:pPr>
              <a:lnSpc>
                <a:spcPct val="90000"/>
              </a:lnSpc>
            </a:pPr>
            <a:r>
              <a:rPr lang="cs-CZ" dirty="0" smtClean="0"/>
              <a:t>Tomášek,Jansa,Ptáček-580cm(2002)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2948" name="Picture 4" descr="0008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24" name="Picture 4" descr="0008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Technika skoku o tyči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>
                <a:solidFill>
                  <a:srgbClr val="0000FF"/>
                </a:solidFill>
              </a:rPr>
              <a:t>Držení</a:t>
            </a:r>
            <a:r>
              <a:rPr lang="cs-CZ"/>
              <a:t> tyče-spodní ruka nadhmatem,horní podhmatem</a:t>
            </a:r>
          </a:p>
          <a:p>
            <a:r>
              <a:rPr lang="cs-CZ">
                <a:solidFill>
                  <a:srgbClr val="0000FF"/>
                </a:solidFill>
              </a:rPr>
              <a:t>Rozběh</a:t>
            </a:r>
            <a:r>
              <a:rPr lang="cs-CZ"/>
              <a:t>-stupňování rychlosti,v posledních dvou krocích zahajujeme zasouvání tyče</a:t>
            </a:r>
          </a:p>
          <a:p>
            <a:r>
              <a:rPr lang="cs-CZ">
                <a:solidFill>
                  <a:srgbClr val="0000FF"/>
                </a:solidFill>
              </a:rPr>
              <a:t>Zasunutí tyče a odraz-tlak</a:t>
            </a:r>
            <a:r>
              <a:rPr lang="cs-CZ"/>
              <a:t> do tyče spodní rukou v momentě odrazu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43" name="Picture 3" descr="0008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0900" name="Picture 4" descr="0009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9876" name="Picture 4" descr="0009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8852" name="Picture 4" descr="0009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7828" name="Picture 4" descr="0009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Technika skoku o tyči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>
                <a:solidFill>
                  <a:srgbClr val="0000FF"/>
                </a:solidFill>
              </a:rPr>
              <a:t>Držení</a:t>
            </a:r>
            <a:r>
              <a:rPr lang="cs-CZ"/>
              <a:t> tyče-spodní ruka nadhmatem,horní podhmatem</a:t>
            </a:r>
          </a:p>
          <a:p>
            <a:pPr>
              <a:lnSpc>
                <a:spcPct val="90000"/>
              </a:lnSpc>
            </a:pPr>
            <a:r>
              <a:rPr lang="cs-CZ">
                <a:solidFill>
                  <a:srgbClr val="0000FF"/>
                </a:solidFill>
              </a:rPr>
              <a:t>Rozběh</a:t>
            </a:r>
            <a:r>
              <a:rPr lang="cs-CZ"/>
              <a:t>-stupňování rychlosti,v posledních dvou krocích zahajujeme zasouvání tyče</a:t>
            </a:r>
          </a:p>
          <a:p>
            <a:pPr>
              <a:lnSpc>
                <a:spcPct val="90000"/>
              </a:lnSpc>
            </a:pPr>
            <a:r>
              <a:rPr lang="cs-CZ">
                <a:solidFill>
                  <a:srgbClr val="0000FF"/>
                </a:solidFill>
              </a:rPr>
              <a:t>Zasunutí tyče a odraz-tlak</a:t>
            </a:r>
            <a:r>
              <a:rPr lang="cs-CZ"/>
              <a:t> do tyče spodní rukou v momentě odrazu</a:t>
            </a:r>
          </a:p>
          <a:p>
            <a:pPr>
              <a:lnSpc>
                <a:spcPct val="90000"/>
              </a:lnSpc>
            </a:pPr>
            <a:r>
              <a:rPr lang="cs-CZ">
                <a:solidFill>
                  <a:srgbClr val="0000FF"/>
                </a:solidFill>
              </a:rPr>
              <a:t>Let</a:t>
            </a:r>
            <a:r>
              <a:rPr lang="cs-CZ"/>
              <a:t>-zvrat-vis střemhlav-obrat při narovnávání tyče-vzlet-přechod laťky</a:t>
            </a:r>
          </a:p>
          <a:p>
            <a:pPr>
              <a:lnSpc>
                <a:spcPct val="90000"/>
              </a:lnSpc>
            </a:pPr>
            <a:endParaRPr lang="cs-CZ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3667" name="Picture 3" descr="0009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ŽENY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Kalábová -320cm(1993)</a:t>
            </a:r>
          </a:p>
          <a:p>
            <a:r>
              <a:rPr lang="cs-CZ" dirty="0"/>
              <a:t>Bártová -410cm(1995)SR,450cmČR</a:t>
            </a:r>
          </a:p>
          <a:p>
            <a:r>
              <a:rPr lang="cs-CZ" dirty="0" err="1"/>
              <a:t>Hamáčková</a:t>
            </a:r>
            <a:r>
              <a:rPr lang="cs-CZ" dirty="0"/>
              <a:t>-HMS(2001),</a:t>
            </a:r>
            <a:r>
              <a:rPr lang="cs-CZ" dirty="0" smtClean="0"/>
              <a:t>456cm</a:t>
            </a:r>
          </a:p>
          <a:p>
            <a:r>
              <a:rPr lang="cs-CZ" dirty="0" smtClean="0"/>
              <a:t>Baďurová 475 cm (2007)</a:t>
            </a:r>
            <a:endParaRPr lang="cs-CZ" dirty="0"/>
          </a:p>
          <a:p>
            <a:r>
              <a:rPr lang="cs-CZ" dirty="0" err="1"/>
              <a:t>Georgeová</a:t>
            </a:r>
            <a:r>
              <a:rPr lang="cs-CZ" dirty="0"/>
              <a:t>(460cm),</a:t>
            </a:r>
            <a:r>
              <a:rPr lang="cs-CZ" dirty="0" err="1"/>
              <a:t>Dragilová</a:t>
            </a:r>
            <a:r>
              <a:rPr lang="cs-CZ" dirty="0"/>
              <a:t>(481)</a:t>
            </a:r>
          </a:p>
          <a:p>
            <a:r>
              <a:rPr lang="cs-CZ" dirty="0" err="1" smtClean="0"/>
              <a:t>Isinbajevová</a:t>
            </a:r>
            <a:r>
              <a:rPr lang="cs-CZ" dirty="0" smtClean="0"/>
              <a:t>-505cm </a:t>
            </a:r>
            <a:r>
              <a:rPr lang="cs-CZ" dirty="0"/>
              <a:t>(</a:t>
            </a:r>
            <a:r>
              <a:rPr lang="cs-CZ" dirty="0" smtClean="0"/>
              <a:t>2008)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6804" name="Picture 4" descr="001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5780" name="Picture 4" descr="0010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4756" name="Picture 4" descr="0010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3732" name="Picture 4" descr="001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2708" name="Picture 4" descr="0011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684" name="Picture 4" descr="0012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0660" name="Picture 4" descr="0012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9636" name="Picture 4" descr="0012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8612" name="Picture 4" descr="001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Technika skoku o tyči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z="2800">
                <a:solidFill>
                  <a:srgbClr val="0000FF"/>
                </a:solidFill>
              </a:rPr>
              <a:t>Držení</a:t>
            </a:r>
            <a:r>
              <a:rPr lang="cs-CZ" sz="2800"/>
              <a:t> tyče-spodní ruka nadhmatem,horní podhmatem</a:t>
            </a:r>
          </a:p>
          <a:p>
            <a:r>
              <a:rPr lang="cs-CZ" sz="2800">
                <a:solidFill>
                  <a:srgbClr val="0000FF"/>
                </a:solidFill>
              </a:rPr>
              <a:t>Rozběh</a:t>
            </a:r>
            <a:r>
              <a:rPr lang="cs-CZ" sz="2800"/>
              <a:t>-stupňování rychlosti,v posledních dvou krocích zahajujeme zasouvání tyče</a:t>
            </a:r>
          </a:p>
          <a:p>
            <a:r>
              <a:rPr lang="cs-CZ" sz="2800">
                <a:solidFill>
                  <a:srgbClr val="0000FF"/>
                </a:solidFill>
              </a:rPr>
              <a:t>Zasunutí tyče a odraz-tlak</a:t>
            </a:r>
            <a:r>
              <a:rPr lang="cs-CZ" sz="2800"/>
              <a:t> do tyče spodní rukou v momentě odrazu</a:t>
            </a:r>
          </a:p>
          <a:p>
            <a:r>
              <a:rPr lang="cs-CZ" sz="2800">
                <a:solidFill>
                  <a:srgbClr val="0000FF"/>
                </a:solidFill>
              </a:rPr>
              <a:t>Let</a:t>
            </a:r>
            <a:r>
              <a:rPr lang="cs-CZ" sz="2800"/>
              <a:t>-zvrat-vis střemhlav-obrat při narovnávání tyče-vzlet-přechod laťky</a:t>
            </a:r>
          </a:p>
          <a:p>
            <a:r>
              <a:rPr lang="cs-CZ" sz="2800">
                <a:solidFill>
                  <a:srgbClr val="0000FF"/>
                </a:solidFill>
              </a:rPr>
              <a:t>Dopad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55576" y="404664"/>
            <a:ext cx="7488832" cy="7386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B050"/>
                </a:solidFill>
                <a:cs typeface="Arial" pitchFamily="34" charset="0"/>
              </a:rPr>
              <a:t>SKOKANSKÉ TYČE</a:t>
            </a:r>
          </a:p>
          <a:p>
            <a:endParaRPr lang="cs-CZ" sz="2400" b="1" dirty="0" smtClean="0">
              <a:cs typeface="Arial" pitchFamily="34" charset="0"/>
            </a:endParaRPr>
          </a:p>
          <a:p>
            <a:endParaRPr lang="cs-CZ" sz="2400" b="1" dirty="0" smtClean="0">
              <a:cs typeface="Arial" pitchFamily="34" charset="0"/>
            </a:endParaRPr>
          </a:p>
          <a:p>
            <a:r>
              <a:rPr lang="cs-CZ" sz="2400" b="1" dirty="0" smtClean="0">
                <a:cs typeface="Arial" pitchFamily="34" charset="0"/>
              </a:rPr>
              <a:t>Skokanské </a:t>
            </a:r>
            <a:r>
              <a:rPr lang="cs-CZ" sz="2400" b="1" dirty="0" smtClean="0">
                <a:cs typeface="Arial" pitchFamily="34" charset="0"/>
              </a:rPr>
              <a:t>tyče jsou většinou vyrobeny z laminátu </a:t>
            </a:r>
            <a:r>
              <a:rPr lang="cs-CZ" sz="2400" b="1" dirty="0" smtClean="0">
                <a:cs typeface="Arial" pitchFamily="34" charset="0"/>
              </a:rPr>
              <a:t>(skelná </a:t>
            </a:r>
            <a:r>
              <a:rPr lang="cs-CZ" sz="2400" b="1" dirty="0" smtClean="0">
                <a:cs typeface="Arial" pitchFamily="34" charset="0"/>
              </a:rPr>
              <a:t>tkanina + pryskyřice),ve </a:t>
            </a:r>
            <a:r>
              <a:rPr lang="cs-CZ" sz="2400" b="1" dirty="0" err="1" smtClean="0">
                <a:cs typeface="Arial" pitchFamily="34" charset="0"/>
              </a:rPr>
              <a:t>výjímečných</a:t>
            </a:r>
            <a:r>
              <a:rPr lang="cs-CZ" sz="2400" b="1" dirty="0" smtClean="0">
                <a:cs typeface="Arial" pitchFamily="34" charset="0"/>
              </a:rPr>
              <a:t> případech se  vyrábějí z karbonu. Mezi nejznámější tyče patří značky </a:t>
            </a:r>
            <a:r>
              <a:rPr lang="cs-CZ" sz="2400" b="1" dirty="0" err="1" smtClean="0">
                <a:cs typeface="Arial" pitchFamily="34" charset="0"/>
              </a:rPr>
              <a:t>Pacer</a:t>
            </a:r>
            <a:r>
              <a:rPr lang="cs-CZ" sz="2400" b="1" dirty="0" smtClean="0">
                <a:cs typeface="Arial" pitchFamily="34" charset="0"/>
              </a:rPr>
              <a:t> a Spirit.</a:t>
            </a:r>
          </a:p>
          <a:p>
            <a:endParaRPr lang="cs-CZ" sz="2400" b="1" dirty="0" smtClean="0">
              <a:cs typeface="Arial" pitchFamily="34" charset="0"/>
            </a:endParaRPr>
          </a:p>
          <a:p>
            <a:pPr>
              <a:buNone/>
            </a:pPr>
            <a:r>
              <a:rPr lang="cs-CZ" sz="2400" b="1" dirty="0" smtClean="0">
                <a:cs typeface="Arial" pitchFamily="34" charset="0"/>
              </a:rPr>
              <a:t>Délky </a:t>
            </a:r>
            <a:r>
              <a:rPr lang="cs-CZ" sz="2400" b="1" dirty="0" smtClean="0">
                <a:cs typeface="Arial" pitchFamily="34" charset="0"/>
              </a:rPr>
              <a:t>skokanských tyčí se určují podle stop (stopa = asi 30cm), takže jsou 11ti až 17 ti </a:t>
            </a:r>
            <a:r>
              <a:rPr lang="cs-CZ" sz="2400" b="1" dirty="0" err="1" smtClean="0">
                <a:cs typeface="Arial" pitchFamily="34" charset="0"/>
              </a:rPr>
              <a:t>stopé</a:t>
            </a:r>
            <a:r>
              <a:rPr lang="cs-CZ" sz="2400" b="1" dirty="0" smtClean="0">
                <a:cs typeface="Arial" pitchFamily="34" charset="0"/>
              </a:rPr>
              <a:t> tyče, které měří  přes 5,10 metrů.</a:t>
            </a:r>
          </a:p>
          <a:p>
            <a:pPr>
              <a:buNone/>
            </a:pPr>
            <a:r>
              <a:rPr lang="cs-CZ" sz="2400" b="1" dirty="0" smtClean="0">
                <a:cs typeface="Arial" pitchFamily="34" charset="0"/>
              </a:rPr>
              <a:t> </a:t>
            </a:r>
          </a:p>
          <a:p>
            <a:r>
              <a:rPr lang="cs-CZ" sz="2400" b="1" dirty="0" smtClean="0">
                <a:cs typeface="Arial" pitchFamily="34" charset="0"/>
              </a:rPr>
              <a:t>Jejich cena se pohybuje v rozmezí 10 000 až 25 000 Kč. Skokanské tyče jsou velmi lehké a  mají  různou tvrdost,  záleží na váze skokana a zdolávané výšce. Během závodu může vystřídat i tři tyče. </a:t>
            </a:r>
            <a:endParaRPr lang="cs-CZ" sz="2400" b="1" dirty="0" smtClean="0">
              <a:cs typeface="Arial" pitchFamily="34" charset="0"/>
            </a:endParaRPr>
          </a:p>
          <a:p>
            <a:endParaRPr lang="cs-CZ" b="1" dirty="0" smtClean="0">
              <a:cs typeface="Arial" pitchFamily="34" charset="0"/>
            </a:endParaRPr>
          </a:p>
          <a:p>
            <a:endParaRPr lang="cs-CZ" b="1" dirty="0" smtClean="0">
              <a:cs typeface="Arial" pitchFamily="34" charset="0"/>
            </a:endParaRPr>
          </a:p>
          <a:p>
            <a:endParaRPr lang="cs-CZ" b="1" dirty="0" smtClean="0">
              <a:cs typeface="Arial" pitchFamily="34" charset="0"/>
            </a:endParaRPr>
          </a:p>
          <a:p>
            <a:endParaRPr lang="cs-CZ" b="1" dirty="0" smtClean="0">
              <a:cs typeface="Arial" pitchFamily="34" charset="0"/>
            </a:endParaRPr>
          </a:p>
          <a:p>
            <a:endParaRPr lang="cs-CZ" b="1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Didaktika skoku o tyči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400"/>
              <a:t>Držení tyče</a:t>
            </a:r>
          </a:p>
          <a:p>
            <a:pPr>
              <a:buFont typeface="Wingdings" pitchFamily="2" charset="2"/>
              <a:buNone/>
            </a:pPr>
            <a:r>
              <a:rPr lang="cs-CZ" sz="2400"/>
              <a:t>Chůze a běh s tyčí</a:t>
            </a:r>
          </a:p>
          <a:p>
            <a:pPr>
              <a:buFont typeface="Wingdings" pitchFamily="2" charset="2"/>
              <a:buNone/>
            </a:pPr>
            <a:r>
              <a:rPr lang="cs-CZ" sz="2400"/>
              <a:t>Skoky do pískového doskočiště – z vyvýšeného místa,chůze,běhu(vykývnutí,přítrh, obrat)</a:t>
            </a:r>
          </a:p>
          <a:p>
            <a:pPr>
              <a:buFont typeface="Wingdings" pitchFamily="2" charset="2"/>
              <a:buNone/>
            </a:pPr>
            <a:r>
              <a:rPr lang="cs-CZ" sz="2400"/>
              <a:t> Skoky do tyčkařského doskočiště s důrazem na zasunutí tyče</a:t>
            </a:r>
          </a:p>
          <a:p>
            <a:pPr>
              <a:buFont typeface="Wingdings" pitchFamily="2" charset="2"/>
              <a:buNone/>
            </a:pPr>
            <a:r>
              <a:rPr lang="cs-CZ" sz="2400"/>
              <a:t> Imitační cvičení na gymnastickém nářadí</a:t>
            </a:r>
          </a:p>
          <a:p>
            <a:pPr>
              <a:buFont typeface="Wingdings" pitchFamily="2" charset="2"/>
              <a:buNone/>
            </a:pPr>
            <a:r>
              <a:rPr lang="cs-CZ" sz="2400"/>
              <a:t>  (kotouly,přemety,salta,vzklopky,veletoče apod.)</a:t>
            </a:r>
          </a:p>
          <a:p>
            <a:pPr>
              <a:buFont typeface="Wingdings" pitchFamily="2" charset="2"/>
              <a:buNone/>
            </a:pPr>
            <a:r>
              <a:rPr lang="cs-CZ" sz="280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Technika skoku o tyči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z="2800">
                <a:solidFill>
                  <a:srgbClr val="0000FF"/>
                </a:solidFill>
              </a:rPr>
              <a:t>Držení</a:t>
            </a:r>
            <a:r>
              <a:rPr lang="cs-CZ" sz="2800"/>
              <a:t> tyče-spodní ruka nadhmatem,horní podhmatem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3428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3429" name="Picture 5"/>
          <p:cNvPicPr>
            <a:picLocks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0963" t="16435" r="-104" b="35973"/>
          <a:stretch>
            <a:fillRect/>
          </a:stretch>
        </p:blipFill>
        <p:spPr bwMode="auto">
          <a:xfrm>
            <a:off x="0" y="-603250"/>
            <a:ext cx="9324975" cy="828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4692" name="Picture 4"/>
          <p:cNvPicPr>
            <a:picLocks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9597" t="33804" r="18840" b="4549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5716" name="Picture 4"/>
          <p:cNvPicPr>
            <a:picLocks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0963" t="16435" r="-104" b="35973"/>
          <a:stretch>
            <a:fillRect/>
          </a:stretch>
        </p:blipFill>
        <p:spPr bwMode="auto">
          <a:xfrm>
            <a:off x="0" y="-603250"/>
            <a:ext cx="9324975" cy="828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Technika skoku o tyči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>
                <a:solidFill>
                  <a:srgbClr val="0000FF"/>
                </a:solidFill>
              </a:rPr>
              <a:t>Držení</a:t>
            </a:r>
            <a:r>
              <a:rPr lang="cs-CZ"/>
              <a:t> tyče-spodní ruka nadhmatem,horní podhmatem</a:t>
            </a:r>
          </a:p>
          <a:p>
            <a:r>
              <a:rPr lang="cs-CZ">
                <a:solidFill>
                  <a:srgbClr val="0000FF"/>
                </a:solidFill>
              </a:rPr>
              <a:t>Rozběh</a:t>
            </a:r>
            <a:r>
              <a:rPr lang="cs-CZ"/>
              <a:t>-stupňování rychlosti,v posledních dvou krocích zahajujeme zasouvání tyče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3972" name="Picture 4" descr="0007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319</Words>
  <Application>Microsoft Office PowerPoint</Application>
  <PresentationFormat>Předvádění na obrazovce (4:3)</PresentationFormat>
  <Paragraphs>54</Paragraphs>
  <Slides>30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1" baseType="lpstr">
      <vt:lpstr>Motiv sady Office</vt:lpstr>
      <vt:lpstr>SKOK O TYČI</vt:lpstr>
      <vt:lpstr>ŽENY</vt:lpstr>
      <vt:lpstr>Snímek 3</vt:lpstr>
      <vt:lpstr>Technika skoku o tyči</vt:lpstr>
      <vt:lpstr>Snímek 5</vt:lpstr>
      <vt:lpstr>Snímek 6</vt:lpstr>
      <vt:lpstr>Snímek 7</vt:lpstr>
      <vt:lpstr>Technika skoku o tyči</vt:lpstr>
      <vt:lpstr>Snímek 9</vt:lpstr>
      <vt:lpstr>Snímek 10</vt:lpstr>
      <vt:lpstr>Snímek 11</vt:lpstr>
      <vt:lpstr>Technika skoku o tyči</vt:lpstr>
      <vt:lpstr>Snímek 13</vt:lpstr>
      <vt:lpstr>Snímek 14</vt:lpstr>
      <vt:lpstr>Snímek 15</vt:lpstr>
      <vt:lpstr>Snímek 16</vt:lpstr>
      <vt:lpstr>Snímek 17</vt:lpstr>
      <vt:lpstr>Technika skoku o tyči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Technika skoku o tyči</vt:lpstr>
      <vt:lpstr>Didaktika skoku o tyči</vt:lpstr>
    </vt:vector>
  </TitlesOfParts>
  <Company>FSpS 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SKOK O TYČI</dc:title>
  <dc:creator>Josef Michálek</dc:creator>
  <cp:lastModifiedBy>240</cp:lastModifiedBy>
  <cp:revision>4</cp:revision>
  <dcterms:created xsi:type="dcterms:W3CDTF">2011-01-25T12:29:15Z</dcterms:created>
  <dcterms:modified xsi:type="dcterms:W3CDTF">2013-03-26T12:14:39Z</dcterms:modified>
</cp:coreProperties>
</file>