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6" r:id="rId17"/>
    <p:sldId id="271" r:id="rId18"/>
    <p:sldId id="272" r:id="rId19"/>
    <p:sldId id="273" r:id="rId20"/>
    <p:sldId id="274" r:id="rId21"/>
    <p:sldId id="277" r:id="rId22"/>
    <p:sldId id="275" r:id="rId23"/>
    <p:sldId id="276" r:id="rId24"/>
    <p:sldId id="279" r:id="rId25"/>
    <p:sldId id="280" r:id="rId26"/>
    <p:sldId id="281" r:id="rId27"/>
    <p:sldId id="285" r:id="rId28"/>
    <p:sldId id="282" r:id="rId29"/>
    <p:sldId id="283"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4" autoAdjust="0"/>
  </p:normalViewPr>
  <p:slideViewPr>
    <p:cSldViewPr>
      <p:cViewPr varScale="1">
        <p:scale>
          <a:sx n="85" d="100"/>
          <a:sy n="85" d="100"/>
        </p:scale>
        <p:origin x="-714" y="-90"/>
      </p:cViewPr>
      <p:guideLst>
        <p:guide orient="horz" pos="2160"/>
        <p:guide pos="2880"/>
      </p:guideLst>
    </p:cSldViewPr>
  </p:slideViewPr>
  <p:outlineViewPr>
    <p:cViewPr>
      <p:scale>
        <a:sx n="33" d="100"/>
        <a:sy n="33" d="100"/>
      </p:scale>
      <p:origin x="0" y="142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7E558ECA-66CE-4A8B-9B7E-6C4F5EB1420D}" type="datetimeFigureOut">
              <a:rPr lang="cs-CZ" smtClean="0"/>
              <a:pPr/>
              <a:t>21.4.2014</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F8AC9A3-0D3D-4D0B-95A4-631E2D4B7BD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E558ECA-66CE-4A8B-9B7E-6C4F5EB1420D}" type="datetimeFigureOut">
              <a:rPr lang="cs-CZ" smtClean="0"/>
              <a:pPr/>
              <a:t>21.4.2014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F8AC9A3-0D3D-4D0B-95A4-631E2D4B7BD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E558ECA-66CE-4A8B-9B7E-6C4F5EB1420D}" type="datetimeFigureOut">
              <a:rPr lang="cs-CZ" smtClean="0"/>
              <a:pPr/>
              <a:t>21.4.2014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F8AC9A3-0D3D-4D0B-95A4-631E2D4B7BD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7E558ECA-66CE-4A8B-9B7E-6C4F5EB1420D}" type="datetimeFigureOut">
              <a:rPr lang="cs-CZ" smtClean="0"/>
              <a:pPr/>
              <a:t>21.4.2014</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4F8AC9A3-0D3D-4D0B-95A4-631E2D4B7BD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7E558ECA-66CE-4A8B-9B7E-6C4F5EB1420D}" type="datetimeFigureOut">
              <a:rPr lang="cs-CZ" smtClean="0"/>
              <a:pPr/>
              <a:t>21.4.2014</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4F8AC9A3-0D3D-4D0B-95A4-631E2D4B7BD5}" type="slidenum">
              <a:rPr lang="cs-CZ" smtClean="0"/>
              <a:pPr/>
              <a:t>‹#›</a:t>
            </a:fld>
            <a:endParaRPr lang="cs-CZ"/>
          </a:p>
        </p:txBody>
      </p:sp>
      <p:cxnSp>
        <p:nvCxnSpPr>
          <p:cNvPr id="11" name="Přímá spojovací čára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ovací čára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7E558ECA-66CE-4A8B-9B7E-6C4F5EB1420D}" type="datetimeFigureOut">
              <a:rPr lang="cs-CZ" smtClean="0"/>
              <a:pPr/>
              <a:t>21.4.2014</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4F8AC9A3-0D3D-4D0B-95A4-631E2D4B7BD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7E558ECA-66CE-4A8B-9B7E-6C4F5EB1420D}" type="datetimeFigureOut">
              <a:rPr lang="cs-CZ" smtClean="0"/>
              <a:pPr/>
              <a:t>21.4.2014</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4F8AC9A3-0D3D-4D0B-95A4-631E2D4B7BD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7E558ECA-66CE-4A8B-9B7E-6C4F5EB1420D}" type="datetimeFigureOut">
              <a:rPr lang="cs-CZ" smtClean="0"/>
              <a:pPr/>
              <a:t>21.4.2014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F8AC9A3-0D3D-4D0B-95A4-631E2D4B7BD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7E558ECA-66CE-4A8B-9B7E-6C4F5EB1420D}" type="datetimeFigureOut">
              <a:rPr lang="cs-CZ" smtClean="0"/>
              <a:pPr/>
              <a:t>21.4.2014</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4F8AC9A3-0D3D-4D0B-95A4-631E2D4B7BD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7E558ECA-66CE-4A8B-9B7E-6C4F5EB1420D}" type="datetimeFigureOut">
              <a:rPr lang="cs-CZ" smtClean="0"/>
              <a:pPr/>
              <a:t>21.4.2014</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4F8AC9A3-0D3D-4D0B-95A4-631E2D4B7BD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7E558ECA-66CE-4A8B-9B7E-6C4F5EB1420D}" type="datetimeFigureOut">
              <a:rPr lang="cs-CZ" smtClean="0"/>
              <a:pPr/>
              <a:t>21.4.2014</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4F8AC9A3-0D3D-4D0B-95A4-631E2D4B7BD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ovací čára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ovací čára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E558ECA-66CE-4A8B-9B7E-6C4F5EB1420D}" type="datetimeFigureOut">
              <a:rPr lang="cs-CZ" smtClean="0"/>
              <a:pPr/>
              <a:t>21.4.2014</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F8AC9A3-0D3D-4D0B-95A4-631E2D4B7BD5}"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r>
              <a:rPr lang="cs-CZ" b="1" dirty="0" smtClean="0"/>
              <a:t>DROGOVÁ KRIMINALITA, ALKOHOL A </a:t>
            </a:r>
            <a:r>
              <a:rPr lang="cs-CZ" b="1" dirty="0" smtClean="0"/>
              <a:t>NENÁVYKOVÁ </a:t>
            </a:r>
            <a:r>
              <a:rPr lang="cs-CZ" b="1" dirty="0" smtClean="0"/>
              <a:t>TOXIKOMÁNIE</a:t>
            </a:r>
            <a:endParaRPr lang="cs-CZ" b="1" dirty="0"/>
          </a:p>
        </p:txBody>
      </p:sp>
      <p:sp>
        <p:nvSpPr>
          <p:cNvPr id="3" name="Podnadpis 2"/>
          <p:cNvSpPr>
            <a:spLocks noGrp="1"/>
          </p:cNvSpPr>
          <p:nvPr>
            <p:ph type="subTitle" idx="1"/>
          </p:nvPr>
        </p:nvSpPr>
        <p:spPr>
          <a:xfrm>
            <a:off x="0" y="5852072"/>
            <a:ext cx="8062912" cy="1005928"/>
          </a:xfrm>
        </p:spPr>
        <p:txBody>
          <a:bodyPr/>
          <a:lstStyle/>
          <a:p>
            <a:r>
              <a:rPr lang="cs-CZ" dirty="0" smtClean="0"/>
              <a:t>Vypracovali: Bc. Viktor </a:t>
            </a:r>
            <a:r>
              <a:rPr lang="cs-CZ" dirty="0" err="1" smtClean="0"/>
              <a:t>Lessy</a:t>
            </a:r>
            <a:endParaRPr lang="cs-CZ" dirty="0" smtClean="0"/>
          </a:p>
          <a:p>
            <a:r>
              <a:rPr lang="cs-CZ" dirty="0" smtClean="0"/>
              <a:t>Bc. Tomáš </a:t>
            </a:r>
            <a:r>
              <a:rPr lang="cs-CZ" dirty="0" err="1" smtClean="0"/>
              <a:t>tofel</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Psychotropní látky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b="1" dirty="0" smtClean="0"/>
              <a:t>Psychoaktivní droga</a:t>
            </a:r>
            <a:r>
              <a:rPr lang="cs-CZ" dirty="0" smtClean="0"/>
              <a:t> (též </a:t>
            </a:r>
            <a:r>
              <a:rPr lang="cs-CZ" b="1" dirty="0" smtClean="0"/>
              <a:t>psychotropní látka</a:t>
            </a:r>
            <a:r>
              <a:rPr lang="cs-CZ" dirty="0" smtClean="0"/>
              <a:t>, </a:t>
            </a:r>
            <a:r>
              <a:rPr lang="cs-CZ" b="1" dirty="0" smtClean="0"/>
              <a:t>omamná látka</a:t>
            </a:r>
            <a:r>
              <a:rPr lang="cs-CZ" dirty="0" smtClean="0"/>
              <a:t>, často nepřesně </a:t>
            </a:r>
            <a:r>
              <a:rPr lang="cs-CZ" b="1" dirty="0" smtClean="0"/>
              <a:t>droga</a:t>
            </a:r>
            <a:r>
              <a:rPr lang="cs-CZ" dirty="0" smtClean="0"/>
              <a:t> nebo </a:t>
            </a:r>
            <a:r>
              <a:rPr lang="cs-CZ" b="1" dirty="0" smtClean="0"/>
              <a:t>návyková látka</a:t>
            </a:r>
            <a:r>
              <a:rPr lang="cs-CZ" dirty="0" smtClean="0"/>
              <a:t>) je </a:t>
            </a:r>
            <a:r>
              <a:rPr lang="cs-CZ" u="sng" dirty="0" smtClean="0"/>
              <a:t>Chemická Látka</a:t>
            </a:r>
            <a:r>
              <a:rPr lang="cs-CZ" dirty="0" smtClean="0"/>
              <a:t> primárně působící na centrálně nervovou soustavu kde mění mozkové funkce a způsobuje dočasné změny ve vnímání, náladě, vědomí a chování.</a:t>
            </a:r>
          </a:p>
          <a:p>
            <a:r>
              <a:rPr lang="cs-CZ" dirty="0" smtClean="0"/>
              <a:t>Anestetika, Analgetika, Stimulanty, Psychiatrická léčiva, </a:t>
            </a:r>
            <a:r>
              <a:rPr lang="cs-CZ" dirty="0" err="1" smtClean="0"/>
              <a:t>Depresatny</a:t>
            </a:r>
            <a:r>
              <a:rPr lang="cs-CZ" dirty="0" smtClean="0"/>
              <a:t/>
            </a:r>
            <a:br>
              <a:rPr lang="cs-CZ" dirty="0" smtClean="0"/>
            </a:b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Kriminalita s drogami spojená</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Kriminální chování uživatele drog je výrazným společenským problémem všude na světě o často bývá tato problematika označována jako „drogová kriminalita“-</a:t>
            </a:r>
          </a:p>
          <a:p>
            <a:r>
              <a:rPr lang="cs-CZ" dirty="0" smtClean="0"/>
              <a:t>Ve skutečnosti používáme podrobnější rozdělení, podle toho jakou drogu pachatel </a:t>
            </a:r>
            <a:r>
              <a:rPr lang="cs-CZ" dirty="0" err="1" smtClean="0"/>
              <a:t>tr.č</a:t>
            </a:r>
            <a:r>
              <a:rPr lang="cs-CZ" dirty="0" smtClean="0"/>
              <a:t>. použil a podle motivu </a:t>
            </a:r>
            <a:r>
              <a:rPr lang="cs-CZ" dirty="0" err="1" smtClean="0"/>
              <a:t>tr.č</a:t>
            </a:r>
            <a:r>
              <a:rPr lang="cs-CZ" dirty="0" smtClean="0"/>
              <a:t>.</a:t>
            </a:r>
          </a:p>
          <a:p>
            <a:endParaRPr lang="cs-CZ" dirty="0" smtClean="0"/>
          </a:p>
          <a:p>
            <a:r>
              <a:rPr lang="cs-CZ" dirty="0" smtClean="0"/>
              <a:t>DĚLENÍ </a:t>
            </a:r>
            <a:r>
              <a:rPr lang="cs-CZ" b="1" dirty="0" smtClean="0"/>
              <a:t>NA:</a:t>
            </a:r>
            <a:r>
              <a:rPr lang="cs-CZ" b="1" u="sng" dirty="0" smtClean="0"/>
              <a:t>kriminalitu opatřovací</a:t>
            </a:r>
            <a:r>
              <a:rPr lang="cs-CZ" b="1" dirty="0" smtClean="0"/>
              <a:t>, </a:t>
            </a:r>
            <a:r>
              <a:rPr lang="cs-CZ" b="1" u="sng" dirty="0" smtClean="0"/>
              <a:t>kriminalitu páchanou pod vlivem drog</a:t>
            </a:r>
            <a:r>
              <a:rPr lang="cs-CZ" b="1" dirty="0" smtClean="0"/>
              <a:t> a </a:t>
            </a:r>
            <a:r>
              <a:rPr lang="cs-CZ" b="1" u="sng" dirty="0" smtClean="0"/>
              <a:t>vlastní kriminalita drogová</a:t>
            </a:r>
            <a:r>
              <a:rPr lang="cs-CZ" b="1" dirty="0" smtClean="0"/>
              <a:t>.</a:t>
            </a:r>
            <a:r>
              <a:rPr lang="cs-CZ" dirty="0" smtClean="0"/>
              <a:t/>
            </a:r>
            <a:br>
              <a:rPr lang="cs-CZ" dirty="0" smtClean="0"/>
            </a:br>
            <a:r>
              <a:rPr lang="cs-CZ" dirty="0" smtClean="0"/>
              <a:t/>
            </a:r>
            <a:br>
              <a:rPr lang="cs-CZ" dirty="0" smtClean="0"/>
            </a:br>
            <a:r>
              <a:rPr lang="cs-CZ" dirty="0" smtClean="0"/>
              <a:t/>
            </a:r>
            <a:br>
              <a:rPr lang="cs-CZ" dirty="0" smtClean="0"/>
            </a:b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Kriminalita opatřovací</a:t>
            </a:r>
            <a:endParaRPr lang="cs-CZ" b="1" dirty="0"/>
          </a:p>
        </p:txBody>
      </p:sp>
      <p:sp>
        <p:nvSpPr>
          <p:cNvPr id="3" name="Zástupný symbol pro obsah 2"/>
          <p:cNvSpPr>
            <a:spLocks noGrp="1"/>
          </p:cNvSpPr>
          <p:nvPr>
            <p:ph idx="1"/>
          </p:nvPr>
        </p:nvSpPr>
        <p:spPr/>
        <p:txBody>
          <a:bodyPr/>
          <a:lstStyle/>
          <a:p>
            <a:r>
              <a:rPr lang="cs-CZ" dirty="0" err="1" smtClean="0"/>
              <a:t>Tr.č</a:t>
            </a:r>
            <a:r>
              <a:rPr lang="cs-CZ" dirty="0" smtClean="0"/>
              <a:t>. směřující k získání majetkového prospěchu (peněz) potřebných pro obstarání si další dávky drog</a:t>
            </a:r>
          </a:p>
          <a:p>
            <a:r>
              <a:rPr lang="cs-CZ" dirty="0" smtClean="0"/>
              <a:t>Od drobných krádeží až po loupeže, loupežné vraždy</a:t>
            </a:r>
          </a:p>
          <a:p>
            <a:r>
              <a:rPr lang="cs-CZ" dirty="0" smtClean="0"/>
              <a:t>Podíl alkoholiků a narkomanů, přesto mají nelegální drogy převahu pro svou finanční náročnost</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effectLst/>
              </a:rPr>
              <a:t>Kriminalita páchaná pod vlivem drog</a:t>
            </a:r>
            <a:endParaRPr lang="cs-CZ" b="1" dirty="0">
              <a:effectLst/>
            </a:endParaRPr>
          </a:p>
        </p:txBody>
      </p:sp>
      <p:sp>
        <p:nvSpPr>
          <p:cNvPr id="3" name="Zástupný symbol pro obsah 2"/>
          <p:cNvSpPr>
            <a:spLocks noGrp="1"/>
          </p:cNvSpPr>
          <p:nvPr>
            <p:ph idx="1"/>
          </p:nvPr>
        </p:nvSpPr>
        <p:spPr/>
        <p:txBody>
          <a:bodyPr>
            <a:normAutofit/>
          </a:bodyPr>
          <a:lstStyle/>
          <a:p>
            <a:r>
              <a:rPr lang="cs-CZ" dirty="0" smtClean="0"/>
              <a:t>Tato </a:t>
            </a:r>
            <a:r>
              <a:rPr lang="cs-CZ" dirty="0" err="1" smtClean="0"/>
              <a:t>tr.č</a:t>
            </a:r>
            <a:r>
              <a:rPr lang="cs-CZ" dirty="0" smtClean="0"/>
              <a:t>. je páchaná ve všech kriminálních oblastech (majetková, násilná, sexuální)</a:t>
            </a:r>
          </a:p>
          <a:p>
            <a:r>
              <a:rPr lang="cs-CZ" dirty="0" smtClean="0"/>
              <a:t>Zcela jednoznačný primát, co do počtu trestných činů spáchaných pod vlivem, má alkohol.</a:t>
            </a:r>
            <a:br>
              <a:rPr lang="cs-CZ" dirty="0" smtClean="0"/>
            </a:b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Vlastní kriminalita drogová</a:t>
            </a:r>
            <a:endParaRPr lang="cs-CZ" b="1" dirty="0"/>
          </a:p>
        </p:txBody>
      </p:sp>
      <p:sp>
        <p:nvSpPr>
          <p:cNvPr id="3" name="Zástupný symbol pro obsah 2"/>
          <p:cNvSpPr>
            <a:spLocks noGrp="1"/>
          </p:cNvSpPr>
          <p:nvPr>
            <p:ph idx="1"/>
          </p:nvPr>
        </p:nvSpPr>
        <p:spPr/>
        <p:txBody>
          <a:bodyPr>
            <a:normAutofit/>
          </a:bodyPr>
          <a:lstStyle/>
          <a:p>
            <a:r>
              <a:rPr lang="cs-CZ" dirty="0" smtClean="0"/>
              <a:t>Jestliže rozdělíme drogy na legální a nelegální, je zřejmé, že největší podíl na kriminálním chování s drogami spojeném má vlastní drogová kriminalita, tedy trestné činy zahrnující držení drog, jejich užívání, výrobu, distribuci, dovoz a vývoz a podobně.</a:t>
            </a:r>
            <a:br>
              <a:rPr lang="cs-CZ" dirty="0" smtClean="0"/>
            </a:b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Užívání konopí v Evropě za rok 2012</a:t>
            </a:r>
            <a:endParaRPr lang="cs-CZ" b="1" dirty="0"/>
          </a:p>
        </p:txBody>
      </p:sp>
      <p:pic>
        <p:nvPicPr>
          <p:cNvPr id="4" name="Zástupný symbol pro obsah 3" descr="1352995967_36-cr_evropa_kriminalita_drogy_482 2012.gif"/>
          <p:cNvPicPr>
            <a:picLocks noGrp="1" noChangeAspect="1"/>
          </p:cNvPicPr>
          <p:nvPr>
            <p:ph idx="1"/>
          </p:nvPr>
        </p:nvPicPr>
        <p:blipFill>
          <a:blip r:embed="rId2" cstate="print"/>
          <a:stretch>
            <a:fillRect/>
          </a:stretch>
        </p:blipFill>
        <p:spPr>
          <a:xfrm>
            <a:off x="0" y="2321496"/>
            <a:ext cx="9174141" cy="453650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buNone/>
            </a:pPr>
            <a:endParaRPr lang="cs-CZ" sz="4800" dirty="0" smtClean="0"/>
          </a:p>
          <a:p>
            <a:pPr algn="ctr">
              <a:buNone/>
            </a:pPr>
            <a:r>
              <a:rPr lang="cs-CZ" sz="4800" dirty="0" smtClean="0">
                <a:solidFill>
                  <a:schemeClr val="accent1"/>
                </a:solidFill>
              </a:rPr>
              <a:t>ALKOHOL</a:t>
            </a:r>
            <a:endParaRPr lang="cs-CZ" sz="4800"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Kriminalita ve spojení s alkoholem</a:t>
            </a:r>
            <a:endParaRPr lang="cs-CZ" dirty="0"/>
          </a:p>
        </p:txBody>
      </p:sp>
      <p:sp>
        <p:nvSpPr>
          <p:cNvPr id="5" name="Zástupný symbol pro obsah 2"/>
          <p:cNvSpPr>
            <a:spLocks noGrp="1"/>
          </p:cNvSpPr>
          <p:nvPr>
            <p:ph idx="1"/>
          </p:nvPr>
        </p:nvSpPr>
        <p:spPr/>
        <p:txBody>
          <a:bodyPr/>
          <a:lstStyle/>
          <a:p>
            <a:r>
              <a:rPr lang="cs-CZ" dirty="0" smtClean="0"/>
              <a:t>Nesprávně také etanol (C</a:t>
            </a:r>
            <a:r>
              <a:rPr lang="cs-CZ" baseline="-25000" dirty="0" smtClean="0"/>
              <a:t>2</a:t>
            </a:r>
            <a:r>
              <a:rPr lang="cs-CZ" dirty="0" smtClean="0"/>
              <a:t>H</a:t>
            </a:r>
            <a:r>
              <a:rPr lang="cs-CZ" baseline="-25000" dirty="0" smtClean="0"/>
              <a:t>5</a:t>
            </a:r>
            <a:r>
              <a:rPr lang="cs-CZ" dirty="0" smtClean="0"/>
              <a:t>OH), alkohol = skupina organických látek</a:t>
            </a:r>
          </a:p>
          <a:p>
            <a:r>
              <a:rPr lang="cs-CZ" dirty="0" smtClean="0"/>
              <a:t>Možno také mluvit jako o návykové látce - legální</a:t>
            </a:r>
          </a:p>
          <a:p>
            <a:r>
              <a:rPr lang="cs-CZ" dirty="0" smtClean="0">
                <a:solidFill>
                  <a:srgbClr val="FF0000"/>
                </a:solidFill>
              </a:rPr>
              <a:t>Proč? </a:t>
            </a:r>
            <a:r>
              <a:rPr lang="cs-CZ" dirty="0" smtClean="0"/>
              <a:t>- euforie, uvolnění, bezstarostnost, ulehčuje komunikaci, sbližuje lidi</a:t>
            </a:r>
          </a:p>
          <a:p>
            <a:r>
              <a:rPr lang="cs-CZ" dirty="0" smtClean="0"/>
              <a:t>uvolnění agrese - může vést i k násilným činům</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Vliv na společnost</a:t>
            </a:r>
            <a:endParaRPr lang="cs-CZ" dirty="0"/>
          </a:p>
        </p:txBody>
      </p:sp>
      <p:sp>
        <p:nvSpPr>
          <p:cNvPr id="3" name="Zástupný symbol pro obsah 2"/>
          <p:cNvSpPr>
            <a:spLocks noGrp="1"/>
          </p:cNvSpPr>
          <p:nvPr>
            <p:ph idx="1"/>
          </p:nvPr>
        </p:nvSpPr>
        <p:spPr/>
        <p:txBody>
          <a:bodyPr/>
          <a:lstStyle/>
          <a:p>
            <a:r>
              <a:rPr lang="cs-CZ" sz="2400" dirty="0" smtClean="0"/>
              <a:t>zdravotní, problémy sociální, rozvrat rodiny, pracovní úrazy či absence v zaměstnání, nezaměstnanost</a:t>
            </a:r>
            <a:r>
              <a:rPr lang="cs-CZ" dirty="0" smtClean="0">
                <a:solidFill>
                  <a:srgbClr val="FFFF00"/>
                </a:solidFill>
              </a:rPr>
              <a:t>, trestná činnost</a:t>
            </a:r>
            <a:r>
              <a:rPr lang="cs-CZ" dirty="0" smtClean="0"/>
              <a:t>, </a:t>
            </a:r>
            <a:r>
              <a:rPr lang="cs-CZ" sz="2400" dirty="0" smtClean="0"/>
              <a:t>nedostatečná výchova dětí, </a:t>
            </a:r>
            <a:r>
              <a:rPr lang="cs-CZ" dirty="0" smtClean="0">
                <a:solidFill>
                  <a:srgbClr val="00B050"/>
                </a:solidFill>
              </a:rPr>
              <a:t>ekonomický</a:t>
            </a:r>
          </a:p>
          <a:p>
            <a:r>
              <a:rPr lang="cs-CZ" dirty="0" smtClean="0"/>
              <a:t>Americký</a:t>
            </a:r>
            <a:r>
              <a:rPr lang="cs-CZ" dirty="0" smtClean="0">
                <a:solidFill>
                  <a:srgbClr val="00B050"/>
                </a:solidFill>
              </a:rPr>
              <a:t> </a:t>
            </a:r>
            <a:r>
              <a:rPr lang="cs-CZ" dirty="0" smtClean="0"/>
              <a:t>průzkum (1998): škody 184miliard dolarů</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Vliv na společnost</a:t>
            </a:r>
            <a:endParaRPr lang="cs-CZ" dirty="0"/>
          </a:p>
        </p:txBody>
      </p:sp>
      <p:graphicFrame>
        <p:nvGraphicFramePr>
          <p:cNvPr id="6" name="Tabulka 5"/>
          <p:cNvGraphicFramePr>
            <a:graphicFrameLocks noGrp="1"/>
          </p:cNvGraphicFramePr>
          <p:nvPr/>
        </p:nvGraphicFramePr>
        <p:xfrm>
          <a:off x="1643042" y="1571612"/>
          <a:ext cx="5848350" cy="4929221"/>
        </p:xfrm>
        <a:graphic>
          <a:graphicData uri="http://schemas.openxmlformats.org/drawingml/2006/table">
            <a:tbl>
              <a:tblPr/>
              <a:tblGrid>
                <a:gridCol w="3036546"/>
                <a:gridCol w="2811804"/>
              </a:tblGrid>
              <a:tr h="280891">
                <a:tc>
                  <a:txBody>
                    <a:bodyPr/>
                    <a:lstStyle/>
                    <a:p>
                      <a:pPr algn="ctr">
                        <a:spcAft>
                          <a:spcPts val="0"/>
                        </a:spcAft>
                      </a:pPr>
                      <a:endParaRPr lang="cs-CZ"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cs-CZ" sz="1200" b="1">
                          <a:latin typeface="Times New Roman"/>
                          <a:ea typeface="Times New Roman"/>
                          <a:cs typeface="Times New Roman"/>
                        </a:rPr>
                        <a:t>Škody působené alkoholem v miliónech $</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442791">
                <a:tc>
                  <a:txBody>
                    <a:bodyPr/>
                    <a:lstStyle/>
                    <a:p>
                      <a:pPr algn="ctr">
                        <a:spcAft>
                          <a:spcPts val="0"/>
                        </a:spcAft>
                      </a:pPr>
                      <a:r>
                        <a:rPr lang="cs-CZ" sz="1000" b="1">
                          <a:latin typeface="Times New Roman"/>
                          <a:ea typeface="Times New Roman"/>
                          <a:cs typeface="Times New Roman"/>
                        </a:rPr>
                        <a:t>Léčení závislosti na alkoholu a prevence</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7 466</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Léčení zdravotních následků pití alkoholu</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18 872</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Nižší produktivita práce kvůli vyšší nemocnosti</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87 622</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Ušlý výdělek kvůli předčasné smrti</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36 499</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211">
                <a:tc>
                  <a:txBody>
                    <a:bodyPr/>
                    <a:lstStyle/>
                    <a:p>
                      <a:pPr algn="ctr">
                        <a:spcAft>
                          <a:spcPts val="0"/>
                        </a:spcAft>
                      </a:pPr>
                      <a:r>
                        <a:rPr lang="cs-CZ" sz="1000" b="1">
                          <a:latin typeface="Times New Roman"/>
                          <a:ea typeface="Times New Roman"/>
                          <a:cs typeface="Times New Roman"/>
                        </a:rPr>
                        <a:t>Nižší produktivita v důsledku alkoholové kriminality</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10 085</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Dopravní nehody</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15 744</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Alkoholová kriminalita</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6 328</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Alkoholem způsobené požáry</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1 537</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b="1">
                          <a:latin typeface="Times New Roman"/>
                          <a:ea typeface="Times New Roman"/>
                          <a:cs typeface="Times New Roman"/>
                        </a:rPr>
                        <a:t>Sociální náklady</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latin typeface="Times New Roman"/>
                          <a:ea typeface="Times New Roman"/>
                          <a:cs typeface="Times New Roman"/>
                        </a:rPr>
                        <a:t>484</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91">
                <a:tc>
                  <a:txBody>
                    <a:bodyPr/>
                    <a:lstStyle/>
                    <a:p>
                      <a:pPr algn="ctr">
                        <a:spcAft>
                          <a:spcPts val="0"/>
                        </a:spcAft>
                      </a:pPr>
                      <a:r>
                        <a:rPr lang="cs-CZ" sz="1000">
                          <a:latin typeface="Times New Roman"/>
                          <a:ea typeface="Times New Roman"/>
                          <a:cs typeface="Times New Roman"/>
                        </a:rPr>
                        <a:t>Celkem</a:t>
                      </a:r>
                      <a:endParaRPr lang="cs-CZ"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dirty="0">
                          <a:latin typeface="Times New Roman"/>
                          <a:ea typeface="Times New Roman"/>
                          <a:cs typeface="Times New Roman"/>
                        </a:rPr>
                        <a:t>184 636</a:t>
                      </a:r>
                      <a:endParaRPr lang="cs-CZ"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Zástupný symbol pro obsah 6"/>
          <p:cNvSpPr>
            <a:spLocks noGrp="1"/>
          </p:cNvSpPr>
          <p:nvPr>
            <p:ph idx="1"/>
          </p:nvPr>
        </p:nvSpPr>
        <p:spPr>
          <a:xfrm>
            <a:off x="428596" y="2000240"/>
            <a:ext cx="8229600" cy="4572000"/>
          </a:xfrm>
        </p:spPr>
        <p:txBody>
          <a:bodyPr/>
          <a:lstStyle/>
          <a:p>
            <a:endParaRPr lang="cs-CZ"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dělení drog</a:t>
            </a:r>
            <a:endParaRPr lang="cs-CZ" dirty="0"/>
          </a:p>
        </p:txBody>
      </p:sp>
      <p:sp>
        <p:nvSpPr>
          <p:cNvPr id="3" name="Zástupný symbol pro obsah 2"/>
          <p:cNvSpPr>
            <a:spLocks noGrp="1"/>
          </p:cNvSpPr>
          <p:nvPr>
            <p:ph idx="1"/>
          </p:nvPr>
        </p:nvSpPr>
        <p:spPr/>
        <p:txBody>
          <a:bodyPr/>
          <a:lstStyle/>
          <a:p>
            <a:pPr>
              <a:buFont typeface="Wingdings" pitchFamily="2" charset="2"/>
              <a:buChar char="§"/>
            </a:pPr>
            <a:r>
              <a:rPr lang="cs-CZ" dirty="0" smtClean="0"/>
              <a:t>1. Konopné drogy</a:t>
            </a:r>
          </a:p>
          <a:p>
            <a:pPr>
              <a:buFont typeface="Wingdings" pitchFamily="2" charset="2"/>
              <a:buChar char="§"/>
            </a:pPr>
            <a:r>
              <a:rPr lang="cs-CZ" dirty="0" smtClean="0"/>
              <a:t>2. Opiáty</a:t>
            </a:r>
          </a:p>
          <a:p>
            <a:pPr>
              <a:buFont typeface="Wingdings" pitchFamily="2" charset="2"/>
              <a:buChar char="§"/>
            </a:pPr>
            <a:r>
              <a:rPr lang="cs-CZ" dirty="0" smtClean="0"/>
              <a:t>3. Stimulační látky</a:t>
            </a:r>
          </a:p>
          <a:p>
            <a:pPr>
              <a:buFont typeface="Wingdings" pitchFamily="2" charset="2"/>
              <a:buChar char="§"/>
            </a:pPr>
            <a:r>
              <a:rPr lang="cs-CZ" dirty="0" smtClean="0"/>
              <a:t>4. Halucinogeny</a:t>
            </a:r>
          </a:p>
          <a:p>
            <a:pPr>
              <a:buFont typeface="Wingdings" pitchFamily="2" charset="2"/>
              <a:buChar char="§"/>
            </a:pPr>
            <a:r>
              <a:rPr lang="cs-CZ" dirty="0" smtClean="0"/>
              <a:t>5. Psychotropní látky</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Vliv na společnost</a:t>
            </a:r>
            <a:endParaRPr lang="cs-CZ" dirty="0"/>
          </a:p>
        </p:txBody>
      </p:sp>
      <p:sp>
        <p:nvSpPr>
          <p:cNvPr id="3" name="Zástupný symbol pro obsah 2"/>
          <p:cNvSpPr>
            <a:spLocks noGrp="1"/>
          </p:cNvSpPr>
          <p:nvPr>
            <p:ph idx="1"/>
          </p:nvPr>
        </p:nvSpPr>
        <p:spPr/>
        <p:txBody>
          <a:bodyPr>
            <a:normAutofit/>
          </a:bodyPr>
          <a:lstStyle/>
          <a:p>
            <a:r>
              <a:rPr lang="cs-CZ" sz="2400" dirty="0" smtClean="0">
                <a:solidFill>
                  <a:schemeClr val="accent1"/>
                </a:solidFill>
              </a:rPr>
              <a:t>Japonští</a:t>
            </a:r>
            <a:r>
              <a:rPr lang="cs-CZ" sz="2400" dirty="0" smtClean="0"/>
              <a:t> vědci - zdanění pouze třetinu způsobených škod</a:t>
            </a:r>
          </a:p>
          <a:p>
            <a:r>
              <a:rPr lang="cs-CZ" sz="2400" dirty="0" smtClean="0">
                <a:solidFill>
                  <a:schemeClr val="accent1"/>
                </a:solidFill>
              </a:rPr>
              <a:t>Francie</a:t>
            </a:r>
            <a:r>
              <a:rPr lang="cs-CZ" sz="2400" dirty="0" smtClean="0"/>
              <a:t> - škody 1,5% HDP (více než tabák a drogy)</a:t>
            </a:r>
          </a:p>
          <a:p>
            <a:r>
              <a:rPr lang="cs-CZ" sz="2400" dirty="0" smtClean="0">
                <a:solidFill>
                  <a:schemeClr val="accent1"/>
                </a:solidFill>
              </a:rPr>
              <a:t>Rusko</a:t>
            </a:r>
            <a:r>
              <a:rPr lang="cs-CZ" sz="2400" dirty="0" smtClean="0"/>
              <a:t> - 43% úmrtí = nebezpečné pití </a:t>
            </a:r>
            <a:r>
              <a:rPr lang="cs-CZ" sz="2400" dirty="0" err="1" smtClean="0"/>
              <a:t>alokoholu</a:t>
            </a:r>
            <a:r>
              <a:rPr lang="cs-CZ" sz="2400" dirty="0" smtClean="0"/>
              <a:t>, zvýšení počtu vražd na přelomu víkendu a o víkendu (doba největšího opilství a otrav </a:t>
            </a:r>
            <a:r>
              <a:rPr lang="cs-CZ" sz="2400" dirty="0" err="1" smtClean="0"/>
              <a:t>alkhlm</a:t>
            </a:r>
            <a:r>
              <a:rPr lang="cs-CZ" sz="2400" dirty="0" smtClean="0"/>
              <a:t>)</a:t>
            </a:r>
          </a:p>
          <a:p>
            <a:r>
              <a:rPr lang="cs-CZ" sz="2400" dirty="0" smtClean="0">
                <a:solidFill>
                  <a:schemeClr val="accent1"/>
                </a:solidFill>
              </a:rPr>
              <a:t>ČR</a:t>
            </a:r>
            <a:r>
              <a:rPr lang="cs-CZ" sz="2400" dirty="0" smtClean="0"/>
              <a:t> - ztráta produktivních let života 10% (svět 3,5%)</a:t>
            </a:r>
          </a:p>
          <a:p>
            <a:pPr>
              <a:buNone/>
            </a:pPr>
            <a:r>
              <a:rPr lang="cs-CZ" sz="2400" dirty="0" smtClean="0"/>
              <a:t>          - V roce 2002 činila úmrtnost v důsledku pití alkoholu 42,7 zemřelých na 100 000 obyvatel, tedy asi 4 270 osob za rok</a:t>
            </a:r>
          </a:p>
          <a:p>
            <a:endParaRPr lang="cs-CZ"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alkoholu</a:t>
            </a:r>
            <a:endParaRPr lang="cs-CZ" dirty="0"/>
          </a:p>
        </p:txBody>
      </p:sp>
      <p:sp>
        <p:nvSpPr>
          <p:cNvPr id="3" name="Zástupný symbol pro obsah 2"/>
          <p:cNvSpPr>
            <a:spLocks noGrp="1"/>
          </p:cNvSpPr>
          <p:nvPr>
            <p:ph idx="1"/>
          </p:nvPr>
        </p:nvSpPr>
        <p:spPr>
          <a:xfrm>
            <a:off x="457200" y="1428736"/>
            <a:ext cx="8229600" cy="5026072"/>
          </a:xfrm>
        </p:spPr>
        <p:txBody>
          <a:bodyPr>
            <a:normAutofit/>
          </a:bodyPr>
          <a:lstStyle/>
          <a:p>
            <a:r>
              <a:rPr lang="cs-CZ" sz="2000" dirty="0" err="1" smtClean="0"/>
              <a:t>Ethanol</a:t>
            </a:r>
            <a:r>
              <a:rPr lang="cs-CZ" sz="2000" dirty="0" smtClean="0"/>
              <a:t>, </a:t>
            </a:r>
            <a:r>
              <a:rPr lang="cs-CZ" sz="2000" dirty="0" err="1" smtClean="0"/>
              <a:t>methanol</a:t>
            </a:r>
            <a:r>
              <a:rPr lang="cs-CZ" sz="2000" dirty="0" smtClean="0"/>
              <a:t>, benzen, fenol….</a:t>
            </a:r>
          </a:p>
          <a:p>
            <a:r>
              <a:rPr lang="cs-CZ" sz="2400" dirty="0" smtClean="0">
                <a:solidFill>
                  <a:schemeClr val="accent1"/>
                </a:solidFill>
              </a:rPr>
              <a:t>Tvrdý</a:t>
            </a:r>
          </a:p>
          <a:p>
            <a:endParaRPr lang="cs-CZ" sz="2400" dirty="0" smtClean="0">
              <a:solidFill>
                <a:schemeClr val="accent1"/>
              </a:solidFill>
            </a:endParaRPr>
          </a:p>
          <a:p>
            <a:endParaRPr lang="cs-CZ" sz="2400" dirty="0" smtClean="0">
              <a:solidFill>
                <a:schemeClr val="accent1"/>
              </a:solidFill>
            </a:endParaRPr>
          </a:p>
          <a:p>
            <a:endParaRPr lang="cs-CZ" sz="2400" dirty="0" smtClean="0">
              <a:solidFill>
                <a:schemeClr val="accent1"/>
              </a:solidFill>
            </a:endParaRPr>
          </a:p>
          <a:p>
            <a:endParaRPr lang="cs-CZ" sz="2400" dirty="0" smtClean="0">
              <a:solidFill>
                <a:schemeClr val="accent1"/>
              </a:solidFill>
            </a:endParaRPr>
          </a:p>
          <a:p>
            <a:endParaRPr lang="cs-CZ" sz="2400" dirty="0" smtClean="0">
              <a:solidFill>
                <a:schemeClr val="accent1"/>
              </a:solidFill>
            </a:endParaRPr>
          </a:p>
          <a:p>
            <a:r>
              <a:rPr lang="cs-CZ" sz="2400" dirty="0" smtClean="0">
                <a:solidFill>
                  <a:schemeClr val="accent1"/>
                </a:solidFill>
              </a:rPr>
              <a:t>Měkký                                         Pivo</a:t>
            </a:r>
            <a:endParaRPr lang="cs-CZ" sz="2400" dirty="0">
              <a:solidFill>
                <a:schemeClr val="accent1"/>
              </a:solidFill>
            </a:endParaRPr>
          </a:p>
        </p:txBody>
      </p:sp>
      <p:pic>
        <p:nvPicPr>
          <p:cNvPr id="31746" name="Picture 2" descr="C:\Users\tomáš\Desktop\copy-header-alkohol.jpg"/>
          <p:cNvPicPr>
            <a:picLocks noChangeAspect="1" noChangeArrowheads="1"/>
          </p:cNvPicPr>
          <p:nvPr/>
        </p:nvPicPr>
        <p:blipFill>
          <a:blip r:embed="rId2" cstate="print"/>
          <a:srcRect/>
          <a:stretch>
            <a:fillRect/>
          </a:stretch>
        </p:blipFill>
        <p:spPr bwMode="auto">
          <a:xfrm>
            <a:off x="642910" y="2285992"/>
            <a:ext cx="7391431" cy="1924852"/>
          </a:xfrm>
          <a:prstGeom prst="rect">
            <a:avLst/>
          </a:prstGeom>
          <a:noFill/>
        </p:spPr>
      </p:pic>
      <p:pic>
        <p:nvPicPr>
          <p:cNvPr id="31747" name="Picture 3" descr="C:\Users\tomáš\Desktop\foto-alkohol.jpg"/>
          <p:cNvPicPr>
            <a:picLocks noChangeAspect="1" noChangeArrowheads="1"/>
          </p:cNvPicPr>
          <p:nvPr/>
        </p:nvPicPr>
        <p:blipFill>
          <a:blip r:embed="rId3" cstate="print"/>
          <a:srcRect/>
          <a:stretch>
            <a:fillRect/>
          </a:stretch>
        </p:blipFill>
        <p:spPr bwMode="auto">
          <a:xfrm>
            <a:off x="642910" y="4876093"/>
            <a:ext cx="2928926" cy="1981907"/>
          </a:xfrm>
          <a:prstGeom prst="rect">
            <a:avLst/>
          </a:prstGeom>
          <a:noFill/>
        </p:spPr>
      </p:pic>
      <p:pic>
        <p:nvPicPr>
          <p:cNvPr id="31748" name="Picture 4" descr="C:\Users\tomáš\Desktop\367103_185381_piva_Melograno.JPG"/>
          <p:cNvPicPr>
            <a:picLocks noChangeAspect="1" noChangeArrowheads="1"/>
          </p:cNvPicPr>
          <p:nvPr/>
        </p:nvPicPr>
        <p:blipFill>
          <a:blip r:embed="rId4" cstate="print"/>
          <a:srcRect/>
          <a:stretch>
            <a:fillRect/>
          </a:stretch>
        </p:blipFill>
        <p:spPr bwMode="auto">
          <a:xfrm>
            <a:off x="5372100" y="4848225"/>
            <a:ext cx="3771900" cy="2009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Alkohol jako kriminogenní faktor</a:t>
            </a:r>
            <a:endParaRPr lang="cs-CZ" sz="3600" dirty="0"/>
          </a:p>
        </p:txBody>
      </p:sp>
      <p:sp>
        <p:nvSpPr>
          <p:cNvPr id="3" name="Zástupný symbol pro obsah 2"/>
          <p:cNvSpPr>
            <a:spLocks noGrp="1"/>
          </p:cNvSpPr>
          <p:nvPr>
            <p:ph idx="1"/>
          </p:nvPr>
        </p:nvSpPr>
        <p:spPr>
          <a:xfrm>
            <a:off x="457200" y="1500174"/>
            <a:ext cx="8229600" cy="4954634"/>
          </a:xfrm>
        </p:spPr>
        <p:txBody>
          <a:bodyPr>
            <a:normAutofit lnSpcReduction="10000"/>
          </a:bodyPr>
          <a:lstStyle/>
          <a:p>
            <a:r>
              <a:rPr lang="cs-CZ" sz="2400" dirty="0" smtClean="0"/>
              <a:t>Vliv alkoholu na agresivní chování</a:t>
            </a:r>
          </a:p>
          <a:p>
            <a:pPr>
              <a:buNone/>
            </a:pPr>
            <a:r>
              <a:rPr lang="cs-CZ" sz="2400" dirty="0" smtClean="0"/>
              <a:t>  - </a:t>
            </a:r>
            <a:r>
              <a:rPr lang="cs-CZ" sz="2000" dirty="0" smtClean="0"/>
              <a:t>narušování normálních mozkových funkcí</a:t>
            </a:r>
          </a:p>
          <a:p>
            <a:pPr>
              <a:buNone/>
            </a:pPr>
            <a:r>
              <a:rPr lang="cs-CZ" sz="2000" dirty="0" smtClean="0"/>
              <a:t>   - oslabování mechanismů, bránicích impulsivnímu chování včetně nepatřičné agrese </a:t>
            </a:r>
          </a:p>
          <a:p>
            <a:pPr>
              <a:buNone/>
            </a:pPr>
            <a:r>
              <a:rPr lang="cs-CZ" sz="2000" dirty="0" smtClean="0"/>
              <a:t>   - nesprávné posouzení různých náznaků, snížení pozornosti </a:t>
            </a:r>
          </a:p>
          <a:p>
            <a:pPr>
              <a:buNone/>
            </a:pPr>
            <a:r>
              <a:rPr lang="cs-CZ" sz="2000" dirty="0" smtClean="0"/>
              <a:t>   - </a:t>
            </a:r>
            <a:r>
              <a:rPr lang="cs-CZ" sz="2000" dirty="0" smtClean="0">
                <a:solidFill>
                  <a:schemeClr val="accent1"/>
                </a:solidFill>
              </a:rPr>
              <a:t>lidé účinek dopředu očekávají - myslí-si, že požili alkohol = agresivnější chování, i když vypili něco jiného</a:t>
            </a:r>
          </a:p>
          <a:p>
            <a:pPr>
              <a:buNone/>
            </a:pPr>
            <a:r>
              <a:rPr lang="cs-CZ" sz="2000" dirty="0" smtClean="0">
                <a:solidFill>
                  <a:schemeClr val="accent1"/>
                </a:solidFill>
              </a:rPr>
              <a:t>   </a:t>
            </a:r>
            <a:r>
              <a:rPr lang="cs-CZ" sz="2000" dirty="0" smtClean="0"/>
              <a:t>- trestný čin znásilnění často spojován s pitím - muž agresivnější, žena méně schopná se ubránit, sexuálně vnímavější</a:t>
            </a:r>
          </a:p>
          <a:p>
            <a:pPr>
              <a:buNone/>
            </a:pPr>
            <a:r>
              <a:rPr lang="cs-CZ" sz="2000" dirty="0" smtClean="0"/>
              <a:t>   - společnost - tendence chápat alkoholovou intoxikaci jako určitou polehčující okolnost?!!</a:t>
            </a:r>
          </a:p>
          <a:p>
            <a:pPr>
              <a:buNone/>
            </a:pPr>
            <a:r>
              <a:rPr lang="cs-CZ" sz="2000" dirty="0" smtClean="0"/>
              <a:t>   - také důležité - intelekt, genetika, antisociální porucha (ASPD), </a:t>
            </a:r>
          </a:p>
          <a:p>
            <a:pPr>
              <a:buNone/>
            </a:pPr>
            <a:r>
              <a:rPr lang="cs-CZ" sz="2000" dirty="0" smtClean="0"/>
              <a:t>     náhoda, hormony, plus jiné látky,   </a:t>
            </a:r>
          </a:p>
          <a:p>
            <a:pPr>
              <a:buNone/>
            </a:pPr>
            <a:r>
              <a:rPr lang="cs-CZ" sz="2000" dirty="0" smtClean="0"/>
              <a:t>   - </a:t>
            </a:r>
            <a:r>
              <a:rPr lang="cs-CZ" sz="2000" dirty="0" smtClean="0">
                <a:solidFill>
                  <a:schemeClr val="bg1"/>
                </a:solidFill>
              </a:rPr>
              <a:t>Nelze brát univerzálně - zcela subjektivní!!!</a:t>
            </a:r>
            <a:endParaRPr lang="cs-CZ" sz="2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Alkohol jako kriminogenní faktor</a:t>
            </a:r>
            <a:endParaRPr lang="cs-CZ" sz="3600" dirty="0"/>
          </a:p>
        </p:txBody>
      </p:sp>
      <p:sp>
        <p:nvSpPr>
          <p:cNvPr id="3" name="Zástupný symbol pro obsah 2"/>
          <p:cNvSpPr>
            <a:spLocks noGrp="1"/>
          </p:cNvSpPr>
          <p:nvPr>
            <p:ph idx="1"/>
          </p:nvPr>
        </p:nvSpPr>
        <p:spPr>
          <a:xfrm>
            <a:off x="457200" y="1428736"/>
            <a:ext cx="8229600" cy="5240624"/>
          </a:xfrm>
        </p:spPr>
        <p:txBody>
          <a:bodyPr>
            <a:normAutofit lnSpcReduction="10000"/>
          </a:bodyPr>
          <a:lstStyle/>
          <a:p>
            <a:r>
              <a:rPr lang="cs-CZ" sz="2400" dirty="0" smtClean="0"/>
              <a:t>Trestné činy a přestupky související s alkoholovou toxikománií: </a:t>
            </a:r>
          </a:p>
          <a:p>
            <a:pPr>
              <a:buNone/>
            </a:pPr>
            <a:r>
              <a:rPr lang="cs-CZ" sz="2400" dirty="0" smtClean="0"/>
              <a:t>   </a:t>
            </a:r>
            <a:r>
              <a:rPr lang="cs-CZ" sz="2000" dirty="0" smtClean="0"/>
              <a:t>1. </a:t>
            </a:r>
            <a:r>
              <a:rPr lang="cs-CZ" sz="2000" dirty="0" smtClean="0">
                <a:solidFill>
                  <a:schemeClr val="accent1"/>
                </a:solidFill>
              </a:rPr>
              <a:t>Trestný čin opilství </a:t>
            </a:r>
            <a:r>
              <a:rPr lang="cs-CZ" sz="2000" dirty="0" smtClean="0"/>
              <a:t>(zák. č. 557/1991 Sb. )</a:t>
            </a:r>
          </a:p>
          <a:p>
            <a:pPr>
              <a:buNone/>
            </a:pPr>
            <a:r>
              <a:rPr lang="cs-CZ" sz="2000" dirty="0" smtClean="0"/>
              <a:t> - Opilství jako výsledkem kvalifikovaný delikt, </a:t>
            </a:r>
            <a:r>
              <a:rPr lang="pl-PL" sz="2000" dirty="0" smtClean="0"/>
              <a:t>jako výjimka z principu viny, jako abstraktní ohrožovací delikt, jako konkrétní ohrožovací delikt, jako ohrožovací delikt sui genesis </a:t>
            </a:r>
          </a:p>
          <a:p>
            <a:pPr>
              <a:buNone/>
            </a:pPr>
            <a:r>
              <a:rPr lang="pl-PL" sz="2000" dirty="0" smtClean="0"/>
              <a:t>    2. </a:t>
            </a:r>
            <a:r>
              <a:rPr lang="pl-PL" sz="2000" dirty="0" smtClean="0">
                <a:solidFill>
                  <a:schemeClr val="accent1"/>
                </a:solidFill>
              </a:rPr>
              <a:t>Trestný čin ohrožení pod vlivem návykové látky</a:t>
            </a:r>
            <a:endParaRPr lang="cs-CZ" sz="2000" dirty="0" smtClean="0">
              <a:solidFill>
                <a:schemeClr val="accent1"/>
              </a:solidFill>
            </a:endParaRPr>
          </a:p>
          <a:p>
            <a:pPr>
              <a:buNone/>
            </a:pPr>
            <a:r>
              <a:rPr lang="cs-CZ" sz="2000" dirty="0" smtClean="0"/>
              <a:t>  - Alkohol za volantem (tendence riskovat, odhad vzdálenosti, reakční čas, postřeh, přeceňování se) </a:t>
            </a:r>
            <a:r>
              <a:rPr lang="cs-CZ" sz="2000" dirty="0" smtClean="0">
                <a:solidFill>
                  <a:srgbClr val="FFFF00"/>
                </a:solidFill>
              </a:rPr>
              <a:t>Tolerance?</a:t>
            </a:r>
          </a:p>
          <a:p>
            <a:pPr>
              <a:buNone/>
            </a:pPr>
            <a:r>
              <a:rPr lang="cs-CZ" sz="2000" dirty="0" smtClean="0"/>
              <a:t>     3. </a:t>
            </a:r>
            <a:r>
              <a:rPr lang="cs-CZ" sz="2000" dirty="0" smtClean="0">
                <a:solidFill>
                  <a:schemeClr val="accent1"/>
                </a:solidFill>
              </a:rPr>
              <a:t>Trestný čin nedovolené výroby lihu</a:t>
            </a:r>
          </a:p>
          <a:p>
            <a:pPr>
              <a:buNone/>
            </a:pPr>
            <a:r>
              <a:rPr lang="cs-CZ" sz="2000" dirty="0" smtClean="0">
                <a:solidFill>
                  <a:schemeClr val="accent1"/>
                </a:solidFill>
              </a:rPr>
              <a:t>  </a:t>
            </a:r>
            <a:r>
              <a:rPr lang="cs-CZ" sz="2000" dirty="0" smtClean="0"/>
              <a:t>- Pálení lihu, distribuce, ohrožování zdraví závadnými potravinami  </a:t>
            </a:r>
          </a:p>
          <a:p>
            <a:pPr>
              <a:buNone/>
            </a:pPr>
            <a:r>
              <a:rPr lang="cs-CZ" sz="2000" dirty="0" smtClean="0">
                <a:solidFill>
                  <a:schemeClr val="accent1"/>
                </a:solidFill>
              </a:rPr>
              <a:t>     </a:t>
            </a:r>
            <a:r>
              <a:rPr lang="cs-CZ" sz="2000" dirty="0" smtClean="0"/>
              <a:t>4.</a:t>
            </a:r>
            <a:r>
              <a:rPr lang="cs-CZ" sz="2000" dirty="0" smtClean="0">
                <a:solidFill>
                  <a:schemeClr val="accent1"/>
                </a:solidFill>
              </a:rPr>
              <a:t> Trestný čin ohrožování výchovy mládeže</a:t>
            </a:r>
          </a:p>
          <a:p>
            <a:pPr>
              <a:buNone/>
            </a:pPr>
            <a:r>
              <a:rPr lang="cs-CZ" sz="2000" dirty="0" smtClean="0"/>
              <a:t>     5. </a:t>
            </a:r>
            <a:r>
              <a:rPr lang="cs-CZ" sz="2000" dirty="0" smtClean="0">
                <a:solidFill>
                  <a:schemeClr val="accent1"/>
                </a:solidFill>
              </a:rPr>
              <a:t>Trestný čin podávání alkoholických nápojů mládeži</a:t>
            </a:r>
            <a:r>
              <a:rPr lang="cs-CZ" sz="2000" dirty="0" smtClean="0"/>
              <a:t> </a:t>
            </a:r>
          </a:p>
          <a:p>
            <a:pPr>
              <a:buNone/>
            </a:pPr>
            <a:r>
              <a:rPr lang="cs-CZ" sz="2000" dirty="0" smtClean="0"/>
              <a:t> </a:t>
            </a:r>
          </a:p>
          <a:p>
            <a:pPr>
              <a:buNone/>
            </a:pPr>
            <a:endParaRPr lang="cs-CZ"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Alkohol jako kriminogenní faktor</a:t>
            </a:r>
            <a:endParaRPr lang="cs-CZ" sz="3600" dirty="0"/>
          </a:p>
        </p:txBody>
      </p:sp>
      <p:sp>
        <p:nvSpPr>
          <p:cNvPr id="3" name="Zástupný symbol pro obsah 2"/>
          <p:cNvSpPr>
            <a:spLocks noGrp="1"/>
          </p:cNvSpPr>
          <p:nvPr>
            <p:ph idx="1"/>
          </p:nvPr>
        </p:nvSpPr>
        <p:spPr>
          <a:xfrm>
            <a:off x="457200" y="1556792"/>
            <a:ext cx="8229600" cy="4898016"/>
          </a:xfrm>
        </p:spPr>
        <p:txBody>
          <a:bodyPr>
            <a:normAutofit/>
          </a:bodyPr>
          <a:lstStyle/>
          <a:p>
            <a:r>
              <a:rPr lang="cs-CZ" sz="2400" dirty="0" smtClean="0"/>
              <a:t>Nejčastější druhy trestné činnosti páchané pod vlivem alkoholu dělené do tří skupin: </a:t>
            </a:r>
          </a:p>
          <a:p>
            <a:pPr>
              <a:buNone/>
            </a:pPr>
            <a:r>
              <a:rPr lang="cs-CZ" sz="2000" dirty="0" smtClean="0"/>
              <a:t>TČ a přestupky, u nichž konzumace nebo opatření alkoholu znakem skutkové podstaty (např. trestný čin opilství, trestný čin nedovolené výroby lihu atd.).</a:t>
            </a:r>
          </a:p>
          <a:p>
            <a:pPr>
              <a:buNone/>
            </a:pPr>
            <a:endParaRPr lang="cs-CZ" sz="2000" dirty="0" smtClean="0"/>
          </a:p>
          <a:p>
            <a:pPr lvl="0">
              <a:buNone/>
            </a:pPr>
            <a:r>
              <a:rPr lang="cs-CZ" sz="2000" dirty="0" smtClean="0"/>
              <a:t>TČ a přestupky, u nichž se výrazně projevuje vliv alkoholu na potlačení sociálních a morálních zábran a jako účinek iniciační (verbální trestné činy, </a:t>
            </a:r>
            <a:r>
              <a:rPr lang="cs-CZ" sz="2000" dirty="0" err="1" smtClean="0"/>
              <a:t>činy</a:t>
            </a:r>
            <a:r>
              <a:rPr lang="cs-CZ" sz="2000" dirty="0" smtClean="0"/>
              <a:t> manifestující agresivní sklony pachatele, majetková trestná činnost atd.).</a:t>
            </a:r>
          </a:p>
          <a:p>
            <a:pPr lvl="0">
              <a:buNone/>
            </a:pPr>
            <a:endParaRPr lang="cs-CZ" sz="2000" dirty="0" smtClean="0"/>
          </a:p>
          <a:p>
            <a:pPr>
              <a:buNone/>
            </a:pPr>
            <a:r>
              <a:rPr lang="cs-CZ" sz="2000" dirty="0" smtClean="0"/>
              <a:t>TČ a přestupky jinak související s nadměrnou konzumací alkoholických nápojů (např. ohrožování výchovy mládeže)</a:t>
            </a:r>
          </a:p>
          <a:p>
            <a:pPr lvl="0">
              <a:buNone/>
            </a:pPr>
            <a:endParaRPr lang="cs-CZ" sz="2000" dirty="0" smtClean="0"/>
          </a:p>
          <a:p>
            <a:pPr>
              <a:buNone/>
            </a:pPr>
            <a:endParaRPr lang="cs-CZ" sz="2000" dirty="0" smtClean="0"/>
          </a:p>
          <a:p>
            <a:pPr marL="521208" indent="-457200">
              <a:buAutoNum type="arabicPeriod"/>
            </a:pPr>
            <a:endParaRPr lang="cs-CZ"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Alkohol jako kriminogenní faktor</a:t>
            </a:r>
            <a:endParaRPr lang="cs-CZ" sz="3600" dirty="0"/>
          </a:p>
        </p:txBody>
      </p:sp>
      <p:sp>
        <p:nvSpPr>
          <p:cNvPr id="3" name="Zástupný symbol pro obsah 2"/>
          <p:cNvSpPr>
            <a:spLocks noGrp="1"/>
          </p:cNvSpPr>
          <p:nvPr>
            <p:ph idx="1"/>
          </p:nvPr>
        </p:nvSpPr>
        <p:spPr/>
        <p:txBody>
          <a:bodyPr/>
          <a:lstStyle/>
          <a:p>
            <a:pPr marL="521208" indent="-457200">
              <a:buFont typeface="Wingdings 2"/>
              <a:buAutoNum type="arabicPeriod"/>
            </a:pPr>
            <a:r>
              <a:rPr lang="cs-CZ" sz="2400" dirty="0" smtClean="0"/>
              <a:t>Trestné činy proti pořádku ve věcech veřejných </a:t>
            </a:r>
            <a:r>
              <a:rPr lang="cs-CZ" sz="2000" dirty="0" smtClean="0"/>
              <a:t>(Útok na veřejného činitele, Maření výkonu úředního rozhodnutí) </a:t>
            </a:r>
          </a:p>
          <a:p>
            <a:pPr marL="521208" indent="-457200">
              <a:buFont typeface="Wingdings 2"/>
              <a:buAutoNum type="arabicPeriod"/>
            </a:pPr>
            <a:r>
              <a:rPr lang="cs-CZ" sz="2400" dirty="0" smtClean="0"/>
              <a:t>Trestné činy hrubě narušující občanské soužití </a:t>
            </a:r>
            <a:r>
              <a:rPr lang="cs-CZ" sz="2000" dirty="0" smtClean="0"/>
              <a:t>(Násilí proti skupině obyvatelů a proti jednotlivci, Hanobení národa, etnické skupiny, rasy a přesvědčení , výtržnictví, týrání zvířat)</a:t>
            </a:r>
            <a:endParaRPr lang="cs-CZ" sz="2400" dirty="0" smtClean="0"/>
          </a:p>
          <a:p>
            <a:pPr marL="521208" indent="-457200">
              <a:buFont typeface="Wingdings 2"/>
              <a:buAutoNum type="arabicPeriod"/>
            </a:pPr>
            <a:r>
              <a:rPr lang="cs-CZ" sz="2400" dirty="0" smtClean="0"/>
              <a:t>Trestné činy proti životu a zdraví </a:t>
            </a:r>
            <a:r>
              <a:rPr lang="cs-CZ" sz="2000" dirty="0" smtClean="0"/>
              <a:t>(vražda, ublížení na zdraví, rvačka)</a:t>
            </a:r>
          </a:p>
          <a:p>
            <a:pPr marL="521208" indent="-457200">
              <a:buFont typeface="Wingdings 2"/>
              <a:buAutoNum type="arabicPeriod"/>
            </a:pPr>
            <a:r>
              <a:rPr lang="cs-CZ" sz="2400" dirty="0" smtClean="0"/>
              <a:t>Trestné činy proti svobodě a lidské důstojnosti </a:t>
            </a:r>
            <a:r>
              <a:rPr lang="cs-CZ" sz="2000" dirty="0" smtClean="0"/>
              <a:t>(sexuální kriminalita)</a:t>
            </a:r>
          </a:p>
          <a:p>
            <a:pPr marL="521208" indent="-457200">
              <a:buFont typeface="Wingdings 2"/>
              <a:buAutoNum type="arabicPeriod"/>
            </a:pPr>
            <a:endParaRPr lang="cs-CZ" sz="3200" dirty="0" smtClean="0"/>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Alkohol jako kriminogenní faktor</a:t>
            </a:r>
            <a:endParaRPr lang="cs-CZ" sz="3600" dirty="0"/>
          </a:p>
        </p:txBody>
      </p:sp>
      <p:graphicFrame>
        <p:nvGraphicFramePr>
          <p:cNvPr id="4" name="Zástupný symbol pro obsah 3"/>
          <p:cNvGraphicFramePr>
            <a:graphicFrameLocks noGrp="1"/>
          </p:cNvGraphicFramePr>
          <p:nvPr>
            <p:ph idx="1"/>
          </p:nvPr>
        </p:nvGraphicFramePr>
        <p:xfrm>
          <a:off x="1071538" y="1714488"/>
          <a:ext cx="7043758" cy="4063378"/>
        </p:xfrm>
        <a:graphic>
          <a:graphicData uri="http://schemas.openxmlformats.org/drawingml/2006/table">
            <a:tbl>
              <a:tblPr firstRow="1" bandRow="1">
                <a:tableStyleId>{5C22544A-7EE6-4342-B048-85BDC9FD1C3A}</a:tableStyleId>
              </a:tblPr>
              <a:tblGrid>
                <a:gridCol w="3614734"/>
                <a:gridCol w="1871666"/>
                <a:gridCol w="1557358"/>
              </a:tblGrid>
              <a:tr h="369398">
                <a:tc>
                  <a:txBody>
                    <a:bodyPr/>
                    <a:lstStyle/>
                    <a:p>
                      <a:r>
                        <a:rPr lang="cs-CZ" dirty="0" smtClean="0">
                          <a:solidFill>
                            <a:srgbClr val="FF0000"/>
                          </a:solidFill>
                        </a:rPr>
                        <a:t>Trestné činy</a:t>
                      </a:r>
                      <a:endParaRPr lang="cs-CZ" dirty="0">
                        <a:solidFill>
                          <a:srgbClr val="FF0000"/>
                        </a:solidFill>
                      </a:endParaRPr>
                    </a:p>
                  </a:txBody>
                  <a:tcPr>
                    <a:solidFill>
                      <a:schemeClr val="bg1"/>
                    </a:solidFill>
                  </a:tcPr>
                </a:tc>
                <a:tc>
                  <a:txBody>
                    <a:bodyPr/>
                    <a:lstStyle/>
                    <a:p>
                      <a:r>
                        <a:rPr lang="cs-CZ" dirty="0" smtClean="0"/>
                        <a:t>celkem</a:t>
                      </a:r>
                      <a:endParaRPr lang="cs-CZ" dirty="0"/>
                    </a:p>
                  </a:txBody>
                  <a:tcPr>
                    <a:solidFill>
                      <a:schemeClr val="bg1"/>
                    </a:solidFill>
                  </a:tcPr>
                </a:tc>
                <a:tc>
                  <a:txBody>
                    <a:bodyPr/>
                    <a:lstStyle/>
                    <a:p>
                      <a:r>
                        <a:rPr lang="cs-CZ" dirty="0" smtClean="0"/>
                        <a:t>alkohol</a:t>
                      </a:r>
                      <a:endParaRPr lang="cs-CZ" dirty="0"/>
                    </a:p>
                  </a:txBody>
                  <a:tcPr>
                    <a:solidFill>
                      <a:schemeClr val="bg1"/>
                    </a:solidFill>
                  </a:tcPr>
                </a:tc>
              </a:tr>
              <a:tr h="369398">
                <a:tc>
                  <a:txBody>
                    <a:bodyPr/>
                    <a:lstStyle/>
                    <a:p>
                      <a:endParaRPr lang="cs-CZ" dirty="0">
                        <a:solidFill>
                          <a:schemeClr val="tx1"/>
                        </a:solidFill>
                      </a:endParaRPr>
                    </a:p>
                  </a:txBody>
                  <a:tcPr>
                    <a:solidFill>
                      <a:schemeClr val="bg1"/>
                    </a:solidFill>
                  </a:tcPr>
                </a:tc>
                <a:tc>
                  <a:txBody>
                    <a:bodyPr/>
                    <a:lstStyle/>
                    <a:p>
                      <a:r>
                        <a:rPr lang="cs-CZ" dirty="0" smtClean="0">
                          <a:solidFill>
                            <a:schemeClr val="tx1"/>
                          </a:solidFill>
                        </a:rPr>
                        <a:t>325 366 </a:t>
                      </a:r>
                      <a:endParaRPr lang="cs-CZ" dirty="0">
                        <a:solidFill>
                          <a:schemeClr val="tx1"/>
                        </a:solidFill>
                      </a:endParaRPr>
                    </a:p>
                  </a:txBody>
                  <a:tcPr>
                    <a:solidFill>
                      <a:schemeClr val="bg1"/>
                    </a:solidFill>
                  </a:tcPr>
                </a:tc>
                <a:tc>
                  <a:txBody>
                    <a:bodyPr/>
                    <a:lstStyle/>
                    <a:p>
                      <a:r>
                        <a:rPr lang="cs-CZ" dirty="0" smtClean="0">
                          <a:solidFill>
                            <a:schemeClr val="tx1"/>
                          </a:solidFill>
                        </a:rPr>
                        <a:t>15 265</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Vraždy</a:t>
                      </a:r>
                      <a:endParaRPr lang="cs-CZ" dirty="0">
                        <a:solidFill>
                          <a:schemeClr val="tx1"/>
                        </a:solidFill>
                      </a:endParaRPr>
                    </a:p>
                  </a:txBody>
                  <a:tcPr>
                    <a:solidFill>
                      <a:schemeClr val="bg1"/>
                    </a:solidFill>
                  </a:tcPr>
                </a:tc>
                <a:tc>
                  <a:txBody>
                    <a:bodyPr/>
                    <a:lstStyle/>
                    <a:p>
                      <a:r>
                        <a:rPr lang="cs-CZ" dirty="0" smtClean="0">
                          <a:solidFill>
                            <a:schemeClr val="tx1"/>
                          </a:solidFill>
                        </a:rPr>
                        <a:t>182</a:t>
                      </a:r>
                      <a:endParaRPr lang="cs-CZ" dirty="0">
                        <a:solidFill>
                          <a:schemeClr val="tx1"/>
                        </a:solidFill>
                      </a:endParaRPr>
                    </a:p>
                  </a:txBody>
                  <a:tcPr>
                    <a:solidFill>
                      <a:schemeClr val="bg1"/>
                    </a:solidFill>
                  </a:tcPr>
                </a:tc>
                <a:tc>
                  <a:txBody>
                    <a:bodyPr/>
                    <a:lstStyle/>
                    <a:p>
                      <a:r>
                        <a:rPr lang="cs-CZ" dirty="0" smtClean="0">
                          <a:solidFill>
                            <a:schemeClr val="tx1"/>
                          </a:solidFill>
                        </a:rPr>
                        <a:t>54</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Násilné činy</a:t>
                      </a:r>
                      <a:endParaRPr lang="cs-CZ" dirty="0">
                        <a:solidFill>
                          <a:schemeClr val="tx1"/>
                        </a:solidFill>
                      </a:endParaRPr>
                    </a:p>
                  </a:txBody>
                  <a:tcPr>
                    <a:solidFill>
                      <a:schemeClr val="bg1"/>
                    </a:solidFill>
                  </a:tcPr>
                </a:tc>
                <a:tc>
                  <a:txBody>
                    <a:bodyPr/>
                    <a:lstStyle/>
                    <a:p>
                      <a:r>
                        <a:rPr lang="cs-CZ" dirty="0" smtClean="0">
                          <a:solidFill>
                            <a:schemeClr val="tx1"/>
                          </a:solidFill>
                        </a:rPr>
                        <a:t>18 689</a:t>
                      </a:r>
                      <a:endParaRPr lang="cs-CZ" dirty="0">
                        <a:solidFill>
                          <a:schemeClr val="tx1"/>
                        </a:solidFill>
                      </a:endParaRPr>
                    </a:p>
                  </a:txBody>
                  <a:tcPr>
                    <a:solidFill>
                      <a:schemeClr val="bg1"/>
                    </a:solidFill>
                  </a:tcPr>
                </a:tc>
                <a:tc>
                  <a:txBody>
                    <a:bodyPr/>
                    <a:lstStyle/>
                    <a:p>
                      <a:r>
                        <a:rPr lang="cs-CZ" dirty="0" smtClean="0">
                          <a:solidFill>
                            <a:schemeClr val="tx1"/>
                          </a:solidFill>
                        </a:rPr>
                        <a:t>2226</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Mravnostní činy</a:t>
                      </a:r>
                      <a:endParaRPr lang="cs-CZ" dirty="0">
                        <a:solidFill>
                          <a:schemeClr val="tx1"/>
                        </a:solidFill>
                      </a:endParaRPr>
                    </a:p>
                  </a:txBody>
                  <a:tcPr>
                    <a:solidFill>
                      <a:schemeClr val="bg1"/>
                    </a:solidFill>
                  </a:tcPr>
                </a:tc>
                <a:tc>
                  <a:txBody>
                    <a:bodyPr/>
                    <a:lstStyle/>
                    <a:p>
                      <a:r>
                        <a:rPr lang="cs-CZ" dirty="0" smtClean="0">
                          <a:solidFill>
                            <a:schemeClr val="tx1"/>
                          </a:solidFill>
                        </a:rPr>
                        <a:t>2 109</a:t>
                      </a:r>
                      <a:endParaRPr lang="cs-CZ" dirty="0">
                        <a:solidFill>
                          <a:schemeClr val="tx1"/>
                        </a:solidFill>
                      </a:endParaRPr>
                    </a:p>
                  </a:txBody>
                  <a:tcPr>
                    <a:solidFill>
                      <a:schemeClr val="bg1"/>
                    </a:solidFill>
                  </a:tcPr>
                </a:tc>
                <a:tc>
                  <a:txBody>
                    <a:bodyPr/>
                    <a:lstStyle/>
                    <a:p>
                      <a:r>
                        <a:rPr lang="cs-CZ" dirty="0" smtClean="0">
                          <a:solidFill>
                            <a:schemeClr val="tx1"/>
                          </a:solidFill>
                        </a:rPr>
                        <a:t>114</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Krádeže vloupáním</a:t>
                      </a:r>
                      <a:endParaRPr lang="cs-CZ" dirty="0">
                        <a:solidFill>
                          <a:schemeClr val="tx1"/>
                        </a:solidFill>
                      </a:endParaRPr>
                    </a:p>
                  </a:txBody>
                  <a:tcPr>
                    <a:solidFill>
                      <a:schemeClr val="bg1"/>
                    </a:solidFill>
                  </a:tcPr>
                </a:tc>
                <a:tc>
                  <a:txBody>
                    <a:bodyPr/>
                    <a:lstStyle/>
                    <a:p>
                      <a:r>
                        <a:rPr lang="cs-CZ" dirty="0" smtClean="0">
                          <a:solidFill>
                            <a:schemeClr val="tx1"/>
                          </a:solidFill>
                        </a:rPr>
                        <a:t>62 384 </a:t>
                      </a:r>
                      <a:endParaRPr lang="cs-CZ" dirty="0">
                        <a:solidFill>
                          <a:schemeClr val="tx1"/>
                        </a:solidFill>
                      </a:endParaRPr>
                    </a:p>
                  </a:txBody>
                  <a:tcPr>
                    <a:solidFill>
                      <a:schemeClr val="bg1"/>
                    </a:solidFill>
                  </a:tcPr>
                </a:tc>
                <a:tc>
                  <a:txBody>
                    <a:bodyPr/>
                    <a:lstStyle/>
                    <a:p>
                      <a:r>
                        <a:rPr lang="cs-CZ" dirty="0" smtClean="0">
                          <a:solidFill>
                            <a:schemeClr val="tx1"/>
                          </a:solidFill>
                        </a:rPr>
                        <a:t>211</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Krádeže prosté</a:t>
                      </a:r>
                      <a:endParaRPr lang="cs-CZ" dirty="0">
                        <a:solidFill>
                          <a:schemeClr val="tx1"/>
                        </a:solidFill>
                      </a:endParaRPr>
                    </a:p>
                  </a:txBody>
                  <a:tcPr>
                    <a:solidFill>
                      <a:schemeClr val="bg1"/>
                    </a:solidFill>
                  </a:tcPr>
                </a:tc>
                <a:tc>
                  <a:txBody>
                    <a:bodyPr/>
                    <a:lstStyle/>
                    <a:p>
                      <a:r>
                        <a:rPr lang="cs-CZ" dirty="0" smtClean="0">
                          <a:solidFill>
                            <a:schemeClr val="tx1"/>
                          </a:solidFill>
                        </a:rPr>
                        <a:t>125 573</a:t>
                      </a:r>
                      <a:endParaRPr lang="cs-CZ" dirty="0">
                        <a:solidFill>
                          <a:schemeClr val="tx1"/>
                        </a:solidFill>
                      </a:endParaRPr>
                    </a:p>
                  </a:txBody>
                  <a:tcPr>
                    <a:solidFill>
                      <a:schemeClr val="bg1"/>
                    </a:solidFill>
                  </a:tcPr>
                </a:tc>
                <a:tc>
                  <a:txBody>
                    <a:bodyPr/>
                    <a:lstStyle/>
                    <a:p>
                      <a:r>
                        <a:rPr lang="cs-CZ" dirty="0" smtClean="0">
                          <a:solidFill>
                            <a:schemeClr val="tx1"/>
                          </a:solidFill>
                        </a:rPr>
                        <a:t>604</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Majetkové</a:t>
                      </a:r>
                      <a:r>
                        <a:rPr lang="cs-CZ" baseline="0" dirty="0" smtClean="0">
                          <a:solidFill>
                            <a:schemeClr val="tx1"/>
                          </a:solidFill>
                        </a:rPr>
                        <a:t> činy</a:t>
                      </a:r>
                      <a:endParaRPr lang="cs-CZ" dirty="0">
                        <a:solidFill>
                          <a:schemeClr val="tx1"/>
                        </a:solidFill>
                      </a:endParaRPr>
                    </a:p>
                  </a:txBody>
                  <a:tcPr>
                    <a:solidFill>
                      <a:schemeClr val="bg1"/>
                    </a:solidFill>
                  </a:tcPr>
                </a:tc>
                <a:tc>
                  <a:txBody>
                    <a:bodyPr/>
                    <a:lstStyle/>
                    <a:p>
                      <a:r>
                        <a:rPr lang="cs-CZ" dirty="0" smtClean="0">
                          <a:solidFill>
                            <a:schemeClr val="tx1"/>
                          </a:solidFill>
                        </a:rPr>
                        <a:t>209 351</a:t>
                      </a:r>
                      <a:endParaRPr lang="cs-CZ" dirty="0">
                        <a:solidFill>
                          <a:schemeClr val="tx1"/>
                        </a:solidFill>
                      </a:endParaRPr>
                    </a:p>
                  </a:txBody>
                  <a:tcPr>
                    <a:solidFill>
                      <a:schemeClr val="bg1"/>
                    </a:solidFill>
                  </a:tcPr>
                </a:tc>
                <a:tc>
                  <a:txBody>
                    <a:bodyPr/>
                    <a:lstStyle/>
                    <a:p>
                      <a:r>
                        <a:rPr lang="cs-CZ" dirty="0" smtClean="0">
                          <a:solidFill>
                            <a:schemeClr val="tx1"/>
                          </a:solidFill>
                        </a:rPr>
                        <a:t>1218</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Ostatní  </a:t>
                      </a:r>
                      <a:r>
                        <a:rPr lang="cs-CZ" dirty="0" err="1" smtClean="0">
                          <a:solidFill>
                            <a:schemeClr val="tx1"/>
                          </a:solidFill>
                        </a:rPr>
                        <a:t>krim</a:t>
                      </a:r>
                      <a:r>
                        <a:rPr lang="cs-CZ" baseline="0" dirty="0" smtClean="0">
                          <a:solidFill>
                            <a:schemeClr val="tx1"/>
                          </a:solidFill>
                        </a:rPr>
                        <a:t> .činy</a:t>
                      </a:r>
                      <a:endParaRPr lang="cs-CZ" dirty="0">
                        <a:solidFill>
                          <a:schemeClr val="tx1"/>
                        </a:solidFill>
                      </a:endParaRPr>
                    </a:p>
                  </a:txBody>
                  <a:tcPr>
                    <a:solidFill>
                      <a:schemeClr val="bg1"/>
                    </a:solidFill>
                  </a:tcPr>
                </a:tc>
                <a:tc>
                  <a:txBody>
                    <a:bodyPr/>
                    <a:lstStyle/>
                    <a:p>
                      <a:r>
                        <a:rPr lang="cs-CZ" dirty="0" smtClean="0">
                          <a:solidFill>
                            <a:schemeClr val="tx1"/>
                          </a:solidFill>
                        </a:rPr>
                        <a:t>30 316</a:t>
                      </a:r>
                      <a:endParaRPr lang="cs-CZ" dirty="0">
                        <a:solidFill>
                          <a:schemeClr val="tx1"/>
                        </a:solidFill>
                      </a:endParaRPr>
                    </a:p>
                  </a:txBody>
                  <a:tcPr>
                    <a:solidFill>
                      <a:schemeClr val="bg1"/>
                    </a:solidFill>
                  </a:tcPr>
                </a:tc>
                <a:tc>
                  <a:txBody>
                    <a:bodyPr/>
                    <a:lstStyle/>
                    <a:p>
                      <a:r>
                        <a:rPr lang="cs-CZ" dirty="0" smtClean="0">
                          <a:solidFill>
                            <a:schemeClr val="tx1"/>
                          </a:solidFill>
                        </a:rPr>
                        <a:t>1729</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Zbývající kriminalita </a:t>
                      </a:r>
                      <a:r>
                        <a:rPr lang="cs-CZ" sz="1000" dirty="0" smtClean="0">
                          <a:solidFill>
                            <a:schemeClr val="tx1"/>
                          </a:solidFill>
                        </a:rPr>
                        <a:t>(opilství </a:t>
                      </a:r>
                      <a:r>
                        <a:rPr lang="cs-CZ" sz="1000" dirty="0" err="1" smtClean="0">
                          <a:solidFill>
                            <a:schemeClr val="tx1"/>
                          </a:solidFill>
                        </a:rPr>
                        <a:t>atd</a:t>
                      </a:r>
                      <a:r>
                        <a:rPr lang="cs-CZ" sz="1000" dirty="0" smtClean="0">
                          <a:solidFill>
                            <a:schemeClr val="tx1"/>
                          </a:solidFill>
                        </a:rPr>
                        <a:t>…)</a:t>
                      </a:r>
                      <a:endParaRPr lang="cs-CZ" sz="1000" dirty="0">
                        <a:solidFill>
                          <a:schemeClr val="tx1"/>
                        </a:solidFill>
                      </a:endParaRPr>
                    </a:p>
                  </a:txBody>
                  <a:tcPr>
                    <a:solidFill>
                      <a:schemeClr val="bg1"/>
                    </a:solidFill>
                  </a:tcPr>
                </a:tc>
                <a:tc>
                  <a:txBody>
                    <a:bodyPr/>
                    <a:lstStyle/>
                    <a:p>
                      <a:r>
                        <a:rPr lang="cs-CZ" dirty="0" smtClean="0">
                          <a:solidFill>
                            <a:schemeClr val="tx1"/>
                          </a:solidFill>
                        </a:rPr>
                        <a:t>34 522</a:t>
                      </a:r>
                      <a:endParaRPr lang="cs-CZ" dirty="0">
                        <a:solidFill>
                          <a:schemeClr val="tx1"/>
                        </a:solidFill>
                      </a:endParaRPr>
                    </a:p>
                  </a:txBody>
                  <a:tcPr>
                    <a:solidFill>
                      <a:schemeClr val="bg1"/>
                    </a:solidFill>
                  </a:tcPr>
                </a:tc>
                <a:tc>
                  <a:txBody>
                    <a:bodyPr/>
                    <a:lstStyle/>
                    <a:p>
                      <a:r>
                        <a:rPr lang="cs-CZ" dirty="0" smtClean="0">
                          <a:solidFill>
                            <a:schemeClr val="tx1"/>
                          </a:solidFill>
                        </a:rPr>
                        <a:t>9893</a:t>
                      </a:r>
                      <a:endParaRPr lang="cs-CZ" dirty="0">
                        <a:solidFill>
                          <a:schemeClr val="tx1"/>
                        </a:solidFill>
                      </a:endParaRPr>
                    </a:p>
                  </a:txBody>
                  <a:tcPr>
                    <a:solidFill>
                      <a:schemeClr val="bg1"/>
                    </a:solidFill>
                  </a:tcPr>
                </a:tc>
              </a:tr>
              <a:tr h="369398">
                <a:tc>
                  <a:txBody>
                    <a:bodyPr/>
                    <a:lstStyle/>
                    <a:p>
                      <a:r>
                        <a:rPr lang="cs-CZ" dirty="0" smtClean="0">
                          <a:solidFill>
                            <a:schemeClr val="tx1"/>
                          </a:solidFill>
                        </a:rPr>
                        <a:t>Hospodářské </a:t>
                      </a:r>
                      <a:endParaRPr lang="cs-CZ" dirty="0">
                        <a:solidFill>
                          <a:schemeClr val="tx1"/>
                        </a:solidFill>
                      </a:endParaRPr>
                    </a:p>
                  </a:txBody>
                  <a:tcPr>
                    <a:solidFill>
                      <a:schemeClr val="bg1"/>
                    </a:solidFill>
                  </a:tcPr>
                </a:tc>
                <a:tc>
                  <a:txBody>
                    <a:bodyPr/>
                    <a:lstStyle/>
                    <a:p>
                      <a:r>
                        <a:rPr lang="cs-CZ" dirty="0" smtClean="0">
                          <a:solidFill>
                            <a:schemeClr val="tx1"/>
                          </a:solidFill>
                        </a:rPr>
                        <a:t>30 376</a:t>
                      </a:r>
                      <a:endParaRPr lang="cs-CZ" dirty="0">
                        <a:solidFill>
                          <a:schemeClr val="tx1"/>
                        </a:solidFill>
                      </a:endParaRPr>
                    </a:p>
                  </a:txBody>
                  <a:tcPr>
                    <a:solidFill>
                      <a:schemeClr val="bg1"/>
                    </a:solidFill>
                  </a:tcPr>
                </a:tc>
                <a:tc>
                  <a:txBody>
                    <a:bodyPr/>
                    <a:lstStyle/>
                    <a:p>
                      <a:r>
                        <a:rPr lang="cs-CZ" dirty="0" smtClean="0">
                          <a:solidFill>
                            <a:schemeClr val="tx1"/>
                          </a:solidFill>
                        </a:rPr>
                        <a:t>85</a:t>
                      </a:r>
                      <a:endParaRPr lang="cs-CZ" dirty="0">
                        <a:solidFill>
                          <a:schemeClr val="tx1"/>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nvPr>
        </p:nvGraphicFramePr>
        <p:xfrm>
          <a:off x="428596" y="428604"/>
          <a:ext cx="8258204" cy="6210739"/>
        </p:xfrm>
        <a:graphic>
          <a:graphicData uri="http://schemas.openxmlformats.org/drawingml/2006/table">
            <a:tbl>
              <a:tblPr firstRow="1" bandRow="1">
                <a:tableStyleId>{5C22544A-7EE6-4342-B048-85BDC9FD1C3A}</a:tableStyleId>
              </a:tblPr>
              <a:tblGrid>
                <a:gridCol w="4143404"/>
                <a:gridCol w="4114800"/>
              </a:tblGrid>
              <a:tr h="435848">
                <a:tc>
                  <a:txBody>
                    <a:bodyPr/>
                    <a:lstStyle/>
                    <a:p>
                      <a:pPr>
                        <a:spcAft>
                          <a:spcPts val="0"/>
                        </a:spcAft>
                      </a:pPr>
                      <a:r>
                        <a:rPr lang="cs-CZ" sz="1800" b="1" dirty="0">
                          <a:solidFill>
                            <a:schemeClr val="accent1"/>
                          </a:solidFill>
                          <a:latin typeface="Times New Roman"/>
                          <a:ea typeface="Times New Roman"/>
                        </a:rPr>
                        <a:t>Návykové riziko</a:t>
                      </a:r>
                      <a:endParaRPr lang="cs-CZ" sz="1800" dirty="0">
                        <a:solidFill>
                          <a:schemeClr val="accent1"/>
                        </a:solidFill>
                        <a:latin typeface="Times New Roman"/>
                        <a:ea typeface="Times New Roman"/>
                      </a:endParaRPr>
                    </a:p>
                  </a:txBody>
                  <a:tcPr marL="44450" marR="44450" marT="0" marB="0">
                    <a:solidFill>
                      <a:schemeClr val="bg1"/>
                    </a:solidFill>
                  </a:tcPr>
                </a:tc>
                <a:tc>
                  <a:txBody>
                    <a:bodyPr/>
                    <a:lstStyle/>
                    <a:p>
                      <a:pPr>
                        <a:spcAft>
                          <a:spcPts val="0"/>
                        </a:spcAft>
                      </a:pPr>
                      <a:r>
                        <a:rPr lang="cs-CZ" sz="1600" b="1" dirty="0">
                          <a:solidFill>
                            <a:schemeClr val="accent1"/>
                          </a:solidFill>
                          <a:latin typeface="Times New Roman"/>
                          <a:ea typeface="Times New Roman"/>
                        </a:rPr>
                        <a:t>Typická rizika ve vztahu k trestné činnosti</a:t>
                      </a:r>
                      <a:endParaRPr lang="cs-CZ" sz="1600" dirty="0">
                        <a:solidFill>
                          <a:schemeClr val="accent1"/>
                        </a:solidFill>
                        <a:latin typeface="Times New Roman"/>
                        <a:ea typeface="Times New Roman"/>
                      </a:endParaRPr>
                    </a:p>
                  </a:txBody>
                  <a:tcPr marL="44450" marR="44450" marT="0" marB="0">
                    <a:solidFill>
                      <a:schemeClr val="bg1"/>
                    </a:solidFill>
                  </a:tcPr>
                </a:tc>
              </a:tr>
              <a:tr h="537347">
                <a:tc>
                  <a:txBody>
                    <a:bodyPr/>
                    <a:lstStyle/>
                    <a:p>
                      <a:pPr>
                        <a:spcAft>
                          <a:spcPts val="0"/>
                        </a:spcAft>
                      </a:pPr>
                      <a:r>
                        <a:rPr lang="cs-CZ" sz="1800" dirty="0">
                          <a:solidFill>
                            <a:schemeClr val="tx1"/>
                          </a:solidFill>
                          <a:latin typeface="Times New Roman"/>
                          <a:ea typeface="Times New Roman"/>
                        </a:rPr>
                        <a:t>Alkohol</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Výtržnictví, násilná trestná činnost včetně vražd, pašování, nedovolená výroba, prodej nebo podávání alkoholu nezletilým. Časté bývá ovlivnění alkoholem u obětí násilné i majetkové trestné činnosti.</a:t>
                      </a:r>
                    </a:p>
                  </a:txBody>
                  <a:tcPr marL="44450" marR="44450" marT="0" marB="0">
                    <a:solidFill>
                      <a:schemeClr val="bg1"/>
                    </a:solidFill>
                  </a:tcPr>
                </a:tc>
              </a:tr>
              <a:tr h="537347">
                <a:tc>
                  <a:txBody>
                    <a:bodyPr/>
                    <a:lstStyle/>
                    <a:p>
                      <a:pPr>
                        <a:spcAft>
                          <a:spcPts val="0"/>
                        </a:spcAft>
                      </a:pPr>
                      <a:r>
                        <a:rPr lang="cs-CZ" sz="1800" dirty="0">
                          <a:solidFill>
                            <a:schemeClr val="tx1"/>
                          </a:solidFill>
                          <a:latin typeface="Times New Roman"/>
                          <a:ea typeface="Times New Roman"/>
                        </a:rPr>
                        <a:t>Tabák</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Daňové úniky, pašování, prodej tabákových výrobků osobám pod 18 let. Nedbalostní trestná činnost, kouření tabáku např. odvádí pozornost od řízení motorového vozidla nebo zvyšuje riziko požárů.</a:t>
                      </a:r>
                    </a:p>
                  </a:txBody>
                  <a:tcPr marL="44450" marR="44450" marT="0" marB="0">
                    <a:solidFill>
                      <a:schemeClr val="bg1"/>
                    </a:solidFill>
                  </a:tcPr>
                </a:tc>
              </a:tr>
              <a:tr h="537347">
                <a:tc>
                  <a:txBody>
                    <a:bodyPr/>
                    <a:lstStyle/>
                    <a:p>
                      <a:pPr>
                        <a:spcAft>
                          <a:spcPts val="0"/>
                        </a:spcAft>
                      </a:pPr>
                      <a:r>
                        <a:rPr lang="cs-CZ" sz="1800" dirty="0">
                          <a:solidFill>
                            <a:schemeClr val="tx1"/>
                          </a:solidFill>
                          <a:latin typeface="Times New Roman"/>
                          <a:ea typeface="Times New Roman"/>
                        </a:rPr>
                        <a:t>Konopí (hašiš, marihuana )</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Opatřovací trestná činnost, prodávání a pašování drog. Nedbalostní trestné činy, např. dopravní nehody u řidičů ovlivněných konopím. Ekonomicky motivovaná kriminalita.</a:t>
                      </a:r>
                    </a:p>
                  </a:txBody>
                  <a:tcPr marL="44450" marR="44450" marT="0" marB="0">
                    <a:solidFill>
                      <a:schemeClr val="bg1"/>
                    </a:solidFill>
                  </a:tcPr>
                </a:tc>
              </a:tr>
              <a:tr h="716463">
                <a:tc>
                  <a:txBody>
                    <a:bodyPr/>
                    <a:lstStyle/>
                    <a:p>
                      <a:pPr>
                        <a:spcAft>
                          <a:spcPts val="0"/>
                        </a:spcAft>
                      </a:pPr>
                      <a:r>
                        <a:rPr lang="cs-CZ" sz="1800" dirty="0">
                          <a:solidFill>
                            <a:schemeClr val="tx1"/>
                          </a:solidFill>
                          <a:latin typeface="Times New Roman"/>
                          <a:ea typeface="Times New Roman"/>
                        </a:rPr>
                        <a:t>Tlumivé látky</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Ilegální obchod s léky na lékařský předpis. Přidávání tlumivých léků do alkoholických nápojů a následné okrádání intoxikovaných. Kombinace </a:t>
                      </a:r>
                      <a:r>
                        <a:rPr lang="cs-CZ" sz="1100" dirty="0" err="1">
                          <a:solidFill>
                            <a:schemeClr val="tx1"/>
                          </a:solidFill>
                          <a:latin typeface="Times New Roman"/>
                          <a:ea typeface="Times New Roman"/>
                        </a:rPr>
                        <a:t>benzodiazepinů</a:t>
                      </a:r>
                      <a:r>
                        <a:rPr lang="cs-CZ" sz="1100" dirty="0">
                          <a:solidFill>
                            <a:schemeClr val="tx1"/>
                          </a:solidFill>
                          <a:latin typeface="Times New Roman"/>
                          <a:ea typeface="Times New Roman"/>
                        </a:rPr>
                        <a:t> a alkoholu působí obvykle tlumivě (rizika těžkých otrav), ale někdy paradoxně vyvolává agresi.</a:t>
                      </a:r>
                    </a:p>
                  </a:txBody>
                  <a:tcPr marL="44450" marR="44450" marT="0" marB="0">
                    <a:solidFill>
                      <a:schemeClr val="bg1"/>
                    </a:solidFill>
                  </a:tcPr>
                </a:tc>
              </a:tr>
              <a:tr h="435848">
                <a:tc>
                  <a:txBody>
                    <a:bodyPr/>
                    <a:lstStyle/>
                    <a:p>
                      <a:pPr>
                        <a:spcAft>
                          <a:spcPts val="0"/>
                        </a:spcAft>
                      </a:pPr>
                      <a:r>
                        <a:rPr lang="cs-CZ" sz="1800" dirty="0">
                          <a:solidFill>
                            <a:schemeClr val="tx1"/>
                          </a:solidFill>
                          <a:latin typeface="Times New Roman"/>
                          <a:ea typeface="Times New Roman"/>
                        </a:rPr>
                        <a:t>Opiáty (např. heroin)</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Opatřovací trestná činnost včetně prodávání a pašování drog. Ekonomicky motivovaná kriminalita. Méně často agrese při odvykacích stavech.</a:t>
                      </a:r>
                    </a:p>
                  </a:txBody>
                  <a:tcPr marL="44450" marR="44450" marT="0" marB="0">
                    <a:solidFill>
                      <a:schemeClr val="bg1"/>
                    </a:solidFill>
                  </a:tcPr>
                </a:tc>
              </a:tr>
              <a:tr h="895578">
                <a:tc>
                  <a:txBody>
                    <a:bodyPr/>
                    <a:lstStyle/>
                    <a:p>
                      <a:pPr>
                        <a:spcAft>
                          <a:spcPts val="0"/>
                        </a:spcAft>
                      </a:pPr>
                      <a:r>
                        <a:rPr lang="cs-CZ" sz="1800">
                          <a:solidFill>
                            <a:schemeClr val="tx1"/>
                          </a:solidFill>
                          <a:latin typeface="Times New Roman"/>
                          <a:ea typeface="Times New Roman"/>
                        </a:rPr>
                        <a:t>Pervitin a kokain</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Opatřovací trestná činnost, krádeže, loupeže atd. Agresivní nebo jinak nebezpečné jednání osob ovlivněných drogou. Násilná trestná činnost vůči osobám pod vlivem těchto drog je častá už proto, že se chovají neopatrně a někdy agresi vyprovokují. Ekonomicky motivovaná kriminalita, výroba, prodávání a pašování drog,.</a:t>
                      </a:r>
                    </a:p>
                  </a:txBody>
                  <a:tcPr marL="44450" marR="44450" marT="0" marB="0">
                    <a:solidFill>
                      <a:schemeClr val="bg1"/>
                    </a:solidFill>
                  </a:tcPr>
                </a:tc>
              </a:tr>
              <a:tr h="716463">
                <a:tc>
                  <a:txBody>
                    <a:bodyPr/>
                    <a:lstStyle/>
                    <a:p>
                      <a:pPr>
                        <a:spcAft>
                          <a:spcPts val="0"/>
                        </a:spcAft>
                      </a:pPr>
                      <a:r>
                        <a:rPr lang="cs-CZ" sz="1800">
                          <a:solidFill>
                            <a:schemeClr val="tx1"/>
                          </a:solidFill>
                          <a:latin typeface="Times New Roman"/>
                          <a:ea typeface="Times New Roman"/>
                        </a:rPr>
                        <a:t>Halucinogeny (LSD, MDMA atd.)</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Opatřovací trestná činnost, nebezpečné a nesmyslné jednání v souvislosti s aplikací drogy. Prodávání a pašování drog, často dochází k zaměňování různých látek, např. pervitin se prodává jako MDMA. Ekonomicky motivovaná kriminalita.</a:t>
                      </a:r>
                    </a:p>
                  </a:txBody>
                  <a:tcPr marL="44450" marR="44450" marT="0" marB="0">
                    <a:solidFill>
                      <a:schemeClr val="bg1"/>
                    </a:solidFill>
                  </a:tcPr>
                </a:tc>
              </a:tr>
              <a:tr h="435848">
                <a:tc>
                  <a:txBody>
                    <a:bodyPr/>
                    <a:lstStyle/>
                    <a:p>
                      <a:pPr>
                        <a:spcAft>
                          <a:spcPts val="0"/>
                        </a:spcAft>
                      </a:pPr>
                      <a:r>
                        <a:rPr lang="cs-CZ" sz="1800">
                          <a:solidFill>
                            <a:schemeClr val="tx1"/>
                          </a:solidFill>
                          <a:latin typeface="Times New Roman"/>
                          <a:ea typeface="Times New Roman"/>
                        </a:rPr>
                        <a:t>Těkavé látky</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Nebezpečné a nesmyslné jednání v souvislosti s aplikací drogy. Opatřovací trestná činnost (typicky krádeže doma).</a:t>
                      </a:r>
                    </a:p>
                  </a:txBody>
                  <a:tcPr marL="44450" marR="44450" marT="0" marB="0">
                    <a:solidFill>
                      <a:schemeClr val="bg1"/>
                    </a:solidFill>
                  </a:tcPr>
                </a:tc>
              </a:tr>
              <a:tr h="895578">
                <a:tc>
                  <a:txBody>
                    <a:bodyPr/>
                    <a:lstStyle/>
                    <a:p>
                      <a:pPr>
                        <a:spcAft>
                          <a:spcPts val="0"/>
                        </a:spcAft>
                      </a:pPr>
                      <a:r>
                        <a:rPr lang="cs-CZ" sz="1800" dirty="0">
                          <a:solidFill>
                            <a:schemeClr val="tx1"/>
                          </a:solidFill>
                          <a:latin typeface="Times New Roman"/>
                          <a:ea typeface="Times New Roman"/>
                        </a:rPr>
                        <a:t>Hazardní hry (hazardní automaty, sportovní sázky atd.)</a:t>
                      </a:r>
                    </a:p>
                  </a:txBody>
                  <a:tcPr marL="44450" marR="44450" marT="0" marB="0">
                    <a:solidFill>
                      <a:schemeClr val="bg1"/>
                    </a:solidFill>
                  </a:tcPr>
                </a:tc>
                <a:tc>
                  <a:txBody>
                    <a:bodyPr/>
                    <a:lstStyle/>
                    <a:p>
                      <a:pPr>
                        <a:spcAft>
                          <a:spcPts val="0"/>
                        </a:spcAft>
                      </a:pPr>
                      <a:r>
                        <a:rPr lang="cs-CZ" sz="1100" dirty="0">
                          <a:solidFill>
                            <a:schemeClr val="tx1"/>
                          </a:solidFill>
                          <a:latin typeface="Times New Roman"/>
                          <a:ea typeface="Times New Roman"/>
                        </a:rPr>
                        <a:t>Krádeže, zpronevěry, podvody, neplacení výživného, méně často násilná trestná činnost (např. loupeže). Násilná trestná činnost vůči zadluženým patologickým hráčům neschopným splácet dluhy. Častá bývá nezákonná hazardní hra osob ve věku pod 18 let a jiná ekonomicky motivovaná kriminalita včetně organizovaného zločinu.</a:t>
                      </a:r>
                    </a:p>
                  </a:txBody>
                  <a:tcPr marL="44450" marR="4445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Zmírnění dopadu vlivu alkoholu na kriminalitu</a:t>
            </a:r>
            <a:endParaRPr lang="cs-CZ" sz="3200" dirty="0"/>
          </a:p>
        </p:txBody>
      </p:sp>
      <p:sp>
        <p:nvSpPr>
          <p:cNvPr id="3" name="Zástupný symbol pro obsah 2"/>
          <p:cNvSpPr>
            <a:spLocks noGrp="1"/>
          </p:cNvSpPr>
          <p:nvPr>
            <p:ph idx="1"/>
          </p:nvPr>
        </p:nvSpPr>
        <p:spPr/>
        <p:txBody>
          <a:bodyPr/>
          <a:lstStyle/>
          <a:p>
            <a:r>
              <a:rPr lang="cs-CZ" dirty="0" smtClean="0"/>
              <a:t>Prohibice</a:t>
            </a:r>
          </a:p>
          <a:p>
            <a:r>
              <a:rPr lang="cs-CZ" dirty="0" smtClean="0"/>
              <a:t>Právní omezení </a:t>
            </a:r>
            <a:r>
              <a:rPr lang="cs-CZ" sz="1800" dirty="0" smtClean="0"/>
              <a:t>(Zákon č. 379/2005 Sb. o opatřeních k ochraně před škodami působenými tabákovými výrobky, alkoholem a jinými návykovými látkami, Zákaz pití alkoholu na </a:t>
            </a:r>
            <a:r>
              <a:rPr lang="cs-CZ" sz="1800" dirty="0" smtClean="0"/>
              <a:t>veřejnosti,</a:t>
            </a:r>
            <a:r>
              <a:rPr lang="pl-PL" sz="1800" dirty="0" smtClean="0"/>
              <a:t> Zákon č. 40/1995 Sb. o regulaci reklamy</a:t>
            </a:r>
            <a:r>
              <a:rPr lang="cs-CZ" sz="1800" dirty="0" smtClean="0"/>
              <a:t>)</a:t>
            </a:r>
          </a:p>
          <a:p>
            <a:r>
              <a:rPr lang="cs-CZ" dirty="0" smtClean="0"/>
              <a:t>Osvěta</a:t>
            </a:r>
          </a:p>
          <a:p>
            <a:r>
              <a:rPr lang="cs-CZ" dirty="0" smtClean="0"/>
              <a:t>Protialkoholní péče</a:t>
            </a:r>
          </a:p>
          <a:p>
            <a:endParaRPr lang="cs-CZ" dirty="0" smtClean="0"/>
          </a:p>
          <a:p>
            <a:endParaRPr lang="cs-CZ"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ctr">
              <a:buNone/>
            </a:pPr>
            <a:endParaRPr lang="cs-CZ" dirty="0" smtClean="0">
              <a:solidFill>
                <a:schemeClr val="accent1"/>
              </a:solidFill>
            </a:endParaRPr>
          </a:p>
          <a:p>
            <a:pPr algn="ctr">
              <a:buNone/>
            </a:pPr>
            <a:r>
              <a:rPr lang="cs-CZ" dirty="0" smtClean="0">
                <a:solidFill>
                  <a:schemeClr val="accent1"/>
                </a:solidFill>
              </a:rPr>
              <a:t>Děkujeme za pozornost</a:t>
            </a:r>
            <a:endParaRPr lang="cs-CZ"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Konopné drogy</a:t>
            </a:r>
            <a:endParaRPr lang="cs-CZ" dirty="0"/>
          </a:p>
        </p:txBody>
      </p:sp>
      <p:sp>
        <p:nvSpPr>
          <p:cNvPr id="3" name="Zástupný symbol pro obsah 2"/>
          <p:cNvSpPr>
            <a:spLocks noGrp="1"/>
          </p:cNvSpPr>
          <p:nvPr>
            <p:ph idx="1"/>
          </p:nvPr>
        </p:nvSpPr>
        <p:spPr/>
        <p:txBody>
          <a:bodyPr/>
          <a:lstStyle/>
          <a:p>
            <a:r>
              <a:rPr lang="cs-CZ" dirty="0" smtClean="0"/>
              <a:t>Marihuana</a:t>
            </a:r>
          </a:p>
          <a:p>
            <a:endParaRPr lang="cs-CZ" dirty="0" smtClean="0"/>
          </a:p>
          <a:p>
            <a:endParaRPr lang="cs-CZ" dirty="0" smtClean="0"/>
          </a:p>
          <a:p>
            <a:endParaRPr lang="cs-CZ" dirty="0" smtClean="0"/>
          </a:p>
          <a:p>
            <a:r>
              <a:rPr lang="cs-CZ" dirty="0" smtClean="0"/>
              <a:t>Hašiš</a:t>
            </a:r>
            <a:endParaRPr lang="cs-CZ" dirty="0"/>
          </a:p>
        </p:txBody>
      </p:sp>
      <p:pic>
        <p:nvPicPr>
          <p:cNvPr id="4" name="Obrázek 3" descr="1108USA_REFERENDUM_DROGY_SPRAVA_MARIHUANA_4_348.jpg"/>
          <p:cNvPicPr>
            <a:picLocks noChangeAspect="1"/>
          </p:cNvPicPr>
          <p:nvPr/>
        </p:nvPicPr>
        <p:blipFill>
          <a:blip r:embed="rId2" cstate="print"/>
          <a:stretch>
            <a:fillRect/>
          </a:stretch>
        </p:blipFill>
        <p:spPr>
          <a:xfrm>
            <a:off x="3419872" y="2060848"/>
            <a:ext cx="2088232" cy="1176371"/>
          </a:xfrm>
          <a:prstGeom prst="rect">
            <a:avLst/>
          </a:prstGeom>
        </p:spPr>
      </p:pic>
      <p:pic>
        <p:nvPicPr>
          <p:cNvPr id="5" name="Obrázek 4" descr="hasis.jpg"/>
          <p:cNvPicPr>
            <a:picLocks noChangeAspect="1"/>
          </p:cNvPicPr>
          <p:nvPr/>
        </p:nvPicPr>
        <p:blipFill>
          <a:blip r:embed="rId3" cstate="print"/>
          <a:stretch>
            <a:fillRect/>
          </a:stretch>
        </p:blipFill>
        <p:spPr>
          <a:xfrm>
            <a:off x="3419872" y="4236406"/>
            <a:ext cx="2160240" cy="11273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Opiáty</a:t>
            </a:r>
            <a:endParaRPr lang="cs-CZ" dirty="0"/>
          </a:p>
        </p:txBody>
      </p:sp>
      <p:sp>
        <p:nvSpPr>
          <p:cNvPr id="3" name="Zástupný symbol pro obsah 2"/>
          <p:cNvSpPr>
            <a:spLocks noGrp="1"/>
          </p:cNvSpPr>
          <p:nvPr>
            <p:ph idx="1"/>
          </p:nvPr>
        </p:nvSpPr>
        <p:spPr/>
        <p:txBody>
          <a:bodyPr/>
          <a:lstStyle/>
          <a:p>
            <a:r>
              <a:rPr lang="cs-CZ" dirty="0" smtClean="0"/>
              <a:t>Opiáty-Alkaloidy obsažené v opiu</a:t>
            </a:r>
          </a:p>
          <a:p>
            <a:r>
              <a:rPr lang="cs-CZ" dirty="0" smtClean="0"/>
              <a:t>Hlavní opiáty jsou Morfium, Kodein, </a:t>
            </a:r>
            <a:r>
              <a:rPr lang="cs-CZ" dirty="0" err="1" smtClean="0"/>
              <a:t>Thebain</a:t>
            </a:r>
            <a:endParaRPr lang="cs-CZ" dirty="0"/>
          </a:p>
        </p:txBody>
      </p:sp>
      <p:pic>
        <p:nvPicPr>
          <p:cNvPr id="4" name="Obrázek 3" descr="OPIUM.jpg"/>
          <p:cNvPicPr>
            <a:picLocks noChangeAspect="1"/>
          </p:cNvPicPr>
          <p:nvPr/>
        </p:nvPicPr>
        <p:blipFill>
          <a:blip r:embed="rId2" cstate="print"/>
          <a:stretch>
            <a:fillRect/>
          </a:stretch>
        </p:blipFill>
        <p:spPr>
          <a:xfrm>
            <a:off x="5148064" y="3284984"/>
            <a:ext cx="3024336" cy="21714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Ecstasy_monogram (1).jpg"/>
          <p:cNvPicPr>
            <a:picLocks noChangeAspect="1"/>
          </p:cNvPicPr>
          <p:nvPr/>
        </p:nvPicPr>
        <p:blipFill>
          <a:blip r:embed="rId2" cstate="print"/>
          <a:stretch>
            <a:fillRect/>
          </a:stretch>
        </p:blipFill>
        <p:spPr>
          <a:xfrm>
            <a:off x="6564280" y="4337720"/>
            <a:ext cx="2579720" cy="2520280"/>
          </a:xfrm>
          <a:prstGeom prst="rect">
            <a:avLst/>
          </a:prstGeom>
        </p:spPr>
      </p:pic>
      <p:sp>
        <p:nvSpPr>
          <p:cNvPr id="2" name="Nadpis 1"/>
          <p:cNvSpPr>
            <a:spLocks noGrp="1"/>
          </p:cNvSpPr>
          <p:nvPr>
            <p:ph type="title"/>
          </p:nvPr>
        </p:nvSpPr>
        <p:spPr/>
        <p:txBody>
          <a:bodyPr/>
          <a:lstStyle/>
          <a:p>
            <a:r>
              <a:rPr lang="cs-CZ" dirty="0" smtClean="0"/>
              <a:t>Stimulační látky</a:t>
            </a:r>
            <a:endParaRPr lang="cs-CZ" dirty="0"/>
          </a:p>
        </p:txBody>
      </p:sp>
      <p:sp>
        <p:nvSpPr>
          <p:cNvPr id="3" name="Zástupný symbol pro obsah 2"/>
          <p:cNvSpPr>
            <a:spLocks noGrp="1"/>
          </p:cNvSpPr>
          <p:nvPr>
            <p:ph idx="1"/>
          </p:nvPr>
        </p:nvSpPr>
        <p:spPr/>
        <p:txBody>
          <a:bodyPr/>
          <a:lstStyle/>
          <a:p>
            <a:r>
              <a:rPr lang="cs-CZ" b="1" dirty="0" err="1" smtClean="0"/>
              <a:t>Crack</a:t>
            </a:r>
            <a:r>
              <a:rPr lang="cs-CZ" b="1" dirty="0" smtClean="0"/>
              <a:t>, Extáze (MDMA), Kokain, Pervitin</a:t>
            </a:r>
          </a:p>
          <a:p>
            <a:r>
              <a:rPr lang="cs-CZ" b="1" dirty="0" err="1" smtClean="0"/>
              <a:t>Crack</a:t>
            </a:r>
            <a:r>
              <a:rPr lang="cs-CZ" dirty="0" smtClean="0"/>
              <a:t>-částečně vytvořený z kokainu, užívá se kouřením nástup účinku okamžitý</a:t>
            </a:r>
          </a:p>
          <a:p>
            <a:r>
              <a:rPr lang="cs-CZ" b="1" dirty="0" smtClean="0"/>
              <a:t>Extáze MDMA</a:t>
            </a:r>
            <a:r>
              <a:rPr lang="cs-CZ" dirty="0" smtClean="0"/>
              <a:t>-značné stimulační účinky, užívá se ve formě pilulek. Po užití začátek 20 min.- trvající stav 3-6hodin	největší rozmach v době </a:t>
            </a:r>
            <a:r>
              <a:rPr lang="cs-CZ" dirty="0" err="1" smtClean="0"/>
              <a:t>hippies</a:t>
            </a:r>
            <a:r>
              <a:rPr lang="cs-CZ" dirty="0" smtClean="0"/>
              <a:t> 80léta</a:t>
            </a:r>
          </a:p>
          <a:p>
            <a:pPr>
              <a:buNone/>
            </a:pP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erythroxylum_cocaplant.jpg"/>
          <p:cNvPicPr>
            <a:picLocks noChangeAspect="1"/>
          </p:cNvPicPr>
          <p:nvPr/>
        </p:nvPicPr>
        <p:blipFill>
          <a:blip r:embed="rId2" cstate="print"/>
          <a:stretch>
            <a:fillRect/>
          </a:stretch>
        </p:blipFill>
        <p:spPr>
          <a:xfrm>
            <a:off x="6978013" y="3609020"/>
            <a:ext cx="2165987" cy="3248980"/>
          </a:xfrm>
          <a:prstGeom prst="rect">
            <a:avLst/>
          </a:prstGeom>
        </p:spPr>
      </p:pic>
      <p:pic>
        <p:nvPicPr>
          <p:cNvPr id="5" name="Obrázek 4" descr="money-cocain.jpg"/>
          <p:cNvPicPr>
            <a:picLocks noChangeAspect="1"/>
          </p:cNvPicPr>
          <p:nvPr/>
        </p:nvPicPr>
        <p:blipFill>
          <a:blip r:embed="rId3" cstate="print"/>
          <a:stretch>
            <a:fillRect/>
          </a:stretch>
        </p:blipFill>
        <p:spPr>
          <a:xfrm>
            <a:off x="3563888" y="0"/>
            <a:ext cx="5580112" cy="3710774"/>
          </a:xfrm>
          <a:prstGeom prst="rect">
            <a:avLst/>
          </a:prstGeom>
        </p:spPr>
      </p:pic>
      <p:sp>
        <p:nvSpPr>
          <p:cNvPr id="2" name="Nadpis 1"/>
          <p:cNvSpPr>
            <a:spLocks noGrp="1"/>
          </p:cNvSpPr>
          <p:nvPr>
            <p:ph type="title"/>
          </p:nvPr>
        </p:nvSpPr>
        <p:spPr/>
        <p:txBody>
          <a:bodyPr/>
          <a:lstStyle/>
          <a:p>
            <a:r>
              <a:rPr lang="cs-CZ" dirty="0" smtClean="0"/>
              <a:t>Stimulační </a:t>
            </a:r>
            <a:endParaRPr lang="cs-CZ" dirty="0"/>
          </a:p>
        </p:txBody>
      </p:sp>
      <p:sp>
        <p:nvSpPr>
          <p:cNvPr id="3" name="Zástupný symbol pro obsah 2"/>
          <p:cNvSpPr>
            <a:spLocks noGrp="1"/>
          </p:cNvSpPr>
          <p:nvPr>
            <p:ph idx="1"/>
          </p:nvPr>
        </p:nvSpPr>
        <p:spPr/>
        <p:txBody>
          <a:bodyPr/>
          <a:lstStyle/>
          <a:p>
            <a:r>
              <a:rPr lang="cs-CZ" b="1" dirty="0" smtClean="0"/>
              <a:t>Kokain</a:t>
            </a:r>
            <a:r>
              <a:rPr lang="cs-CZ" dirty="0" smtClean="0"/>
              <a:t>-prášek-extrakt z jihoamerického </a:t>
            </a:r>
            <a:r>
              <a:rPr lang="cs-CZ" smtClean="0"/>
              <a:t>keře jménem </a:t>
            </a:r>
            <a:r>
              <a:rPr lang="cs-CZ" dirty="0" smtClean="0"/>
              <a:t>koka pravá. Účinkuje značně intenzivně, ale po krátkou dobu 30-60min silná euforie pocit vzrušení</a:t>
            </a:r>
          </a:p>
          <a:p>
            <a:r>
              <a:rPr lang="cs-CZ" dirty="0" smtClean="0"/>
              <a:t>Na výrobu 1Kg čistého kokainu je potřeba 200-400kg suchých listů koky</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Stimulační</a:t>
            </a:r>
            <a:endParaRPr lang="cs-CZ" dirty="0"/>
          </a:p>
        </p:txBody>
      </p:sp>
      <p:sp>
        <p:nvSpPr>
          <p:cNvPr id="3" name="Zástupný symbol pro obsah 2"/>
          <p:cNvSpPr>
            <a:spLocks noGrp="1"/>
          </p:cNvSpPr>
          <p:nvPr>
            <p:ph idx="1"/>
          </p:nvPr>
        </p:nvSpPr>
        <p:spPr/>
        <p:txBody>
          <a:bodyPr/>
          <a:lstStyle/>
          <a:p>
            <a:r>
              <a:rPr lang="cs-CZ" b="1" dirty="0" smtClean="0"/>
              <a:t>Pervitin-</a:t>
            </a:r>
            <a:r>
              <a:rPr lang="cs-CZ" dirty="0" smtClean="0"/>
              <a:t>na našem území velmi populární droga, dříve se aplikovalo hlavně injekcemi, dnes je populární i „šňupání pika“</a:t>
            </a:r>
          </a:p>
          <a:p>
            <a:r>
              <a:rPr lang="cs-CZ" dirty="0" smtClean="0"/>
              <a:t>Celková stimulace organismu, obrovský příval energie, člověk necítí únavu a bolest</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723px-Psilocybe.bohemica.gkoller.jpg"/>
          <p:cNvPicPr>
            <a:picLocks noChangeAspect="1"/>
          </p:cNvPicPr>
          <p:nvPr/>
        </p:nvPicPr>
        <p:blipFill>
          <a:blip r:embed="rId2" cstate="print"/>
          <a:stretch>
            <a:fillRect/>
          </a:stretch>
        </p:blipFill>
        <p:spPr>
          <a:xfrm>
            <a:off x="5619442" y="0"/>
            <a:ext cx="3524558" cy="2924944"/>
          </a:xfrm>
          <a:prstGeom prst="rect">
            <a:avLst/>
          </a:prstGeom>
        </p:spPr>
      </p:pic>
      <p:sp>
        <p:nvSpPr>
          <p:cNvPr id="2" name="Nadpis 1"/>
          <p:cNvSpPr>
            <a:spLocks noGrp="1"/>
          </p:cNvSpPr>
          <p:nvPr>
            <p:ph type="title"/>
          </p:nvPr>
        </p:nvSpPr>
        <p:spPr/>
        <p:txBody>
          <a:bodyPr/>
          <a:lstStyle/>
          <a:p>
            <a:r>
              <a:rPr lang="cs-CZ" b="1" dirty="0" smtClean="0"/>
              <a:t>Halucinogeny</a:t>
            </a:r>
            <a:endParaRPr lang="cs-CZ" b="1" dirty="0"/>
          </a:p>
        </p:txBody>
      </p:sp>
      <p:sp>
        <p:nvSpPr>
          <p:cNvPr id="3" name="Zástupný symbol pro obsah 2"/>
          <p:cNvSpPr>
            <a:spLocks noGrp="1"/>
          </p:cNvSpPr>
          <p:nvPr>
            <p:ph idx="1"/>
          </p:nvPr>
        </p:nvSpPr>
        <p:spPr/>
        <p:txBody>
          <a:bodyPr/>
          <a:lstStyle/>
          <a:p>
            <a:r>
              <a:rPr lang="cs-CZ" b="1" dirty="0" smtClean="0"/>
              <a:t>Lysohlávka česká, </a:t>
            </a:r>
            <a:r>
              <a:rPr lang="cs-CZ" b="1" dirty="0" err="1" smtClean="0"/>
              <a:t>kopinavá</a:t>
            </a:r>
            <a:r>
              <a:rPr lang="cs-CZ" b="1" dirty="0" smtClean="0"/>
              <a:t>, LSD</a:t>
            </a:r>
          </a:p>
          <a:p>
            <a:r>
              <a:rPr lang="cs-CZ" b="1" dirty="0" err="1" smtClean="0"/>
              <a:t>Lsohlávka</a:t>
            </a:r>
            <a:r>
              <a:rPr lang="cs-CZ" dirty="0" smtClean="0"/>
              <a:t>-obsahuje látky </a:t>
            </a:r>
            <a:r>
              <a:rPr lang="cs-CZ" dirty="0" err="1" smtClean="0"/>
              <a:t>psilocybin</a:t>
            </a:r>
            <a:r>
              <a:rPr lang="cs-CZ" dirty="0" smtClean="0"/>
              <a:t> a </a:t>
            </a:r>
            <a:r>
              <a:rPr lang="cs-CZ" dirty="0" err="1" smtClean="0"/>
              <a:t>psilocin</a:t>
            </a:r>
            <a:r>
              <a:rPr lang="cs-CZ" dirty="0" smtClean="0"/>
              <a:t>, které mění myšlení a vnímání.</a:t>
            </a:r>
          </a:p>
          <a:p>
            <a:r>
              <a:rPr lang="cs-CZ" dirty="0" smtClean="0"/>
              <a:t>Houby se užívají perorálně, účinky nastupují od 7min až 1 hodiny a působí někdy až 9 hodin. </a:t>
            </a:r>
            <a:r>
              <a:rPr lang="cs-CZ" dirty="0" err="1" smtClean="0"/>
              <a:t>Halucinogení</a:t>
            </a:r>
            <a:r>
              <a:rPr lang="cs-CZ" dirty="0" smtClean="0"/>
              <a:t> stav podobný LSD</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psychedelic-lsd_00353680.jpg"/>
          <p:cNvPicPr>
            <a:picLocks noChangeAspect="1"/>
          </p:cNvPicPr>
          <p:nvPr/>
        </p:nvPicPr>
        <p:blipFill>
          <a:blip r:embed="rId2" cstate="print"/>
          <a:stretch>
            <a:fillRect/>
          </a:stretch>
        </p:blipFill>
        <p:spPr>
          <a:xfrm>
            <a:off x="-324544" y="1844824"/>
            <a:ext cx="9911503" cy="5013176"/>
          </a:xfrm>
          <a:prstGeom prst="rect">
            <a:avLst/>
          </a:prstGeom>
        </p:spPr>
      </p:pic>
      <p:sp>
        <p:nvSpPr>
          <p:cNvPr id="2" name="Nadpis 1"/>
          <p:cNvSpPr>
            <a:spLocks noGrp="1"/>
          </p:cNvSpPr>
          <p:nvPr>
            <p:ph type="title"/>
          </p:nvPr>
        </p:nvSpPr>
        <p:spPr/>
        <p:txBody>
          <a:bodyPr/>
          <a:lstStyle/>
          <a:p>
            <a:r>
              <a:rPr lang="cs-CZ" b="1" dirty="0" smtClean="0"/>
              <a:t>Halucinogeny</a:t>
            </a:r>
            <a:endParaRPr lang="cs-CZ" b="1" dirty="0"/>
          </a:p>
        </p:txBody>
      </p:sp>
      <p:sp>
        <p:nvSpPr>
          <p:cNvPr id="3" name="Zástupný symbol pro obsah 2"/>
          <p:cNvSpPr>
            <a:spLocks noGrp="1"/>
          </p:cNvSpPr>
          <p:nvPr>
            <p:ph idx="1"/>
          </p:nvPr>
        </p:nvSpPr>
        <p:spPr/>
        <p:txBody>
          <a:bodyPr/>
          <a:lstStyle/>
          <a:p>
            <a:r>
              <a:rPr lang="cs-CZ" b="1" dirty="0" smtClean="0"/>
              <a:t>LSD-</a:t>
            </a:r>
            <a:r>
              <a:rPr lang="cs-CZ" dirty="0" smtClean="0"/>
              <a:t>účinky podobné jako u „houbiček“ nástup účinků okolo 45 min – stav kolem 4 hodin</a:t>
            </a:r>
            <a:endParaRPr lang="cs-CZ" b="1" dirty="0"/>
          </a:p>
        </p:txBody>
      </p:sp>
      <p:pic>
        <p:nvPicPr>
          <p:cNvPr id="4" name="Obrázek 3" descr="LSD-Abuse-Problem1.jpg"/>
          <p:cNvPicPr>
            <a:picLocks noChangeAspect="1"/>
          </p:cNvPicPr>
          <p:nvPr/>
        </p:nvPicPr>
        <p:blipFill>
          <a:blip r:embed="rId3" cstate="print"/>
          <a:stretch>
            <a:fillRect/>
          </a:stretch>
        </p:blipFill>
        <p:spPr>
          <a:xfrm>
            <a:off x="6117530" y="0"/>
            <a:ext cx="3026470" cy="184219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3591</TotalTime>
  <Words>1320</Words>
  <Application>Microsoft Office PowerPoint</Application>
  <PresentationFormat>Předvádění na obrazovce (4:3)</PresentationFormat>
  <Paragraphs>194</Paragraphs>
  <Slides>29</Slides>
  <Notes>0</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Talent</vt:lpstr>
      <vt:lpstr>DROGOVÁ KRIMINALITA, ALKOHOL A NENÁVYKOVÁ TOXIKOMÁNIE</vt:lpstr>
      <vt:lpstr>Základní dělení drog</vt:lpstr>
      <vt:lpstr>Konopné drogy</vt:lpstr>
      <vt:lpstr>Opiáty</vt:lpstr>
      <vt:lpstr>Stimulační látky</vt:lpstr>
      <vt:lpstr>Stimulační </vt:lpstr>
      <vt:lpstr>Stimulační</vt:lpstr>
      <vt:lpstr>Halucinogeny</vt:lpstr>
      <vt:lpstr>Halucinogeny</vt:lpstr>
      <vt:lpstr>Psychotropní látky</vt:lpstr>
      <vt:lpstr>Kriminalita s drogami spojená</vt:lpstr>
      <vt:lpstr>Kriminalita opatřovací</vt:lpstr>
      <vt:lpstr>Kriminalita páchaná pod vlivem drog</vt:lpstr>
      <vt:lpstr>Vlastní kriminalita drogová</vt:lpstr>
      <vt:lpstr>Užívání konopí v Evropě za rok 2012</vt:lpstr>
      <vt:lpstr>Snímek 16</vt:lpstr>
      <vt:lpstr>Kriminalita ve spojení s alkoholem</vt:lpstr>
      <vt:lpstr>Vliv na společnost</vt:lpstr>
      <vt:lpstr>Vliv na společnost</vt:lpstr>
      <vt:lpstr>Vliv na společnost</vt:lpstr>
      <vt:lpstr>Dělení alkoholu</vt:lpstr>
      <vt:lpstr>Alkohol jako kriminogenní faktor</vt:lpstr>
      <vt:lpstr>Alkohol jako kriminogenní faktor</vt:lpstr>
      <vt:lpstr>Alkohol jako kriminogenní faktor</vt:lpstr>
      <vt:lpstr>Alkohol jako kriminogenní faktor</vt:lpstr>
      <vt:lpstr>Alkohol jako kriminogenní faktor</vt:lpstr>
      <vt:lpstr>Snímek 27</vt:lpstr>
      <vt:lpstr>Zmírnění dopadu vlivu alkoholu na kriminalitu</vt:lpstr>
      <vt:lpstr>Snímek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DROGOVÁ KRIMINALITA, ALKOHOL A JINÁ TOXIKOMÁNIE</dc:title>
  <dc:creator>viktor</dc:creator>
  <cp:lastModifiedBy>tomáš</cp:lastModifiedBy>
  <cp:revision>107</cp:revision>
  <dcterms:created xsi:type="dcterms:W3CDTF">2014-04-17T07:09:43Z</dcterms:created>
  <dcterms:modified xsi:type="dcterms:W3CDTF">2014-04-22T08:50:03Z</dcterms:modified>
</cp:coreProperties>
</file>