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65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4FF"/>
    <a:srgbClr val="81DEFF"/>
    <a:srgbClr val="AFEA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103" d="100"/>
          <a:sy n="103" d="100"/>
        </p:scale>
        <p:origin x="-20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21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CF12AF-11B3-4A94-BDCD-1F9855312373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A3F777B-B66A-4FBE-B9FE-CD96C39644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1DE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Osobnost pachatele trestných činů</a:t>
            </a:r>
            <a:endParaRPr lang="cs-CZ" dirty="0">
              <a:solidFill>
                <a:srgbClr val="81DE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Typologie pachatelů - sociologické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517232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Sociální prostředí, proces </a:t>
            </a:r>
            <a:r>
              <a:rPr lang="cs-CZ" dirty="0" err="1" smtClean="0">
                <a:solidFill>
                  <a:srgbClr val="D5F4FF"/>
                </a:solidFill>
              </a:rPr>
              <a:t>soc.učení</a:t>
            </a:r>
            <a:r>
              <a:rPr lang="cs-CZ" dirty="0" smtClean="0">
                <a:solidFill>
                  <a:srgbClr val="D5F4FF"/>
                </a:solidFill>
              </a:rPr>
              <a:t>, hodnotová </a:t>
            </a:r>
            <a:r>
              <a:rPr lang="cs-CZ" dirty="0" err="1" smtClean="0">
                <a:solidFill>
                  <a:srgbClr val="D5F4FF"/>
                </a:solidFill>
              </a:rPr>
              <a:t>arientace</a:t>
            </a:r>
            <a:r>
              <a:rPr lang="cs-CZ" dirty="0" smtClean="0">
                <a:solidFill>
                  <a:srgbClr val="D5F4FF"/>
                </a:solidFill>
              </a:rPr>
              <a:t>, </a:t>
            </a:r>
            <a:r>
              <a:rPr lang="cs-CZ" dirty="0" err="1" smtClean="0">
                <a:solidFill>
                  <a:srgbClr val="D5F4FF"/>
                </a:solidFill>
              </a:rPr>
              <a:t>soc.začlenění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„O každém zločinci nelze tvrdit, že by se stal zločincem v každé době a za každých podmínek“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F. </a:t>
            </a:r>
            <a:r>
              <a:rPr lang="cs-CZ" dirty="0" err="1" smtClean="0">
                <a:solidFill>
                  <a:srgbClr val="D5F4FF"/>
                </a:solidFill>
              </a:rPr>
              <a:t>Liszt</a:t>
            </a:r>
            <a:r>
              <a:rPr lang="cs-CZ" dirty="0" smtClean="0">
                <a:solidFill>
                  <a:srgbClr val="D5F4FF"/>
                </a:solidFill>
              </a:rPr>
              <a:t>: zločinci příležitostní a ze zvyku (napravitelní) , nepolepšitelní  -&gt; individuálně preventivní funkce trestání (odstrašení, náprava, zneškodnění)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Mnohé navazují na teorii diferencovaného sdružování, kde je kriminální chování výsledkem </a:t>
            </a:r>
            <a:r>
              <a:rPr lang="cs-CZ" dirty="0" err="1" smtClean="0">
                <a:solidFill>
                  <a:srgbClr val="D5F4FF"/>
                </a:solidFill>
              </a:rPr>
              <a:t>soc.učení</a:t>
            </a:r>
            <a:r>
              <a:rPr lang="cs-CZ" dirty="0" smtClean="0">
                <a:solidFill>
                  <a:srgbClr val="D5F4FF"/>
                </a:solidFill>
              </a:rPr>
              <a:t>, zločinci většinou duševně zdraví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Výzkumy pachatelů TČ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80920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z 70. a 80. let - osobnost pachatele byla popsána pomocí čtyř faktorů: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Emoční ladění – od postoje </a:t>
            </a:r>
            <a:r>
              <a:rPr lang="cs-CZ" dirty="0" err="1" smtClean="0">
                <a:solidFill>
                  <a:srgbClr val="D5F4FF"/>
                </a:solidFill>
              </a:rPr>
              <a:t>hostility</a:t>
            </a:r>
            <a:r>
              <a:rPr lang="cs-CZ" dirty="0" smtClean="0">
                <a:solidFill>
                  <a:srgbClr val="D5F4FF"/>
                </a:solidFill>
              </a:rPr>
              <a:t> (nepřátelské ladění) až po </a:t>
            </a:r>
            <a:r>
              <a:rPr lang="cs-CZ" dirty="0" err="1" smtClean="0">
                <a:solidFill>
                  <a:srgbClr val="D5F4FF"/>
                </a:solidFill>
              </a:rPr>
              <a:t>afilianci</a:t>
            </a:r>
            <a:r>
              <a:rPr lang="cs-CZ" dirty="0" smtClean="0">
                <a:solidFill>
                  <a:srgbClr val="D5F4FF"/>
                </a:solidFill>
              </a:rPr>
              <a:t> (pozitivní ladění)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Úroveň strukturace vnitřních regulativů chování – od nedostatečně po dobře zformované svědomí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Sociální reaktivita – odrážející vlastnosti temperamentu projevující se v sociální sféře – od dynamičnosti po </a:t>
            </a:r>
            <a:r>
              <a:rPr lang="cs-CZ" dirty="0" err="1" smtClean="0">
                <a:solidFill>
                  <a:srgbClr val="D5F4FF"/>
                </a:solidFill>
              </a:rPr>
              <a:t>inhibovanost</a:t>
            </a:r>
            <a:endParaRPr lang="cs-CZ" dirty="0" smtClean="0">
              <a:solidFill>
                <a:srgbClr val="D5F4FF"/>
              </a:solidFill>
            </a:endParaRPr>
          </a:p>
          <a:p>
            <a:pPr lvl="1"/>
            <a:r>
              <a:rPr lang="cs-CZ" dirty="0" err="1" smtClean="0">
                <a:solidFill>
                  <a:srgbClr val="D5F4FF"/>
                </a:solidFill>
              </a:rPr>
              <a:t>Asertivnost</a:t>
            </a:r>
            <a:r>
              <a:rPr lang="cs-CZ" dirty="0" smtClean="0">
                <a:solidFill>
                  <a:srgbClr val="D5F4FF"/>
                </a:solidFill>
              </a:rPr>
              <a:t>, prosazování se – od rafinovaného prosazování po tupou konformitu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1) Socializovaný odsouzený – svědomí, nízký sklon k agresivním reakcím, emoční stabilita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2) Agresivní psychopat (nesocializovaný agresor) –</a:t>
            </a:r>
            <a:r>
              <a:rPr lang="cs-CZ" sz="2000" dirty="0" err="1" smtClean="0">
                <a:solidFill>
                  <a:srgbClr val="D5F4FF"/>
                </a:solidFill>
              </a:rPr>
              <a:t>tr</a:t>
            </a:r>
            <a:r>
              <a:rPr lang="cs-CZ" sz="2000" dirty="0" smtClean="0">
                <a:solidFill>
                  <a:srgbClr val="D5F4FF"/>
                </a:solidFill>
              </a:rPr>
              <a:t>. činnost v osobnosti, nedostatečně zformovaný systém vnitřních regulativů chování, egocentričnost a </a:t>
            </a:r>
            <a:r>
              <a:rPr lang="cs-CZ" sz="2000" dirty="0" err="1" smtClean="0">
                <a:solidFill>
                  <a:srgbClr val="D5F4FF"/>
                </a:solidFill>
              </a:rPr>
              <a:t>nebržděná</a:t>
            </a:r>
            <a:r>
              <a:rPr lang="cs-CZ" sz="2000" dirty="0" smtClean="0">
                <a:solidFill>
                  <a:srgbClr val="D5F4FF"/>
                </a:solidFill>
              </a:rPr>
              <a:t> agrese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3) Konformní mormon –  konformnost, těžkopádnost až tupost a </a:t>
            </a:r>
            <a:r>
              <a:rPr lang="cs-CZ" sz="2000" dirty="0" err="1" smtClean="0">
                <a:solidFill>
                  <a:srgbClr val="D5F4FF"/>
                </a:solidFill>
              </a:rPr>
              <a:t>podřídivost</a:t>
            </a:r>
            <a:r>
              <a:rPr lang="cs-CZ" sz="2000" dirty="0" smtClean="0">
                <a:solidFill>
                  <a:srgbClr val="D5F4FF"/>
                </a:solidFill>
              </a:rPr>
              <a:t>, TČ je u nich snáze odhalitelná, bývají nejslabším článkem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4) Nezdrženlivý, nezvladatelně puzený – dynamičnost, touha po vzrušení, uspokojení, fascinace okamžikem, slabá kontrola realitou; kriminální prognóza je spíše nepříznivá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5) Neurotický – nízká míra recidivy, svědomí, úzkostnost, emoční labilita, </a:t>
            </a:r>
            <a:r>
              <a:rPr lang="cs-CZ" sz="2000" dirty="0" err="1" smtClean="0">
                <a:solidFill>
                  <a:srgbClr val="D5F4FF"/>
                </a:solidFill>
              </a:rPr>
              <a:t>inibovanost</a:t>
            </a:r>
            <a:r>
              <a:rPr lang="cs-CZ" sz="2000" dirty="0" smtClean="0">
                <a:solidFill>
                  <a:srgbClr val="D5F4FF"/>
                </a:solidFill>
              </a:rPr>
              <a:t> (</a:t>
            </a:r>
            <a:r>
              <a:rPr lang="cs-CZ" sz="2000" dirty="0" err="1" smtClean="0">
                <a:solidFill>
                  <a:srgbClr val="D5F4FF"/>
                </a:solidFill>
              </a:rPr>
              <a:t>utlumenost</a:t>
            </a:r>
            <a:r>
              <a:rPr lang="cs-CZ" sz="2000" dirty="0" smtClean="0">
                <a:solidFill>
                  <a:srgbClr val="D5F4FF"/>
                </a:solidFill>
              </a:rPr>
              <a:t>)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6) </a:t>
            </a:r>
            <a:r>
              <a:rPr lang="cs-CZ" sz="2000" dirty="0" err="1" smtClean="0">
                <a:solidFill>
                  <a:srgbClr val="D5F4FF"/>
                </a:solidFill>
              </a:rPr>
              <a:t>Hostilní</a:t>
            </a:r>
            <a:r>
              <a:rPr lang="cs-CZ" sz="2000" dirty="0" smtClean="0">
                <a:solidFill>
                  <a:srgbClr val="D5F4FF"/>
                </a:solidFill>
              </a:rPr>
              <a:t> – nepřátelský, emoční labilita, svědomí; hlavně násilná kriminalita, méně akceptuje trest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7) </a:t>
            </a:r>
            <a:r>
              <a:rPr lang="cs-CZ" sz="2000" dirty="0" err="1" smtClean="0">
                <a:solidFill>
                  <a:srgbClr val="D5F4FF"/>
                </a:solidFill>
              </a:rPr>
              <a:t>Podrobivý</a:t>
            </a:r>
            <a:r>
              <a:rPr lang="cs-CZ" sz="2000" dirty="0" smtClean="0">
                <a:solidFill>
                  <a:srgbClr val="D5F4FF"/>
                </a:solidFill>
              </a:rPr>
              <a:t> – přejímá normy skupiny, snadno manipulovatelný (důvěřivost), nízký sklon k agresivním reakcím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8) Anxiózní (úzkostný) manipulátor – obtížná resocializace, velká zdatnost manipulace, emoční stabilita</a:t>
            </a:r>
          </a:p>
          <a:p>
            <a:pPr lvl="0">
              <a:buNone/>
            </a:pPr>
            <a:r>
              <a:rPr lang="cs-CZ" sz="2000" dirty="0" smtClean="0">
                <a:solidFill>
                  <a:srgbClr val="D5F4FF"/>
                </a:solidFill>
              </a:rPr>
              <a:t>Typ 1, 5 a 8 je charakteristický pro </a:t>
            </a:r>
            <a:r>
              <a:rPr lang="cs-CZ" sz="2000" dirty="0" err="1" smtClean="0">
                <a:solidFill>
                  <a:srgbClr val="D5F4FF"/>
                </a:solidFill>
              </a:rPr>
              <a:t>prvovězněné</a:t>
            </a:r>
            <a:r>
              <a:rPr lang="cs-CZ" sz="2000" dirty="0" smtClean="0">
                <a:solidFill>
                  <a:srgbClr val="D5F4FF"/>
                </a:solidFill>
              </a:rPr>
              <a:t> pachatele a typy 3, 4 a 7 pro recidivisty. Další dva typy byly v souboru zastoupeny rovnoměrně.</a:t>
            </a:r>
          </a:p>
          <a:p>
            <a:endParaRPr lang="cs-CZ" sz="2000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Žena jako pachatelka TČ v ČR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9-13%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méně agresivní, více závislé na autoritách, častěji inteligence v nižším pásmu průměru 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Skladba TČ se od mužů neliší: hl. majetková TČ, následovaná hospodářskou a násilnou. 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Většina loupeží spáchána ve spolupachatelství s muži. Obdobně u některých vražd. 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U žen také část vražedných útoků směřuje proti vlastním dětem a proti opakovaně agresivnímu partnerovi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Osobní charakteristiky : podezíravé, nedůvěřivé a citově ploché, nízká sebedůvěra a sebeúcta a pachatelky násilné TČ navíc egocentrické a se sklonem k manipulacím.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Pachatelé dle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Cca 50 % do 30 let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Největší pozornost  7-18 let – počátek kriminální kariéry, možnost zásahu do nevyzrálé osobnosti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Nejmenší pozornost 60+ (1%) – oproti ostatním skupinám převažuje násilná kriminalita nad majetkovými TČ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výzkumů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Pachatelé TČ netvoří speciální skupinu </a:t>
            </a:r>
            <a:r>
              <a:rPr lang="cs-CZ" dirty="0" smtClean="0">
                <a:solidFill>
                  <a:srgbClr val="D5F4FF"/>
                </a:solidFill>
              </a:rPr>
              <a:t>obyvatelstva</a:t>
            </a:r>
          </a:p>
          <a:p>
            <a:endParaRPr lang="cs-CZ" dirty="0" smtClean="0">
              <a:solidFill>
                <a:srgbClr val="D5F4FF"/>
              </a:solidFill>
            </a:endParaRPr>
          </a:p>
          <a:p>
            <a:endParaRPr lang="cs-CZ" dirty="0" smtClean="0">
              <a:solidFill>
                <a:srgbClr val="D5F4FF"/>
              </a:solidFill>
            </a:endParaRPr>
          </a:p>
          <a:p>
            <a:endParaRPr lang="cs-CZ" dirty="0" smtClean="0">
              <a:solidFill>
                <a:srgbClr val="D5F4FF"/>
              </a:solidFill>
            </a:endParaRPr>
          </a:p>
          <a:p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Význam zkoumání pachatelů pro trestní právo a trestní řízení?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Osobnostní dotazník PEN – základní informace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Záhorská, J. (2007). Psychologická intervence při vyšetřování trestných činů. Praha: Portál.</a:t>
            </a:r>
          </a:p>
          <a:p>
            <a:r>
              <a:rPr lang="cs-CZ" dirty="0" err="1" smtClean="0">
                <a:solidFill>
                  <a:srgbClr val="D5F4FF"/>
                </a:solidFill>
              </a:rPr>
              <a:t>Čírtková</a:t>
            </a:r>
            <a:r>
              <a:rPr lang="cs-CZ" dirty="0" smtClean="0">
                <a:solidFill>
                  <a:srgbClr val="D5F4FF"/>
                </a:solidFill>
              </a:rPr>
              <a:t>, L. (2006). Policejní psychologie. Plzeň: Aleš Čeněk.</a:t>
            </a:r>
          </a:p>
          <a:p>
            <a:r>
              <a:rPr lang="cs-CZ" dirty="0" err="1" smtClean="0">
                <a:solidFill>
                  <a:srgbClr val="D5F4FF"/>
                </a:solidFill>
              </a:rPr>
              <a:t>Čírtková</a:t>
            </a:r>
            <a:r>
              <a:rPr lang="cs-CZ" dirty="0" smtClean="0">
                <a:solidFill>
                  <a:srgbClr val="D5F4FF"/>
                </a:solidFill>
              </a:rPr>
              <a:t>, L. (2013). Forenzní psychologie. Plzeň: Aleš Čeněk</a:t>
            </a:r>
          </a:p>
          <a:p>
            <a:r>
              <a:rPr lang="cs-CZ" dirty="0" err="1" smtClean="0">
                <a:solidFill>
                  <a:srgbClr val="D5F4FF"/>
                </a:solidFill>
              </a:rPr>
              <a:t>Drbohlav</a:t>
            </a:r>
            <a:r>
              <a:rPr lang="cs-CZ" dirty="0" smtClean="0">
                <a:solidFill>
                  <a:srgbClr val="D5F4FF"/>
                </a:solidFill>
              </a:rPr>
              <a:t>, A. (2013). Psychologie sériových vrahů. Praha: </a:t>
            </a:r>
            <a:r>
              <a:rPr lang="cs-CZ" dirty="0" err="1" smtClean="0">
                <a:solidFill>
                  <a:srgbClr val="D5F4FF"/>
                </a:solidFill>
              </a:rPr>
              <a:t>Grada</a:t>
            </a:r>
            <a:r>
              <a:rPr lang="cs-CZ" dirty="0" smtClean="0">
                <a:solidFill>
                  <a:srgbClr val="D5F4FF"/>
                </a:solidFill>
              </a:rPr>
              <a:t>.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6693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solidFill>
                  <a:srgbClr val="D5F4FF"/>
                </a:solidFill>
                <a:latin typeface="Calibri" pitchFamily="34" charset="0"/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solidFill>
                  <a:srgbClr val="D5F4FF"/>
                </a:solidFill>
                <a:latin typeface="Calibri" pitchFamily="34" charset="0"/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Význam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Proces viktimizace, pojem </a:t>
            </a:r>
            <a:r>
              <a:rPr lang="cs-CZ" sz="3200" dirty="0" err="1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viktimnosti</a:t>
            </a:r>
            <a:endParaRPr lang="cs-CZ" sz="3200" dirty="0" smtClean="0">
              <a:solidFill>
                <a:schemeClr val="tx1">
                  <a:lumMod val="6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200" dirty="0" smtClean="0">
                <a:solidFill>
                  <a:schemeClr val="tx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Pachatel trestného činu</a:t>
            </a:r>
            <a:endParaRPr lang="cs-CZ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Jeden ze základních prvků procesu </a:t>
            </a:r>
            <a:r>
              <a:rPr lang="cs-CZ" dirty="0" err="1" smtClean="0">
                <a:solidFill>
                  <a:srgbClr val="D5F4FF"/>
                </a:solidFill>
              </a:rPr>
              <a:t>kriminogeneze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Osoby, </a:t>
            </a:r>
            <a:r>
              <a:rPr lang="cs-CZ" dirty="0" err="1" smtClean="0">
                <a:solidFill>
                  <a:srgbClr val="D5F4FF"/>
                </a:solidFill>
              </a:rPr>
              <a:t>kt</a:t>
            </a:r>
            <a:r>
              <a:rPr lang="cs-CZ" dirty="0" smtClean="0">
                <a:solidFill>
                  <a:srgbClr val="D5F4FF"/>
                </a:solidFill>
              </a:rPr>
              <a:t>. se dopustili činů označených zákonem jako trestné činy, osoby trestně nestíhané orgány v trestním řízení (děti, nepříčetní), osoby po výkonu trestu, potenciální pachatelé, osoby se </a:t>
            </a:r>
            <a:r>
              <a:rPr lang="cs-CZ" dirty="0" err="1" smtClean="0">
                <a:solidFill>
                  <a:srgbClr val="D5F4FF"/>
                </a:solidFill>
              </a:rPr>
              <a:t>soc.pat</a:t>
            </a:r>
            <a:r>
              <a:rPr lang="cs-CZ" dirty="0" smtClean="0">
                <a:solidFill>
                  <a:srgbClr val="D5F4FF"/>
                </a:solidFill>
              </a:rPr>
              <a:t>. chováním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Poznatky využívá kriminalistika, soudní psychiatrie, psychopatologie a trestní právo.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pachatele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Organický celek duševního života člověka zahrnující jak biologický základ jedince, tak i společenské podmínky jeho života včetně společenských vztahů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Studium specifik jedince i odlišnosti či shoda s osobnostmi dalších jedinců či skupin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Zdroj pochopení a vysvětlení jeho kriminálního jednání, zacházení s ním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Osobnost pachatele - výzkum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Forenzní psychologie</a:t>
            </a:r>
          </a:p>
          <a:p>
            <a:pPr lvl="1"/>
            <a:r>
              <a:rPr lang="cs-CZ" sz="2800" dirty="0" smtClean="0">
                <a:solidFill>
                  <a:srgbClr val="D5F4FF"/>
                </a:solidFill>
              </a:rPr>
              <a:t>nezdrženlivost v jednání</a:t>
            </a:r>
          </a:p>
          <a:p>
            <a:pPr lvl="1"/>
            <a:r>
              <a:rPr lang="cs-CZ" sz="2800" dirty="0" smtClean="0">
                <a:solidFill>
                  <a:srgbClr val="D5F4FF"/>
                </a:solidFill>
              </a:rPr>
              <a:t>nedostatečné vnitřní zábrany</a:t>
            </a:r>
          </a:p>
          <a:p>
            <a:pPr lvl="1"/>
            <a:r>
              <a:rPr lang="cs-CZ" sz="2800" dirty="0" smtClean="0">
                <a:solidFill>
                  <a:srgbClr val="D5F4FF"/>
                </a:solidFill>
              </a:rPr>
              <a:t>tzv. kognitivní distorze (zkreslení v oblasti myšlení a paměti)</a:t>
            </a:r>
            <a:endParaRPr lang="cs-CZ" dirty="0" smtClean="0">
              <a:solidFill>
                <a:srgbClr val="D5F4FF"/>
              </a:solidFill>
            </a:endParaRPr>
          </a:p>
          <a:p>
            <a:r>
              <a:rPr lang="cs-CZ" dirty="0" smtClean="0">
                <a:solidFill>
                  <a:srgbClr val="D5F4FF"/>
                </a:solidFill>
              </a:rPr>
              <a:t>Kriminologie: motivace jednání pachatele, jeho osobní, rodinnou a kriminální anamnézu, průběh a vývojové problémy jeho socializace, úroveň jeho adaptace na okolní sociální prostředí, uplatňovaný životní styl, vliv potenciálního i již absolvovaného trestu na jeho budoucnost, predikce jeho dalšího chování a odhadu případné recidivy jeho kriminálního jednání.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 smtClean="0"/>
              <a:t>Typologie pachatelů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Typologie – metoda umožňující třídění soustav, objektů a jevů pomocí typů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Typ – komplex vlastností, rysů či jiných znaků osobnosti, které sice nepostihují celou osobnost jedince, ale jsou společné většímu počtu osob – skupina v rámci konkrétní typologie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„čisté typy“ neexistují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V počátcích spojeno s kriminálním činem, později zohledňovány další faktory (</a:t>
            </a:r>
            <a:r>
              <a:rPr lang="cs-CZ" dirty="0" err="1" smtClean="0">
                <a:solidFill>
                  <a:srgbClr val="D5F4FF"/>
                </a:solidFill>
              </a:rPr>
              <a:t>soc</a:t>
            </a:r>
            <a:r>
              <a:rPr lang="cs-CZ" dirty="0" smtClean="0">
                <a:solidFill>
                  <a:srgbClr val="D5F4FF"/>
                </a:solidFill>
              </a:rPr>
              <a:t>.-spol. podmínky, úloha oběti, situace….)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Typologie zohledňující převážně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Biologické charakteristiky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Psychologické charakteristiky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Sociologické charakteristiky</a:t>
            </a:r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Typologie pachatelů - biologické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Kriminální antropologie, teorie fyziognomické a frenologické (založené na měření lebky)</a:t>
            </a:r>
          </a:p>
          <a:p>
            <a:r>
              <a:rPr lang="cs-CZ" dirty="0" err="1" smtClean="0">
                <a:solidFill>
                  <a:srgbClr val="D5F4FF"/>
                </a:solidFill>
              </a:rPr>
              <a:t>Lambrosova</a:t>
            </a:r>
            <a:r>
              <a:rPr lang="cs-CZ" dirty="0" smtClean="0">
                <a:solidFill>
                  <a:srgbClr val="D5F4FF"/>
                </a:solidFill>
              </a:rPr>
              <a:t> teorie o tzv. rozeném zločinci (rozlišoval i mezi jednotlivými typy zločinců – zloději, vrazi…)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E. </a:t>
            </a:r>
            <a:r>
              <a:rPr lang="cs-CZ" dirty="0" err="1" smtClean="0">
                <a:solidFill>
                  <a:srgbClr val="D5F4FF"/>
                </a:solidFill>
              </a:rPr>
              <a:t>Kretschmer</a:t>
            </a:r>
            <a:r>
              <a:rPr lang="cs-CZ" dirty="0" smtClean="0">
                <a:solidFill>
                  <a:srgbClr val="D5F4FF"/>
                </a:solidFill>
              </a:rPr>
              <a:t>: konstituční typologie (1888)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Typu somatickému odpovídá typ temperamentu i převládající kriminální jednání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Koncepce ztotožňující psychopata s pachatelem </a:t>
            </a:r>
            <a:r>
              <a:rPr lang="cs-CZ" sz="2800" dirty="0" smtClean="0">
                <a:solidFill>
                  <a:srgbClr val="D5F4FF"/>
                </a:solidFill>
              </a:rPr>
              <a:t>(obdobně jako </a:t>
            </a:r>
            <a:r>
              <a:rPr lang="cs-CZ" sz="2800" dirty="0" err="1" smtClean="0">
                <a:solidFill>
                  <a:srgbClr val="D5F4FF"/>
                </a:solidFill>
              </a:rPr>
              <a:t>oligofren</a:t>
            </a:r>
            <a:r>
              <a:rPr lang="cs-CZ" sz="2800" dirty="0" smtClean="0">
                <a:solidFill>
                  <a:srgbClr val="D5F4FF"/>
                </a:solidFill>
              </a:rPr>
              <a:t> = pachatel)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3800" dirty="0" smtClean="0"/>
              <a:t>Typologie pachatelů - biologické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5328592"/>
          </a:xfrm>
        </p:spPr>
        <p:txBody>
          <a:bodyPr/>
          <a:lstStyle/>
          <a:p>
            <a:r>
              <a:rPr lang="cs-CZ" dirty="0" smtClean="0">
                <a:solidFill>
                  <a:srgbClr val="D5F4FF"/>
                </a:solidFill>
              </a:rPr>
              <a:t>Nová klasifikace duševních chorob: označení Specifická porucha osobnosti (</a:t>
            </a:r>
            <a:r>
              <a:rPr lang="cs-CZ" dirty="0" smtClean="0">
                <a:solidFill>
                  <a:srgbClr val="D5F4FF"/>
                </a:solidFill>
              </a:rPr>
              <a:t>psychopatie)</a:t>
            </a:r>
            <a:endParaRPr lang="cs-CZ" dirty="0" smtClean="0">
              <a:solidFill>
                <a:srgbClr val="D5F4FF"/>
              </a:solidFill>
            </a:endParaRP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Není nemoc, ale porucha osobnosti a chování </a:t>
            </a:r>
            <a:r>
              <a:rPr lang="cs-CZ" dirty="0" smtClean="0">
                <a:solidFill>
                  <a:srgbClr val="D5F4FF"/>
                </a:solidFill>
              </a:rPr>
              <a:t>dospělých</a:t>
            </a:r>
            <a:endParaRPr lang="cs-CZ" dirty="0" smtClean="0">
              <a:solidFill>
                <a:srgbClr val="D5F4FF"/>
              </a:solidFill>
            </a:endParaRP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Disharmonická, s abnormálními rysy, některé projevy mohou vést až ke kriminálnímu jednání (paranoidní, nezdrženlivá a výbušná porucha)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Cca 30% všech trestných činů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70-100% recidivistů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Soudně psychiatrické posudky</a:t>
            </a:r>
          </a:p>
          <a:p>
            <a:pPr lvl="1"/>
            <a:endParaRPr lang="cs-CZ" dirty="0">
              <a:solidFill>
                <a:srgbClr val="D5F4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Autofit/>
          </a:bodyPr>
          <a:lstStyle/>
          <a:p>
            <a:r>
              <a:rPr lang="cs-CZ" sz="3800" dirty="0" smtClean="0"/>
              <a:t>Typologie pachatelů - psychologické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5172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D5F4FF"/>
                </a:solidFill>
              </a:rPr>
              <a:t>Poznatky z psychologie osobnosti, klinické psych., psychopatologie, obecné psych., psychiatrie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Osobnost </a:t>
            </a:r>
            <a:r>
              <a:rPr lang="cs-CZ" dirty="0" smtClean="0">
                <a:solidFill>
                  <a:srgbClr val="D5F4FF"/>
                </a:solidFill>
              </a:rPr>
              <a:t>popisována: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Schopnosti, charakter, temperament, volní vlastnosti, motivace, postoje, zájmy, psychické zvláštnosti, někdy i faktory druhého řádu</a:t>
            </a:r>
          </a:p>
          <a:p>
            <a:pPr lvl="1"/>
            <a:r>
              <a:rPr lang="cs-CZ" dirty="0" smtClean="0">
                <a:solidFill>
                  <a:srgbClr val="D5F4FF"/>
                </a:solidFill>
              </a:rPr>
              <a:t>Adaptace na vnější prostředí (maladaptace)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H.J. </a:t>
            </a:r>
            <a:r>
              <a:rPr lang="cs-CZ" dirty="0" err="1" smtClean="0">
                <a:solidFill>
                  <a:srgbClr val="D5F4FF"/>
                </a:solidFill>
              </a:rPr>
              <a:t>Eysenck</a:t>
            </a:r>
            <a:r>
              <a:rPr lang="cs-CZ" dirty="0" smtClean="0">
                <a:solidFill>
                  <a:srgbClr val="D5F4FF"/>
                </a:solidFill>
              </a:rPr>
              <a:t>: teorie rozdílného podmiňování, osobnostní dotazník (PEN) obsahuje i tzv. škálu kriminálního sklonu, využívaný i v ČR</a:t>
            </a:r>
          </a:p>
          <a:p>
            <a:r>
              <a:rPr lang="cs-CZ" dirty="0" smtClean="0">
                <a:solidFill>
                  <a:srgbClr val="D5F4FF"/>
                </a:solidFill>
              </a:rPr>
              <a:t>Koncepce </a:t>
            </a:r>
            <a:r>
              <a:rPr lang="cs-CZ" dirty="0" err="1" smtClean="0">
                <a:solidFill>
                  <a:srgbClr val="D5F4FF"/>
                </a:solidFill>
              </a:rPr>
              <a:t>oligorfenního</a:t>
            </a:r>
            <a:r>
              <a:rPr lang="cs-CZ" dirty="0" smtClean="0">
                <a:solidFill>
                  <a:srgbClr val="D5F4FF"/>
                </a:solidFill>
              </a:rPr>
              <a:t> (dnes </a:t>
            </a:r>
            <a:r>
              <a:rPr lang="cs-CZ" dirty="0" smtClean="0">
                <a:solidFill>
                  <a:srgbClr val="D5F4FF"/>
                </a:solidFill>
              </a:rPr>
              <a:t>m.retardovaného</a:t>
            </a:r>
            <a:r>
              <a:rPr lang="cs-CZ" dirty="0" smtClean="0">
                <a:solidFill>
                  <a:srgbClr val="D5F4FF"/>
                </a:solidFill>
              </a:rPr>
              <a:t>) pachatele – od 20.stol. měření IQ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</TotalTime>
  <Words>779</Words>
  <Application>Microsoft Office PowerPoint</Application>
  <PresentationFormat>Předvádění na obrazovce (4:3)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Technický</vt:lpstr>
      <vt:lpstr>Osobnost pachatele trestných činů</vt:lpstr>
      <vt:lpstr>Snímek 2</vt:lpstr>
      <vt:lpstr>Pachatel trestného činu</vt:lpstr>
      <vt:lpstr>Osobnost pachatele</vt:lpstr>
      <vt:lpstr>Osobnost pachatele - výzkum</vt:lpstr>
      <vt:lpstr>Typologie pachatelů</vt:lpstr>
      <vt:lpstr>Typologie pachatelů - biologické</vt:lpstr>
      <vt:lpstr>Typologie pachatelů - biologické</vt:lpstr>
      <vt:lpstr>Typologie pachatelů - psychologické</vt:lpstr>
      <vt:lpstr>Typologie pachatelů - sociologické</vt:lpstr>
      <vt:lpstr>Výzkumy pachatelů TČ v ČR</vt:lpstr>
      <vt:lpstr>Snímek 12</vt:lpstr>
      <vt:lpstr>Žena jako pachatelka TČ v ČR</vt:lpstr>
      <vt:lpstr>Pachatelé dle věku</vt:lpstr>
      <vt:lpstr>Závěr výzkumů</vt:lpstr>
      <vt:lpstr>úkol</vt:lpstr>
      <vt:lpstr>Rozšiřující literatura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pachatele trestných činů</dc:title>
  <dc:creator>Čihounková</dc:creator>
  <cp:lastModifiedBy>142803</cp:lastModifiedBy>
  <cp:revision>56</cp:revision>
  <dcterms:created xsi:type="dcterms:W3CDTF">2011-01-28T13:05:11Z</dcterms:created>
  <dcterms:modified xsi:type="dcterms:W3CDTF">2014-03-04T08:12:07Z</dcterms:modified>
</cp:coreProperties>
</file>