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1AD8DF2-D8CB-4905-82C4-F0A4EB0C890C}" type="datetimeFigureOut">
              <a:rPr lang="cs-CZ" smtClean="0"/>
              <a:pPr/>
              <a:t>11. 3. 2014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5926AA-D473-4A3F-8A84-BD1E549BF1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novace-SEBS-ASEBS/elearning/kriminologie/recidiva" TargetMode="External"/><Relationship Id="rId2" Type="http://schemas.openxmlformats.org/officeDocument/2006/relationships/hyperlink" Target="http://www.ok.cz/iksp/docs/39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170616/pedf_b/BP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ct24/domaci/257597-mana-se-prace-stiti-na-svobodu-ji-nikdo-nedosta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86446" y="5500702"/>
            <a:ext cx="2714644" cy="823906"/>
          </a:xfrm>
        </p:spPr>
        <p:txBody>
          <a:bodyPr/>
          <a:lstStyle/>
          <a:p>
            <a:r>
              <a:rPr lang="cs-CZ" dirty="0" smtClean="0"/>
              <a:t>David hladil 	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Příčiny recidivy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Marešová, A., Blatníková, r., </a:t>
            </a:r>
            <a:r>
              <a:rPr lang="cs-CZ" sz="2000" dirty="0" err="1" smtClean="0"/>
              <a:t>Kotulan</a:t>
            </a:r>
            <a:r>
              <a:rPr lang="cs-CZ" sz="2000" dirty="0" smtClean="0"/>
              <a:t>, P., Martinková, M., </a:t>
            </a:r>
            <a:r>
              <a:rPr lang="cs-CZ" sz="2000" dirty="0" err="1" smtClean="0"/>
              <a:t>Štěchová</a:t>
            </a:r>
            <a:r>
              <a:rPr lang="cs-CZ" sz="2000" dirty="0" smtClean="0"/>
              <a:t>, M., &amp; </a:t>
            </a:r>
            <a:r>
              <a:rPr lang="cs-CZ" sz="2000" dirty="0" err="1" smtClean="0"/>
              <a:t>Tamchyna</a:t>
            </a:r>
            <a:r>
              <a:rPr lang="cs-CZ" sz="2000" dirty="0" smtClean="0"/>
              <a:t>, M. (2011). KRIMINÁLNÍ RECIDIVA A RECIDIVISTÉ. </a:t>
            </a:r>
            <a:r>
              <a:rPr lang="cs-CZ" sz="2000" dirty="0" err="1" smtClean="0"/>
              <a:t>Retrieved</a:t>
            </a:r>
            <a:r>
              <a:rPr lang="cs-CZ" sz="2000" dirty="0" smtClean="0"/>
              <a:t> </a:t>
            </a:r>
            <a:r>
              <a:rPr lang="cs-CZ" sz="2000" dirty="0" err="1" smtClean="0"/>
              <a:t>March</a:t>
            </a:r>
            <a:r>
              <a:rPr lang="cs-CZ" sz="2000" dirty="0" smtClean="0"/>
              <a:t> 10, 2014,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smtClean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www.ok.</a:t>
            </a:r>
            <a:r>
              <a:rPr lang="cs-CZ" sz="2000" dirty="0" err="1" smtClean="0">
                <a:hlinkClick r:id="rId2"/>
              </a:rPr>
              <a:t>cz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iksp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docs</a:t>
            </a:r>
            <a:r>
              <a:rPr lang="cs-CZ" sz="2000" dirty="0" smtClean="0">
                <a:hlinkClick r:id="rId2"/>
              </a:rPr>
              <a:t>/394.pdf</a:t>
            </a:r>
            <a:endParaRPr lang="cs-CZ" sz="2000" dirty="0" smtClean="0"/>
          </a:p>
          <a:p>
            <a:r>
              <a:rPr lang="cs-CZ" sz="2000" dirty="0" err="1" smtClean="0"/>
              <a:t>Čihounková</a:t>
            </a:r>
            <a:r>
              <a:rPr lang="cs-CZ" sz="2000" dirty="0" smtClean="0"/>
              <a:t>, J. (2013). Recidiva. In </a:t>
            </a:r>
            <a:r>
              <a:rPr lang="cs-CZ" sz="2000" i="1" dirty="0" smtClean="0"/>
              <a:t>Kriminologie</a:t>
            </a:r>
            <a:r>
              <a:rPr lang="cs-CZ" sz="2000" dirty="0" smtClean="0"/>
              <a:t>. </a:t>
            </a:r>
            <a:r>
              <a:rPr lang="cs-CZ" sz="2000" dirty="0" err="1" smtClean="0"/>
              <a:t>Retrieved</a:t>
            </a:r>
            <a:r>
              <a:rPr lang="cs-CZ" sz="2000" dirty="0" smtClean="0"/>
              <a:t> </a:t>
            </a:r>
            <a:r>
              <a:rPr lang="cs-CZ" sz="2000" dirty="0" err="1" smtClean="0"/>
              <a:t>March</a:t>
            </a:r>
            <a:r>
              <a:rPr lang="cs-CZ" sz="2000" dirty="0" smtClean="0"/>
              <a:t> 11, 2014,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smtClean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www.</a:t>
            </a:r>
            <a:r>
              <a:rPr lang="cs-CZ" sz="2000" dirty="0" err="1" smtClean="0">
                <a:hlinkClick r:id="rId3"/>
              </a:rPr>
              <a:t>fsps.muni.cz</a:t>
            </a:r>
            <a:r>
              <a:rPr lang="cs-CZ" sz="2000" dirty="0" smtClean="0">
                <a:hlinkClick r:id="rId3"/>
              </a:rPr>
              <a:t>/inovace-SEBS-ASEBS/</a:t>
            </a:r>
            <a:r>
              <a:rPr lang="cs-CZ" sz="2000" dirty="0" err="1" smtClean="0">
                <a:hlinkClick r:id="rId3"/>
              </a:rPr>
              <a:t>elearning</a:t>
            </a:r>
            <a:r>
              <a:rPr lang="cs-CZ" sz="2000" dirty="0" smtClean="0">
                <a:hlinkClick r:id="rId3"/>
              </a:rPr>
              <a:t>/kriminologie/recidiva</a:t>
            </a:r>
            <a:endParaRPr lang="cs-CZ" sz="2000" dirty="0" smtClean="0"/>
          </a:p>
          <a:p>
            <a:r>
              <a:rPr lang="cs-CZ" sz="2000" dirty="0" err="1" smtClean="0"/>
              <a:t>Létalová</a:t>
            </a:r>
            <a:r>
              <a:rPr lang="cs-CZ" sz="2000" dirty="0" smtClean="0"/>
              <a:t>, A. (2008). </a:t>
            </a:r>
            <a:r>
              <a:rPr lang="cs-CZ" sz="2000" i="1" dirty="0" smtClean="0"/>
              <a:t>Osobnost recidivního pachatele a vliv sociálního prostředí na jeho protiprávní jednání</a:t>
            </a:r>
            <a:r>
              <a:rPr lang="cs-CZ" sz="2000" dirty="0" smtClean="0"/>
              <a:t> (Master's thesis). </a:t>
            </a:r>
            <a:r>
              <a:rPr lang="cs-CZ" sz="2000" dirty="0" err="1" smtClean="0"/>
              <a:t>Retrieved</a:t>
            </a:r>
            <a:r>
              <a:rPr lang="cs-CZ" sz="2000" dirty="0" smtClean="0"/>
              <a:t> </a:t>
            </a:r>
            <a:r>
              <a:rPr lang="cs-CZ" sz="2000" dirty="0" err="1" smtClean="0"/>
              <a:t>March</a:t>
            </a:r>
            <a:r>
              <a:rPr lang="cs-CZ" sz="2000" dirty="0" smtClean="0"/>
              <a:t> 11, 2014,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smtClean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is.muni.cz/th/170616/pedf_b/BP.pdf</a:t>
            </a:r>
            <a:endParaRPr lang="cs-CZ" sz="2000" dirty="0" smtClean="0"/>
          </a:p>
          <a:p>
            <a:r>
              <a:rPr lang="cs-CZ" sz="2000" dirty="0" err="1" smtClean="0"/>
              <a:t>Drbohlav</a:t>
            </a:r>
            <a:r>
              <a:rPr lang="cs-CZ" sz="2000" dirty="0" smtClean="0"/>
              <a:t>, A. (2013). </a:t>
            </a:r>
            <a:r>
              <a:rPr lang="cs-CZ" sz="2000" i="1" dirty="0" smtClean="0"/>
              <a:t>PSYCHOLOGIE SÉRIOVÝCH VRAHŮ, 200 skutečných případů brutálních činů sériových vrahů současnosti</a:t>
            </a:r>
            <a:r>
              <a:rPr lang="cs-CZ" sz="2000" dirty="0" smtClean="0"/>
              <a:t>. Praha, </a:t>
            </a:r>
            <a:r>
              <a:rPr lang="cs-CZ" sz="2000" dirty="0" err="1" smtClean="0"/>
              <a:t>Czech</a:t>
            </a:r>
            <a:r>
              <a:rPr lang="cs-CZ" sz="2000" dirty="0" smtClean="0"/>
              <a:t> </a:t>
            </a:r>
            <a:r>
              <a:rPr lang="cs-CZ" sz="2000" dirty="0" err="1" smtClean="0"/>
              <a:t>Republic</a:t>
            </a:r>
            <a:r>
              <a:rPr lang="cs-CZ" sz="2000" dirty="0" smtClean="0"/>
              <a:t>: </a:t>
            </a:r>
            <a:r>
              <a:rPr lang="cs-CZ" sz="2000" dirty="0" err="1" smtClean="0"/>
              <a:t>Grada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Publishing</a:t>
            </a:r>
            <a:r>
              <a:rPr lang="cs-CZ" sz="2000" smtClean="0"/>
              <a:t>, a.s.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Vymezení základních pojmů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Recidiva </a:t>
            </a:r>
            <a:r>
              <a:rPr lang="cs-CZ" sz="2400" dirty="0" smtClean="0"/>
              <a:t>- opakování něčeho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Kriminální recidiva 	</a:t>
            </a:r>
            <a:r>
              <a:rPr lang="cs-CZ" sz="2400" dirty="0" smtClean="0"/>
              <a:t>- trestně právní vymezení                                             </a:t>
            </a:r>
            <a:br>
              <a:rPr lang="cs-CZ" sz="2400" dirty="0" smtClean="0"/>
            </a:br>
            <a:r>
              <a:rPr lang="cs-CZ" sz="2400" dirty="0" smtClean="0"/>
              <a:t>  				- kriminologické pojetí</a:t>
            </a:r>
            <a:br>
              <a:rPr lang="cs-CZ" sz="2400" dirty="0" smtClean="0"/>
            </a:br>
            <a:r>
              <a:rPr lang="cs-CZ" sz="2400" dirty="0" smtClean="0"/>
              <a:t>				- penologické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Související pojmy	</a:t>
            </a:r>
            <a:r>
              <a:rPr lang="cs-CZ" sz="2400" dirty="0" smtClean="0"/>
              <a:t>- kriminální kariéra</a:t>
            </a:r>
            <a:br>
              <a:rPr lang="cs-CZ" sz="2400" dirty="0" smtClean="0"/>
            </a:br>
            <a:r>
              <a:rPr lang="cs-CZ" sz="2400" dirty="0" smtClean="0"/>
              <a:t>				- kriminální životní styl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Osobnost kriminálního recidivisty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1) často chybí kladné životní perspektivy</a:t>
            </a:r>
          </a:p>
          <a:p>
            <a:r>
              <a:rPr lang="cs-CZ" sz="2000" dirty="0" smtClean="0"/>
              <a:t>2) abúzus alkoholu, nealkoholová toxikomanie</a:t>
            </a:r>
          </a:p>
          <a:p>
            <a:r>
              <a:rPr lang="cs-CZ" sz="2000" dirty="0" smtClean="0"/>
              <a:t>3) objevují se sklony k agresivitě, recidivisté často jednají z pozice síly </a:t>
            </a:r>
          </a:p>
          <a:p>
            <a:r>
              <a:rPr lang="cs-CZ" sz="2000" dirty="0" smtClean="0"/>
              <a:t>4) recidivisté se orientují na kriminální subkultury</a:t>
            </a:r>
          </a:p>
          <a:p>
            <a:r>
              <a:rPr lang="cs-CZ" sz="2000" dirty="0" smtClean="0"/>
              <a:t>5) potřeba autonomie, která se u recidivistů projevuje zlobou a vzpourou zejména vůči autoritám</a:t>
            </a:r>
          </a:p>
          <a:p>
            <a:r>
              <a:rPr lang="cs-CZ" sz="2000" dirty="0" smtClean="0"/>
              <a:t>6) potřeba moci a ovládání, kterou si recidivista dokazuje svou sílu</a:t>
            </a:r>
          </a:p>
          <a:p>
            <a:r>
              <a:rPr lang="cs-CZ" sz="2000" dirty="0" smtClean="0"/>
              <a:t>7) potřeba vzrušení a příjemných pocitů, kterou recidivista uspokojuje právě pácháním trestné činnosti</a:t>
            </a:r>
          </a:p>
          <a:p>
            <a:r>
              <a:rPr lang="cs-CZ" sz="2000" dirty="0" smtClean="0"/>
              <a:t>8) potřeba výkonu a zvládnutí, která je u recidivních pachatelů typicky deformována chtivostí a leností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Příklad recidivistky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2000240"/>
            <a:ext cx="8503920" cy="428628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„</a:t>
            </a:r>
            <a:r>
              <a:rPr lang="cs-CZ" sz="2800" dirty="0" smtClean="0"/>
              <a:t>Symbol“ české recidivy :</a:t>
            </a:r>
            <a:br>
              <a:rPr lang="cs-CZ" sz="2800" dirty="0" smtClean="0"/>
            </a:br>
            <a:r>
              <a:rPr lang="cs-CZ" sz="2800" dirty="0" smtClean="0"/>
              <a:t>	</a:t>
            </a:r>
            <a:r>
              <a:rPr lang="cs-CZ" sz="2800" dirty="0" smtClean="0">
                <a:hlinkClick r:id="rId2"/>
              </a:rPr>
              <a:t>Marie Lavičková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Statistiky o recidivě a recidivistech v ČR</a:t>
            </a:r>
            <a:endParaRPr lang="cs-CZ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3"/>
            <a:ext cx="7786742" cy="489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643050"/>
            <a:ext cx="434490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Statistiky o recidivě a recidivistech v ČR</a:t>
            </a:r>
            <a:endParaRPr lang="cs-CZ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Statistiky o recidivě a recidivistech v ČR</a:t>
            </a:r>
            <a:endParaRPr lang="cs-CZ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859857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Příčiny recidivy 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/>
          </a:bodyPr>
          <a:lstStyle/>
          <a:p>
            <a:r>
              <a:rPr lang="cs-CZ" dirty="0" smtClean="0"/>
              <a:t>Psychologická potřeba konat čin, který je trestný</a:t>
            </a:r>
          </a:p>
          <a:p>
            <a:r>
              <a:rPr lang="cs-CZ" dirty="0" smtClean="0"/>
              <a:t>Závislost na vězeňském systému</a:t>
            </a:r>
          </a:p>
          <a:p>
            <a:r>
              <a:rPr lang="cs-CZ" dirty="0" smtClean="0"/>
              <a:t>Osobní obohacení</a:t>
            </a:r>
          </a:p>
          <a:p>
            <a:r>
              <a:rPr lang="cs-CZ" dirty="0" smtClean="0"/>
              <a:t>Mentální poruchy (např. ho to jednoduše baví)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000" dirty="0" smtClean="0"/>
              <a:t>Nikdy není jen jedna konkrétní příčina, minimálně jí předchází události, které v kombinaci s touto příčinou pokřiví pohled člověka na základní lidské a sociální hodnoty.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Příčina recidivy – chyba v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30646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„Není možné každého člověka resocializovat neboli převychovat. Stejně tak jako není možné každého člověka vyléčit. Neztotožňuji se se současným absurdně </a:t>
            </a:r>
            <a:r>
              <a:rPr lang="cs-CZ" sz="2000" dirty="0" err="1" smtClean="0"/>
              <a:t>altruististickým</a:t>
            </a:r>
            <a:r>
              <a:rPr lang="cs-CZ" sz="2000" dirty="0" smtClean="0"/>
              <a:t> systémem resocializace a trestů. Naivně měkký systém je výsměchem obětem, plýtvání peněz, času a práce odborníků. Systém je opilý pokryteckou alternativou demokracie a invalidní představou lidských práv pro každého a za každých okolností.“</a:t>
            </a:r>
            <a:br>
              <a:rPr lang="cs-CZ" sz="2000" dirty="0" smtClean="0"/>
            </a:br>
            <a:r>
              <a:rPr lang="cs-CZ" sz="2000" dirty="0" smtClean="0"/>
              <a:t>							Andrej </a:t>
            </a:r>
            <a:r>
              <a:rPr lang="cs-CZ" sz="2000" dirty="0" err="1" smtClean="0"/>
              <a:t>Drbohlav</a:t>
            </a:r>
            <a:endParaRPr lang="cs-CZ" sz="2000" dirty="0" smtClean="0"/>
          </a:p>
          <a:p>
            <a:pPr algn="ctr"/>
            <a:endParaRPr lang="cs-CZ" sz="20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57158" y="5357826"/>
            <a:ext cx="8503920" cy="7589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3600" dirty="0" smtClean="0"/>
              <a:t>Děkuji za pozornost</a:t>
            </a: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272</TotalTime>
  <Words>322</Words>
  <Application>Microsoft Office PowerPoint</Application>
  <PresentationFormat>Předvádění na obrazovce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Příčiny recidivy</vt:lpstr>
      <vt:lpstr>Vymezení základních pojmů</vt:lpstr>
      <vt:lpstr>Osobnost kriminálního recidivisty</vt:lpstr>
      <vt:lpstr>Příklad recidivistky</vt:lpstr>
      <vt:lpstr>Statistiky o recidivě a recidivistech v ČR</vt:lpstr>
      <vt:lpstr>Statistiky o recidivě a recidivistech v ČR</vt:lpstr>
      <vt:lpstr>Statistiky o recidivě a recidivistech v ČR</vt:lpstr>
      <vt:lpstr>Příčiny recidivy ?</vt:lpstr>
      <vt:lpstr>Příčina recidivy – chyba v systému</vt:lpstr>
      <vt:lpstr>Zdroje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Dawe</dc:creator>
  <cp:lastModifiedBy>Dawe</cp:lastModifiedBy>
  <cp:revision>29</cp:revision>
  <dcterms:created xsi:type="dcterms:W3CDTF">2014-03-10T18:23:53Z</dcterms:created>
  <dcterms:modified xsi:type="dcterms:W3CDTF">2014-03-11T08:51:37Z</dcterms:modified>
</cp:coreProperties>
</file>