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3" r:id="rId2"/>
    <p:sldId id="306" r:id="rId3"/>
    <p:sldId id="305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590" autoAdjust="0"/>
  </p:normalViewPr>
  <p:slideViewPr>
    <p:cSldViewPr>
      <p:cViewPr varScale="1">
        <p:scale>
          <a:sx n="74" d="100"/>
          <a:sy n="74" d="100"/>
        </p:scale>
        <p:origin x="-12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062B2-D916-42E9-856C-FA616BFA9958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52FF3-8BEB-4CD3-AE01-1E7624AE6BF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92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10C7AE-0D78-4E73-B33A-C83C770A8AFE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318EC6-EC79-4DE8-8E3D-5105D5433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8496944" cy="18288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Tvorba veřejný projektů</a:t>
            </a:r>
            <a:br>
              <a:rPr lang="cs-CZ" b="1" dirty="0" smtClean="0"/>
            </a:br>
            <a:r>
              <a:rPr lang="cs-CZ" b="1" dirty="0" smtClean="0"/>
              <a:t>a jejich finanční aspekty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</a:t>
            </a:r>
            <a:r>
              <a:rPr lang="cs-CZ" dirty="0" err="1" smtClean="0"/>
              <a:t>Repík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18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aspekty řízení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35184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 strukturální politiku stanoveny v každém programovém období určité cíle </a:t>
            </a:r>
          </a:p>
          <a:p>
            <a:r>
              <a:rPr lang="cs-CZ" dirty="0" smtClean="0"/>
              <a:t>zdroje: strukturální fondy (ERDF, ESF) a Fond soudržnosti – stanovují </a:t>
            </a:r>
          </a:p>
          <a:p>
            <a:r>
              <a:rPr lang="cs-CZ" dirty="0" smtClean="0"/>
              <a:t>Operační programy - nástroje pro přerozdělení financí z fondů EU  </a:t>
            </a:r>
          </a:p>
          <a:p>
            <a:r>
              <a:rPr lang="cs-CZ" dirty="0" smtClean="0"/>
              <a:t>financování projektů ex-post vs. ex-ante</a:t>
            </a:r>
          </a:p>
          <a:p>
            <a:r>
              <a:rPr lang="cs-CZ" dirty="0" smtClean="0"/>
              <a:t>ve vybraných případech povinnost spolufinancování</a:t>
            </a:r>
          </a:p>
          <a:p>
            <a:r>
              <a:rPr lang="cs-CZ" dirty="0" smtClean="0"/>
              <a:t>nutno respektovat národní legislativu, pravidla jednotlivých operačních programů a nařízení EU pro oblast financí</a:t>
            </a:r>
          </a:p>
          <a:p>
            <a:r>
              <a:rPr lang="cs-CZ" dirty="0" smtClean="0"/>
              <a:t>profinancování jednotlivých projektů je velmi náročnou administrativní záležitostí (nutnost finančního manažera) </a:t>
            </a:r>
          </a:p>
          <a:p>
            <a:r>
              <a:rPr lang="cs-CZ" dirty="0" smtClean="0"/>
              <a:t>průběžné kontroly ze strany FÚ, NKÚ, ÚOHS, MF, apod.</a:t>
            </a:r>
          </a:p>
          <a:p>
            <a:r>
              <a:rPr lang="cs-CZ" dirty="0" smtClean="0"/>
              <a:t>povinnost příjemce zajistit externí a interní audit</a:t>
            </a:r>
          </a:p>
        </p:txBody>
      </p:sp>
    </p:spTree>
    <p:extLst>
      <p:ext uri="{BB962C8B-B14F-4D97-AF65-F5344CB8AC3E}">
        <p14:creationId xmlns:p14="http://schemas.microsoft.com/office/powerpoint/2010/main" val="320990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body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712968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přílišná byrokracie, strnulý systém, nemožnost operativně rozhodovat</a:t>
            </a:r>
          </a:p>
          <a:p>
            <a:r>
              <a:rPr lang="cs-CZ" dirty="0" smtClean="0"/>
              <a:t>financování ziskových aktivit prostřednictvím </a:t>
            </a:r>
            <a:r>
              <a:rPr lang="cs-CZ" dirty="0" smtClean="0"/>
              <a:t>dotací – kontinuální </a:t>
            </a:r>
            <a:r>
              <a:rPr lang="cs-CZ" b="1" dirty="0" smtClean="0"/>
              <a:t>narušování </a:t>
            </a:r>
            <a:r>
              <a:rPr lang="cs-CZ" dirty="0" smtClean="0"/>
              <a:t>konkurenčního prostředí, </a:t>
            </a:r>
            <a:r>
              <a:rPr lang="cs-CZ" b="1" dirty="0" smtClean="0"/>
              <a:t>neefektivnost</a:t>
            </a:r>
          </a:p>
          <a:p>
            <a:r>
              <a:rPr lang="cs-CZ" b="1" dirty="0" smtClean="0"/>
              <a:t>nedostatečná </a:t>
            </a:r>
            <a:r>
              <a:rPr lang="cs-CZ" b="1" dirty="0" smtClean="0"/>
              <a:t>kvalita</a:t>
            </a:r>
            <a:r>
              <a:rPr lang="cs-CZ" dirty="0" smtClean="0"/>
              <a:t> lidského </a:t>
            </a:r>
            <a:r>
              <a:rPr lang="cs-CZ" dirty="0" smtClean="0"/>
              <a:t>kapitálu (jak na straně řídícího orgánu, tak na straně příjemce)</a:t>
            </a:r>
            <a:endParaRPr lang="cs-CZ" dirty="0" smtClean="0"/>
          </a:p>
          <a:p>
            <a:r>
              <a:rPr lang="cs-CZ" b="1" dirty="0" smtClean="0"/>
              <a:t>nekoncepční řízení</a:t>
            </a:r>
            <a:r>
              <a:rPr lang="cs-CZ" dirty="0" smtClean="0"/>
              <a:t> a </a:t>
            </a:r>
            <a:r>
              <a:rPr lang="cs-CZ" dirty="0" smtClean="0"/>
              <a:t>neefektivní struktura nástrojů a nositelů veřejných politik</a:t>
            </a:r>
            <a:endParaRPr lang="cs-CZ" dirty="0" smtClean="0"/>
          </a:p>
          <a:p>
            <a:r>
              <a:rPr lang="cs-CZ" dirty="0" smtClean="0"/>
              <a:t>vlastní zájmy politiků a jejich </a:t>
            </a:r>
            <a:r>
              <a:rPr lang="cs-CZ" b="1" dirty="0" smtClean="0"/>
              <a:t>korupční jednání </a:t>
            </a:r>
            <a:r>
              <a:rPr lang="cs-CZ" dirty="0" smtClean="0"/>
              <a:t>prostupují celým </a:t>
            </a:r>
            <a:r>
              <a:rPr lang="cs-CZ" dirty="0" smtClean="0"/>
              <a:t>systémem</a:t>
            </a:r>
            <a:endParaRPr lang="cs-CZ" dirty="0" smtClean="0"/>
          </a:p>
          <a:p>
            <a:r>
              <a:rPr lang="cs-CZ" dirty="0" smtClean="0"/>
              <a:t>horizontální i vertikální </a:t>
            </a:r>
            <a:r>
              <a:rPr lang="cs-CZ" b="1" dirty="0" err="1" smtClean="0"/>
              <a:t>nekoordinace</a:t>
            </a:r>
            <a:r>
              <a:rPr lang="cs-CZ" b="1" dirty="0" smtClean="0"/>
              <a:t> </a:t>
            </a:r>
            <a:r>
              <a:rPr lang="cs-CZ" i="1" dirty="0" smtClean="0"/>
              <a:t>aktivit</a:t>
            </a:r>
            <a:endParaRPr lang="cs-CZ" dirty="0" smtClean="0"/>
          </a:p>
          <a:p>
            <a:r>
              <a:rPr lang="cs-CZ" dirty="0" smtClean="0"/>
              <a:t>neschopnost a </a:t>
            </a:r>
            <a:r>
              <a:rPr lang="cs-CZ" b="1" dirty="0" smtClean="0"/>
              <a:t>neochota aktérů</a:t>
            </a:r>
            <a:r>
              <a:rPr lang="cs-CZ" dirty="0" smtClean="0"/>
              <a:t> spolupracovat</a:t>
            </a:r>
          </a:p>
          <a:p>
            <a:r>
              <a:rPr lang="cs-CZ" dirty="0" smtClean="0"/>
              <a:t>téměř </a:t>
            </a:r>
            <a:r>
              <a:rPr lang="cs-CZ" b="1" dirty="0" smtClean="0"/>
              <a:t>neexistence</a:t>
            </a:r>
            <a:r>
              <a:rPr lang="cs-CZ" dirty="0" smtClean="0"/>
              <a:t> </a:t>
            </a:r>
            <a:r>
              <a:rPr lang="cs-CZ" dirty="0" smtClean="0"/>
              <a:t>systému zvýhodněného úvěrování</a:t>
            </a:r>
          </a:p>
        </p:txBody>
      </p:sp>
    </p:spTree>
    <p:extLst>
      <p:ext uri="{BB962C8B-B14F-4D97-AF65-F5344CB8AC3E}">
        <p14:creationId xmlns:p14="http://schemas.microsoft.com/office/powerpoint/2010/main" val="2578215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1303</TotalTime>
  <Words>177</Words>
  <Application>Microsoft Office PowerPoint</Application>
  <PresentationFormat>Předvádění na obrazovce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Medián</vt:lpstr>
      <vt:lpstr>Tvorba veřejný projektů a jejich finanční aspekty</vt:lpstr>
      <vt:lpstr>Finanční aspekty řízení projektů</vt:lpstr>
      <vt:lpstr>Kritické body</vt:lpstr>
    </vt:vector>
  </TitlesOfParts>
  <Company>ESF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Sauer Martin</dc:creator>
  <cp:lastModifiedBy>Repík Ondřej</cp:lastModifiedBy>
  <cp:revision>81</cp:revision>
  <dcterms:created xsi:type="dcterms:W3CDTF">2012-03-14T15:26:08Z</dcterms:created>
  <dcterms:modified xsi:type="dcterms:W3CDTF">2014-04-01T08:12:17Z</dcterms:modified>
</cp:coreProperties>
</file>