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8" r:id="rId2"/>
    <p:sldId id="269" r:id="rId3"/>
    <p:sldId id="272" r:id="rId4"/>
    <p:sldId id="273" r:id="rId5"/>
    <p:sldId id="258" r:id="rId6"/>
    <p:sldId id="261" r:id="rId7"/>
    <p:sldId id="274" r:id="rId8"/>
    <p:sldId id="275" r:id="rId9"/>
    <p:sldId id="262" r:id="rId10"/>
    <p:sldId id="271" r:id="rId11"/>
    <p:sldId id="276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3688-7725-44C8-A1C1-F72B8EA0557F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99D5-70D4-4D30-8170-280A803EA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1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7CB5-3750-4A87-9276-96DAC11B3FFB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951B9-6367-4089-95E3-1C335E9F23A0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9DEE52-BB37-4574-8F5E-7222AD8C0059}" type="datetimeFigureOut">
              <a:rPr lang="cs-CZ" smtClean="0"/>
              <a:t>8. 4. 2015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F68A40-28BC-4D89-B50E-6C9E97EBA4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  <a:t>Inteligence</a:t>
            </a:r>
            <a:br>
              <a:rPr lang="cs-CZ" altLang="cs-CZ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712968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0" dirty="0">
                <a:solidFill>
                  <a:schemeClr val="tx1"/>
                </a:solidFill>
              </a:rPr>
              <a:t>určité kognitivní (poznávací) schopnosti, které umožňují řešit problémy, učit se, přizpůsobovat se, zobecňovat apod</a:t>
            </a:r>
            <a:r>
              <a:rPr lang="cs-CZ" altLang="cs-CZ" sz="2800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b="0" dirty="0" smtClean="0"/>
          </a:p>
          <a:p>
            <a:pPr>
              <a:buClr>
                <a:prstClr val="black"/>
              </a:buClr>
            </a:pPr>
            <a:r>
              <a:rPr lang="cs-CZ" sz="2800" dirty="0">
                <a:solidFill>
                  <a:prstClr val="black"/>
                </a:solidFill>
              </a:rPr>
              <a:t>schopnost efektivně </a:t>
            </a:r>
            <a:r>
              <a:rPr lang="cs-CZ" sz="2800" b="1" dirty="0">
                <a:solidFill>
                  <a:prstClr val="black"/>
                </a:solidFill>
              </a:rPr>
              <a:t>zpracovávat informace,</a:t>
            </a:r>
            <a:r>
              <a:rPr lang="cs-CZ" sz="2800" dirty="0">
                <a:solidFill>
                  <a:prstClr val="black"/>
                </a:solidFill>
              </a:rPr>
              <a:t> úspěšně  </a:t>
            </a:r>
            <a:r>
              <a:rPr lang="cs-CZ" sz="2800" b="1" dirty="0">
                <a:solidFill>
                  <a:prstClr val="black"/>
                </a:solidFill>
              </a:rPr>
              <a:t>se adaptovat</a:t>
            </a:r>
            <a:r>
              <a:rPr lang="cs-CZ" sz="2800" dirty="0">
                <a:solidFill>
                  <a:prstClr val="black"/>
                </a:solidFill>
              </a:rPr>
              <a:t> v </a:t>
            </a:r>
            <a:r>
              <a:rPr lang="cs-CZ" sz="2800" dirty="0" smtClean="0">
                <a:solidFill>
                  <a:prstClr val="black"/>
                </a:solidFill>
              </a:rPr>
              <a:t>životě</a:t>
            </a:r>
          </a:p>
          <a:p>
            <a:pPr>
              <a:buClr>
                <a:prstClr val="black"/>
              </a:buClr>
            </a:pPr>
            <a:endParaRPr lang="cs-CZ" sz="2800" dirty="0">
              <a:solidFill>
                <a:prstClr val="black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2800" dirty="0">
                <a:solidFill>
                  <a:schemeClr val="tx1"/>
                </a:solidFill>
              </a:rPr>
              <a:t>vrozená vlastnost (70:30)</a:t>
            </a:r>
          </a:p>
          <a:p>
            <a:pPr marL="0" indent="0">
              <a:buClr>
                <a:schemeClr val="tx1"/>
              </a:buClr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dirty="0">
                <a:solidFill>
                  <a:schemeClr val="tx1"/>
                </a:solidFill>
              </a:rPr>
              <a:t>můžeme rozvíjet získáváním </a:t>
            </a:r>
            <a:r>
              <a:rPr lang="cs-CZ" dirty="0" smtClean="0">
                <a:solidFill>
                  <a:schemeClr val="tx1"/>
                </a:solidFill>
              </a:rPr>
              <a:t>zkušeností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a prováděním modelových situací</a:t>
            </a:r>
          </a:p>
          <a:p>
            <a:pPr>
              <a:buClr>
                <a:prstClr val="black"/>
              </a:buClr>
            </a:pPr>
            <a:endParaRPr lang="cs-CZ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000" b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35" y="4149079"/>
            <a:ext cx="2751127" cy="27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cs-CZ" sz="4800" dirty="0" smtClean="0"/>
              <a:t>Struktura inteligence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Obecná inteligence (</a:t>
            </a:r>
            <a:r>
              <a:rPr lang="cs-CZ" dirty="0" err="1" smtClean="0">
                <a:solidFill>
                  <a:schemeClr val="tx1"/>
                </a:solidFill>
              </a:rPr>
              <a:t>Spearman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Současné přístupy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 Sedm individuálních inteligencí (</a:t>
            </a:r>
            <a:r>
              <a:rPr lang="cs-CZ" dirty="0" err="1" smtClean="0">
                <a:solidFill>
                  <a:schemeClr val="tx1"/>
                </a:solidFill>
              </a:rPr>
              <a:t>Gardner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Triarchický</a:t>
            </a:r>
            <a:r>
              <a:rPr lang="cs-CZ" dirty="0" smtClean="0">
                <a:solidFill>
                  <a:schemeClr val="tx1"/>
                </a:solidFill>
              </a:rPr>
              <a:t> přístup (</a:t>
            </a:r>
            <a:r>
              <a:rPr lang="cs-CZ" dirty="0" err="1" smtClean="0">
                <a:solidFill>
                  <a:schemeClr val="tx1"/>
                </a:solidFill>
              </a:rPr>
              <a:t>Sternberg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 Emocionální inteligence (</a:t>
            </a:r>
            <a:r>
              <a:rPr lang="cs-CZ" dirty="0" err="1" smtClean="0">
                <a:solidFill>
                  <a:schemeClr val="tx1"/>
                </a:solidFill>
              </a:rPr>
              <a:t>Goleman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r="7184" b="15616"/>
          <a:stretch/>
        </p:blipFill>
        <p:spPr bwMode="auto">
          <a:xfrm>
            <a:off x="6197328" y="4581128"/>
            <a:ext cx="2946671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cs-CZ" sz="4000" dirty="0" err="1" smtClean="0"/>
              <a:t>Spearmanova</a:t>
            </a:r>
            <a:r>
              <a:rPr lang="cs-CZ" sz="4000" dirty="0" smtClean="0"/>
              <a:t> </a:t>
            </a:r>
            <a:r>
              <a:rPr lang="cs-CZ" sz="4000" dirty="0" err="1" smtClean="0"/>
              <a:t>dvoufaktorová</a:t>
            </a:r>
            <a:r>
              <a:rPr lang="cs-CZ" sz="4000" dirty="0" smtClean="0"/>
              <a:t> teorie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Charles </a:t>
            </a:r>
            <a:r>
              <a:rPr lang="cs-CZ" b="1" dirty="0" err="1" smtClean="0">
                <a:solidFill>
                  <a:schemeClr val="tx1"/>
                </a:solidFill>
              </a:rPr>
              <a:t>Spearman</a:t>
            </a:r>
            <a:r>
              <a:rPr lang="cs-CZ" dirty="0" smtClean="0">
                <a:solidFill>
                  <a:schemeClr val="tx1"/>
                </a:solidFill>
              </a:rPr>
              <a:t> (1863-1945)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„g“ (obecná inteligence):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obsažena ve všech úkolech vyžadujících kognitivní aktivitu.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„s“ (specifická inteligence):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Specifické znalosti a schopnosti, které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jsou využívány jen v konkrétních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operacích.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95" y="3724275"/>
            <a:ext cx="2476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704856" cy="133955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600" dirty="0" smtClean="0"/>
              <a:t/>
            </a:r>
            <a:br>
              <a:rPr lang="cs-CZ" sz="4600" dirty="0" smtClean="0"/>
            </a:br>
            <a:r>
              <a:rPr lang="cs-CZ" sz="4400" dirty="0" smtClean="0"/>
              <a:t>Model inteligence R. B. </a:t>
            </a:r>
            <a:r>
              <a:rPr lang="cs-CZ" sz="4400" dirty="0" err="1" smtClean="0"/>
              <a:t>Cattela</a:t>
            </a:r>
            <a:endParaRPr lang="en-US" sz="4000" dirty="0" smtClean="0"/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251520" y="1340768"/>
            <a:ext cx="8200330" cy="46799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dirty="0" smtClean="0">
                <a:solidFill>
                  <a:schemeClr val="tx1"/>
                </a:solidFill>
              </a:rPr>
              <a:t>R. </a:t>
            </a:r>
            <a:r>
              <a:rPr lang="cs-CZ" dirty="0" err="1" smtClean="0">
                <a:solidFill>
                  <a:schemeClr val="tx1"/>
                </a:solidFill>
              </a:rPr>
              <a:t>Cattel</a:t>
            </a:r>
            <a:r>
              <a:rPr lang="cs-CZ" dirty="0" smtClean="0">
                <a:solidFill>
                  <a:schemeClr val="tx1"/>
                </a:solidFill>
              </a:rPr>
              <a:t>: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sz="2800" b="1" i="1" dirty="0" smtClean="0">
                <a:solidFill>
                  <a:schemeClr val="tx1"/>
                </a:solidFill>
              </a:rPr>
              <a:t>Fluidní - vrozená inteligence: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vliv biologických činitelů na rozumový vývoj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sz="2800" b="1" i="1" dirty="0" smtClean="0">
                <a:solidFill>
                  <a:schemeClr val="tx1"/>
                </a:solidFill>
              </a:rPr>
              <a:t>Krystalická - socio-kulturně ovlivněná: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výsledek působení prostředím poskytované zkušenosti.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Fluidní inteligence po dosažení 15 let už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 smtClean="0">
                <a:solidFill>
                  <a:schemeClr val="tx1"/>
                </a:solidFill>
              </a:rPr>
              <a:t>    příliš nevzrůstá,  úroveň krystalické i. se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může rozvíjet po celý život.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cs-CZ" dirty="0" smtClean="0">
                <a:solidFill>
                  <a:schemeClr val="tx1"/>
                </a:solidFill>
              </a:rPr>
              <a:t>Úroveň fluidní inteligence ve stáří klesá.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990975"/>
            <a:ext cx="2095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306458" y="836712"/>
            <a:ext cx="6400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600" dirty="0" smtClean="0"/>
              <a:t/>
            </a:r>
            <a:br>
              <a:rPr lang="cs-CZ" sz="4600" dirty="0" smtClean="0"/>
            </a:br>
            <a:r>
              <a:rPr lang="cs-CZ" sz="4600" dirty="0" smtClean="0"/>
              <a:t/>
            </a:r>
            <a:br>
              <a:rPr lang="cs-CZ" sz="4600" dirty="0" smtClean="0"/>
            </a:br>
            <a:r>
              <a:rPr lang="cs-CZ" sz="4400" dirty="0" err="1" smtClean="0">
                <a:solidFill>
                  <a:srgbClr val="002060"/>
                </a:solidFill>
              </a:rPr>
              <a:t>Sternbergova</a:t>
            </a:r>
            <a:r>
              <a:rPr lang="cs-CZ" sz="4400" dirty="0" smtClean="0">
                <a:solidFill>
                  <a:srgbClr val="002060"/>
                </a:solidFill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</a:rPr>
              <a:t>triarchická</a:t>
            </a:r>
            <a:r>
              <a:rPr lang="cs-CZ" sz="4400" dirty="0" smtClean="0">
                <a:solidFill>
                  <a:srgbClr val="002060"/>
                </a:solidFill>
              </a:rPr>
              <a:t> teorie inteligence</a:t>
            </a: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348038" y="2349500"/>
            <a:ext cx="26638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dirty="0">
                <a:latin typeface="Tahoma" pitchFamily="34" charset="0"/>
              </a:rPr>
              <a:t>Analytická inteligence</a:t>
            </a:r>
          </a:p>
          <a:p>
            <a:pPr algn="ctr"/>
            <a:r>
              <a:rPr lang="cs-CZ" sz="1000" dirty="0">
                <a:latin typeface="Tahoma" pitchFamily="34" charset="0"/>
              </a:rPr>
              <a:t>Mentální kroky či složky používané k řešení </a:t>
            </a:r>
          </a:p>
          <a:p>
            <a:pPr algn="ctr"/>
            <a:r>
              <a:rPr lang="cs-CZ" sz="1000" dirty="0">
                <a:latin typeface="Tahoma" pitchFamily="34" charset="0"/>
              </a:rPr>
              <a:t>problémů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95536" y="4437063"/>
            <a:ext cx="2736602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 dirty="0">
                <a:latin typeface="Tahoma" pitchFamily="34" charset="0"/>
              </a:rPr>
              <a:t>Tvořivá inteligence</a:t>
            </a:r>
          </a:p>
          <a:p>
            <a:pPr algn="ctr"/>
            <a:r>
              <a:rPr lang="cs-CZ" sz="1000" dirty="0">
                <a:latin typeface="Tahoma" pitchFamily="34" charset="0"/>
              </a:rPr>
              <a:t>Využití zkušeností způsobem , který podporuje </a:t>
            </a:r>
          </a:p>
          <a:p>
            <a:pPr algn="ctr"/>
            <a:r>
              <a:rPr lang="cs-CZ" sz="1000" dirty="0">
                <a:latin typeface="Tahoma" pitchFamily="34" charset="0"/>
              </a:rPr>
              <a:t>získání vhledu</a:t>
            </a:r>
          </a:p>
          <a:p>
            <a:pPr algn="ctr"/>
            <a:endParaRPr lang="cs-CZ" sz="1000" dirty="0">
              <a:latin typeface="Tahoma" pitchFamily="34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5724525" y="4437063"/>
            <a:ext cx="25923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>
                <a:latin typeface="Tahoma" pitchFamily="34" charset="0"/>
              </a:rPr>
              <a:t>Praktická inteligence</a:t>
            </a:r>
          </a:p>
          <a:p>
            <a:pPr algn="ctr"/>
            <a:r>
              <a:rPr lang="cs-CZ" sz="1000">
                <a:latin typeface="Tahoma" pitchFamily="34" charset="0"/>
              </a:rPr>
              <a:t>Schopnost poznávat každodenní souvislosti a</a:t>
            </a:r>
          </a:p>
          <a:p>
            <a:pPr algn="ctr"/>
            <a:r>
              <a:rPr lang="cs-CZ" sz="1000">
                <a:latin typeface="Tahoma" pitchFamily="34" charset="0"/>
              </a:rPr>
              <a:t> přizpůsobovat se jim</a:t>
            </a:r>
          </a:p>
        </p:txBody>
      </p:sp>
      <p:sp>
        <p:nvSpPr>
          <p:cNvPr id="41989" name="Line 7"/>
          <p:cNvSpPr>
            <a:spLocks noChangeShapeType="1"/>
          </p:cNvSpPr>
          <p:nvPr/>
        </p:nvSpPr>
        <p:spPr bwMode="auto">
          <a:xfrm flipV="1">
            <a:off x="1692275" y="3284538"/>
            <a:ext cx="2303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 flipH="1" flipV="1">
            <a:off x="5219700" y="3284538"/>
            <a:ext cx="18002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3132138" y="48688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38962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dirty="0" err="1" smtClean="0">
                <a:solidFill>
                  <a:schemeClr val="accent1">
                    <a:lumMod val="75000"/>
                  </a:schemeClr>
                </a:solidFill>
              </a:rPr>
              <a:t>Gardnerova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 teorie mnohočetné inteligence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01791"/>
            <a:ext cx="8512560" cy="48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6"/>
          <a:stretch/>
        </p:blipFill>
        <p:spPr bwMode="auto">
          <a:xfrm>
            <a:off x="7308304" y="116632"/>
            <a:ext cx="1743075" cy="21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988" y="38100"/>
            <a:ext cx="50260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7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pPr algn="ctr"/>
            <a:r>
              <a:rPr lang="cs-CZ" altLang="cs-CZ" sz="4400" dirty="0">
                <a:solidFill>
                  <a:schemeClr val="accent1">
                    <a:lumMod val="75000"/>
                  </a:schemeClr>
                </a:solidFill>
              </a:rPr>
              <a:t>Inteligenční testy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7849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600" b="0" dirty="0">
                <a:solidFill>
                  <a:schemeClr val="tx1"/>
                </a:solidFill>
              </a:rPr>
              <a:t>soubor úloh, které byly pečlivě vybrány a vyzkoušeny a jejichž výsledky byly statisticky </a:t>
            </a:r>
            <a:r>
              <a:rPr lang="cs-CZ" altLang="cs-CZ" sz="2600" b="0" dirty="0" smtClean="0">
                <a:solidFill>
                  <a:schemeClr val="tx1"/>
                </a:solidFill>
              </a:rPr>
              <a:t>zpracovány</a:t>
            </a:r>
          </a:p>
          <a:p>
            <a:pPr>
              <a:lnSpc>
                <a:spcPct val="80000"/>
              </a:lnSpc>
            </a:pPr>
            <a:endParaRPr lang="cs-CZ" altLang="cs-CZ" sz="14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600" b="0" dirty="0" smtClean="0">
                <a:solidFill>
                  <a:schemeClr val="tx1"/>
                </a:solidFill>
              </a:rPr>
              <a:t>individuálně </a:t>
            </a:r>
            <a:r>
              <a:rPr lang="cs-CZ" altLang="cs-CZ" sz="2600" b="0" dirty="0">
                <a:solidFill>
                  <a:schemeClr val="tx1"/>
                </a:solidFill>
              </a:rPr>
              <a:t>odlišná struktura inteligence je důvodem, proč každý člověk vyniká v něčem </a:t>
            </a:r>
            <a:r>
              <a:rPr lang="cs-CZ" altLang="cs-CZ" sz="2600" b="0" dirty="0" smtClean="0">
                <a:solidFill>
                  <a:schemeClr val="tx1"/>
                </a:solidFill>
              </a:rPr>
              <a:t>jiném</a:t>
            </a:r>
          </a:p>
          <a:p>
            <a:pPr>
              <a:lnSpc>
                <a:spcPct val="80000"/>
              </a:lnSpc>
            </a:pPr>
            <a:endParaRPr lang="cs-CZ" altLang="cs-CZ" sz="11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600" b="0" dirty="0">
                <a:solidFill>
                  <a:schemeClr val="tx1"/>
                </a:solidFill>
              </a:rPr>
              <a:t>inteligence se dělí na dvě části – verbální a neverbální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74487"/>
            <a:ext cx="5545314" cy="23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Binetovy</a:t>
            </a:r>
            <a:r>
              <a:rPr lang="cs-CZ" sz="4000" dirty="0" smtClean="0"/>
              <a:t> testy mentálních schopností dětí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1904 zakázka pro francouzské MŠ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Úkol: z velkého počtu dětí vytřídit ty s nejnižšími intelektovými schopnostmi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Alfred </a:t>
            </a:r>
            <a:r>
              <a:rPr lang="cs-CZ" b="1" dirty="0" err="1" smtClean="0">
                <a:solidFill>
                  <a:schemeClr val="tx1"/>
                </a:solidFill>
              </a:rPr>
              <a:t>Binet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(1857–1911) ve spolupráci s </a:t>
            </a:r>
            <a:r>
              <a:rPr lang="cs-CZ" b="1" dirty="0" smtClean="0">
                <a:solidFill>
                  <a:schemeClr val="tx1"/>
                </a:solidFill>
              </a:rPr>
              <a:t>T. Simonem </a:t>
            </a:r>
            <a:r>
              <a:rPr lang="cs-CZ" dirty="0" smtClean="0">
                <a:solidFill>
                  <a:schemeClr val="tx1"/>
                </a:solidFill>
              </a:rPr>
              <a:t>vytvořil v roce </a:t>
            </a:r>
            <a:r>
              <a:rPr lang="cs-CZ" b="1" dirty="0" smtClean="0">
                <a:solidFill>
                  <a:schemeClr val="tx1"/>
                </a:solidFill>
              </a:rPr>
              <a:t>1905 první test inteligence </a:t>
            </a:r>
            <a:r>
              <a:rPr lang="cs-CZ" dirty="0" smtClean="0">
                <a:solidFill>
                  <a:schemeClr val="tx1"/>
                </a:solidFill>
              </a:rPr>
              <a:t>– každé věkové kategorii dětí přiřazeny odpovídající úkoly a zadání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Test se osvědčil a vznikl široce užívaný test inteligence Postupem času prodělával řadu úprav a jako tzv. </a:t>
            </a:r>
            <a:r>
              <a:rPr lang="cs-CZ" b="1" dirty="0" err="1" smtClean="0">
                <a:solidFill>
                  <a:schemeClr val="tx1"/>
                </a:solidFill>
              </a:rPr>
              <a:t>Stanford-Binetův</a:t>
            </a:r>
            <a:r>
              <a:rPr lang="cs-CZ" b="1" dirty="0" smtClean="0">
                <a:solidFill>
                  <a:schemeClr val="tx1"/>
                </a:solidFill>
              </a:rPr>
              <a:t> inteligenční test </a:t>
            </a:r>
            <a:r>
              <a:rPr lang="cs-CZ" dirty="0" smtClean="0">
                <a:solidFill>
                  <a:schemeClr val="tx1"/>
                </a:solidFill>
              </a:rPr>
              <a:t>je hojně používán dodnes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cs-CZ" sz="4000" dirty="0" smtClean="0"/>
              <a:t>Alfa a Beta Testy 1. světové války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První testy mentálních schopností navržené pro velký počet testovaných (skupinový test) byly navrženy americkými psychology pro americkou armádu v období 1917-1918.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Vycházely z individuálních testů. Důležitým předpokladem psychologů bylo, že člověk může být vcelku inteligentní i přes fakt, že není gramotný (resp. nepříliš zdatný v mateřském jazyce).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 tomto základě vznikly dva druhy testů: </a:t>
            </a:r>
            <a:r>
              <a:rPr lang="cs-CZ" b="1" dirty="0" err="1" smtClean="0">
                <a:solidFill>
                  <a:schemeClr val="tx1"/>
                </a:solidFill>
              </a:rPr>
              <a:t>Army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Alpha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 gramotné skupiny a </a:t>
            </a:r>
            <a:r>
              <a:rPr lang="cs-CZ" b="1" dirty="0" err="1" smtClean="0">
                <a:solidFill>
                  <a:schemeClr val="tx1"/>
                </a:solidFill>
              </a:rPr>
              <a:t>Army</a:t>
            </a:r>
            <a:r>
              <a:rPr lang="cs-CZ" b="1" dirty="0" smtClean="0">
                <a:solidFill>
                  <a:schemeClr val="tx1"/>
                </a:solidFill>
              </a:rPr>
              <a:t> Beta </a:t>
            </a:r>
            <a:r>
              <a:rPr lang="cs-CZ" dirty="0" smtClean="0">
                <a:solidFill>
                  <a:schemeClr val="tx1"/>
                </a:solidFill>
              </a:rPr>
              <a:t>pro negramotné, či málo gramotné nebo nemluvící anglicky (</a:t>
            </a:r>
            <a:r>
              <a:rPr lang="cs-CZ" dirty="0" err="1" smtClean="0">
                <a:solidFill>
                  <a:schemeClr val="tx1"/>
                </a:solidFill>
              </a:rPr>
              <a:t>Yerkes</a:t>
            </a:r>
            <a:r>
              <a:rPr lang="cs-CZ" dirty="0" smtClean="0">
                <a:solidFill>
                  <a:schemeClr val="tx1"/>
                </a:solidFill>
              </a:rPr>
              <a:t>, 1921).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Oba testy vycházely z teorie, že inteligence je zděděná vlastnost – tyto testy tedy měří vrozenou inteligenci.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14350"/>
          </a:xfrm>
        </p:spPr>
        <p:txBody>
          <a:bodyPr>
            <a:noAutofit/>
          </a:bodyPr>
          <a:lstStyle/>
          <a:p>
            <a:pPr algn="ctr"/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Měření inteligence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Individuální testy inteligence 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err="1" smtClean="0">
                <a:solidFill>
                  <a:schemeClr val="tx1"/>
                </a:solidFill>
              </a:rPr>
              <a:t>Stanford-Binetův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err="1" smtClean="0">
                <a:solidFill>
                  <a:schemeClr val="tx1"/>
                </a:solidFill>
              </a:rPr>
              <a:t>Wechslerovy</a:t>
            </a:r>
            <a:r>
              <a:rPr lang="cs-CZ" sz="2800" dirty="0" smtClean="0">
                <a:solidFill>
                  <a:schemeClr val="tx1"/>
                </a:solidFill>
              </a:rPr>
              <a:t> škály (WISC, WAISC)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2800" dirty="0" smtClean="0">
                <a:solidFill>
                  <a:schemeClr val="tx1"/>
                </a:solidFill>
              </a:rPr>
              <a:t>(administrace individuálně,  pomůcky -  kostky, lístky, předměty)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800" b="1" dirty="0" smtClean="0">
                <a:solidFill>
                  <a:schemeClr val="tx1"/>
                </a:solidFill>
              </a:rPr>
              <a:t>Skupinové testy inteligence 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err="1" smtClean="0">
                <a:solidFill>
                  <a:schemeClr val="tx1"/>
                </a:solidFill>
              </a:rPr>
              <a:t>Amthauerův</a:t>
            </a:r>
            <a:r>
              <a:rPr lang="cs-CZ" sz="2800" dirty="0" smtClean="0">
                <a:solidFill>
                  <a:schemeClr val="tx1"/>
                </a:solidFill>
              </a:rPr>
              <a:t> IST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err="1" smtClean="0">
                <a:solidFill>
                  <a:schemeClr val="tx1"/>
                </a:solidFill>
              </a:rPr>
              <a:t>Ravenovy</a:t>
            </a:r>
            <a:r>
              <a:rPr lang="cs-CZ" sz="2800" dirty="0" smtClean="0">
                <a:solidFill>
                  <a:schemeClr val="tx1"/>
                </a:solidFill>
              </a:rPr>
              <a:t> progresivní matice(</a:t>
            </a:r>
            <a:r>
              <a:rPr lang="cs-CZ" sz="2800" dirty="0" err="1" smtClean="0">
                <a:solidFill>
                  <a:schemeClr val="tx1"/>
                </a:solidFill>
              </a:rPr>
              <a:t>culture</a:t>
            </a:r>
            <a:r>
              <a:rPr lang="cs-CZ" sz="2800" dirty="0" smtClean="0">
                <a:solidFill>
                  <a:schemeClr val="tx1"/>
                </a:solidFill>
              </a:rPr>
              <a:t> fair test)</a:t>
            </a:r>
          </a:p>
          <a:p>
            <a:pPr marL="0" indent="0">
              <a:buClr>
                <a:schemeClr val="tx1"/>
              </a:buClr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cs-CZ" sz="2800" dirty="0" smtClean="0">
                <a:solidFill>
                  <a:schemeClr val="tx1"/>
                </a:solidFill>
              </a:rPr>
              <a:t>(skupinové , tužka-papír) </a:t>
            </a:r>
          </a:p>
        </p:txBody>
      </p:sp>
    </p:spTree>
    <p:extLst>
      <p:ext uri="{BB962C8B-B14F-4D97-AF65-F5344CB8AC3E}">
        <p14:creationId xmlns:p14="http://schemas.microsoft.com/office/powerpoint/2010/main" val="40816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827584" y="-243408"/>
            <a:ext cx="6870700" cy="1600200"/>
          </a:xfrm>
        </p:spPr>
        <p:txBody>
          <a:bodyPr/>
          <a:lstStyle/>
          <a:p>
            <a:pPr algn="ctr"/>
            <a:r>
              <a:rPr lang="cs-CZ" sz="5600" dirty="0" err="1" smtClean="0"/>
              <a:t>Ravenův</a:t>
            </a:r>
            <a:r>
              <a:rPr lang="cs-CZ" sz="5600" dirty="0" smtClean="0"/>
              <a:t> test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36384"/>
            <a:ext cx="2743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56520" cy="27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9619"/>
            <a:ext cx="2520242" cy="27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cs-CZ" sz="4800" dirty="0"/>
              <a:t>Wilhelm Stern, autor </a:t>
            </a:r>
            <a:r>
              <a:rPr lang="cs-CZ" sz="4800" dirty="0" smtClean="0"/>
              <a:t>IQ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• </a:t>
            </a:r>
            <a:r>
              <a:rPr lang="cs-CZ" sz="2800" b="1" dirty="0" err="1" smtClean="0">
                <a:solidFill>
                  <a:schemeClr val="tx1"/>
                </a:solidFill>
              </a:rPr>
              <a:t>Intelligenční</a:t>
            </a:r>
            <a:r>
              <a:rPr lang="cs-CZ" sz="2800" b="1" dirty="0" smtClean="0">
                <a:solidFill>
                  <a:schemeClr val="tx1"/>
                </a:solidFill>
              </a:rPr>
              <a:t> kvocient (IQ):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Numerická hodnota přiřazená inteligenci, která je určena skórem v inteligenčním testu.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108448" cy="287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2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448" y="-531440"/>
            <a:ext cx="8229600" cy="1600200"/>
          </a:xfrm>
        </p:spPr>
        <p:txBody>
          <a:bodyPr/>
          <a:lstStyle/>
          <a:p>
            <a:r>
              <a:rPr lang="cs-CZ" sz="4400" dirty="0" smtClean="0"/>
              <a:t>Výpočet IQ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sz="2800" dirty="0" smtClean="0">
                <a:solidFill>
                  <a:schemeClr val="tx1"/>
                </a:solidFill>
              </a:rPr>
              <a:t>10letý dosáhne výsledku desetiletého dítěte: 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    I.Q. = 10 /10 X 100 = 100 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10letý hoch dosáhne výsledku jako dvanáctiletý, jaký bude jeho výsledný IQ?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    I.Q. = ?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2214"/>
            <a:ext cx="6264696" cy="10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8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0" y="-459432"/>
            <a:ext cx="9144000" cy="1600200"/>
          </a:xfrm>
        </p:spPr>
        <p:txBody>
          <a:bodyPr/>
          <a:lstStyle/>
          <a:p>
            <a:pPr algn="ctr"/>
            <a:r>
              <a:rPr lang="cs-CZ" sz="4400" dirty="0" smtClean="0"/>
              <a:t>Popisná označení inteligence</a:t>
            </a:r>
            <a:endParaRPr lang="en-US" sz="4400" dirty="0" smtClean="0"/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1115616" y="1484784"/>
            <a:ext cx="7272808" cy="5760640"/>
          </a:xfrm>
        </p:spPr>
        <p:txBody>
          <a:bodyPr numCol="1">
            <a:normAutofit/>
          </a:bodyPr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Normální rozložení inteligence v populaci:</a:t>
            </a:r>
            <a:endParaRPr lang="cs-CZ" b="1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cs-CZ" i="1" dirty="0" smtClean="0">
                <a:solidFill>
                  <a:schemeClr val="tx1"/>
                </a:solidFill>
              </a:rPr>
              <a:t>Skór IQ          popisný název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130 a více</a:t>
            </a:r>
            <a:r>
              <a:rPr lang="cs-CZ" dirty="0" smtClean="0">
                <a:solidFill>
                  <a:schemeClr val="tx1"/>
                </a:solidFill>
              </a:rPr>
              <a:t>   vysoce vynikající (2,5% populace)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120-129   </a:t>
            </a:r>
            <a:r>
              <a:rPr lang="cs-CZ" dirty="0" smtClean="0">
                <a:solidFill>
                  <a:schemeClr val="tx1"/>
                </a:solidFill>
              </a:rPr>
              <a:t>    vynikající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110-119    </a:t>
            </a:r>
            <a:r>
              <a:rPr lang="cs-CZ" dirty="0" smtClean="0">
                <a:solidFill>
                  <a:schemeClr val="tx1"/>
                </a:solidFill>
              </a:rPr>
              <a:t>    lepší průměr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rgbClr val="C00000"/>
                </a:solidFill>
              </a:rPr>
              <a:t>90 – 109     průměr (50% populace)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80-89 </a:t>
            </a:r>
            <a:r>
              <a:rPr lang="cs-CZ" dirty="0" smtClean="0">
                <a:solidFill>
                  <a:schemeClr val="tx1"/>
                </a:solidFill>
              </a:rPr>
              <a:t>         horší průměr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70 – 79</a:t>
            </a:r>
            <a:r>
              <a:rPr lang="cs-CZ" dirty="0" smtClean="0">
                <a:solidFill>
                  <a:schemeClr val="tx1"/>
                </a:solidFill>
              </a:rPr>
              <a:t>        hraniční (MR)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55 – 69</a:t>
            </a:r>
            <a:r>
              <a:rPr lang="cs-CZ" dirty="0" smtClean="0">
                <a:solidFill>
                  <a:schemeClr val="tx1"/>
                </a:solidFill>
              </a:rPr>
              <a:t>        lehce zaostávající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40 – 54</a:t>
            </a:r>
            <a:r>
              <a:rPr lang="cs-CZ" dirty="0" smtClean="0">
                <a:solidFill>
                  <a:schemeClr val="tx1"/>
                </a:solidFill>
              </a:rPr>
              <a:t>       středně zaostávající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25 – 39</a:t>
            </a:r>
            <a:r>
              <a:rPr lang="cs-CZ" dirty="0" smtClean="0">
                <a:solidFill>
                  <a:schemeClr val="tx1"/>
                </a:solidFill>
              </a:rPr>
              <a:t>        těžce zaostávající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s-CZ" b="1" dirty="0" smtClean="0">
                <a:solidFill>
                  <a:schemeClr val="tx1"/>
                </a:solidFill>
              </a:rPr>
              <a:t>0 – 24</a:t>
            </a:r>
            <a:r>
              <a:rPr lang="cs-CZ" dirty="0" smtClean="0">
                <a:solidFill>
                  <a:schemeClr val="tx1"/>
                </a:solidFill>
              </a:rPr>
              <a:t>          hluboce zaostávající  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</TotalTime>
  <Words>614</Words>
  <Application>Microsoft Office PowerPoint</Application>
  <PresentationFormat>Předvádění na obrazovce (4:3)</PresentationFormat>
  <Paragraphs>107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Exekutivní</vt:lpstr>
      <vt:lpstr>Inteligence </vt:lpstr>
      <vt:lpstr>Inteligenční testy</vt:lpstr>
      <vt:lpstr>Binetovy testy mentálních schopností dětí </vt:lpstr>
      <vt:lpstr>Alfa a Beta Testy 1. světové války </vt:lpstr>
      <vt:lpstr>Měření inteligence </vt:lpstr>
      <vt:lpstr>Ravenův test</vt:lpstr>
      <vt:lpstr>Wilhelm Stern, autor IQ  </vt:lpstr>
      <vt:lpstr>Výpočet IQ</vt:lpstr>
      <vt:lpstr>Popisná označení inteligence</vt:lpstr>
      <vt:lpstr>Struktura inteligence</vt:lpstr>
      <vt:lpstr>Spearmanova dvoufaktorová teorie</vt:lpstr>
      <vt:lpstr> Model inteligence R. B. Cattela</vt:lpstr>
      <vt:lpstr>  Sternbergova triarchická teorie inteligence</vt:lpstr>
      <vt:lpstr>Gardnerova teorie mnohočetné inteligence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fujitsu</dc:creator>
  <cp:lastModifiedBy>fujitsu</cp:lastModifiedBy>
  <cp:revision>15</cp:revision>
  <dcterms:created xsi:type="dcterms:W3CDTF">2015-04-08T12:30:22Z</dcterms:created>
  <dcterms:modified xsi:type="dcterms:W3CDTF">2015-04-08T14:28:04Z</dcterms:modified>
</cp:coreProperties>
</file>