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256" r:id="rId4"/>
    <p:sldId id="257" r:id="rId5"/>
    <p:sldId id="262" r:id="rId6"/>
    <p:sldId id="298" r:id="rId7"/>
    <p:sldId id="299" r:id="rId8"/>
    <p:sldId id="283" r:id="rId9"/>
    <p:sldId id="259" r:id="rId10"/>
    <p:sldId id="260" r:id="rId11"/>
    <p:sldId id="263" r:id="rId12"/>
    <p:sldId id="272" r:id="rId13"/>
    <p:sldId id="301" r:id="rId14"/>
    <p:sldId id="300" r:id="rId15"/>
    <p:sldId id="273" r:id="rId16"/>
    <p:sldId id="274" r:id="rId17"/>
    <p:sldId id="275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04" autoAdjust="0"/>
  </p:normalViewPr>
  <p:slideViewPr>
    <p:cSldViewPr>
      <p:cViewPr varScale="1">
        <p:scale>
          <a:sx n="72" d="100"/>
          <a:sy n="7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4FF6-430F-45AA-A961-067FED042840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3EFCC-E6D7-4914-82C5-54277A363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99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0D134D-4058-4478-808F-975FDA0A337F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5046851-5B74-40A5-AE9C-ABC156C255E3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20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6723156-DDB7-4B44-93E9-E419E64CDD66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21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9CA97-02F8-4519-809E-9D164754A16C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22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E602106-A193-41CD-BDEB-8B73CD4F35A9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23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ED78599-5ADB-4007-95F9-78EF8A3A6AFB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24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AA17E-F999-47B6-9028-CB29CB953077}" type="slidenum">
              <a:rPr lang="cs-CZ" altLang="cs-CZ">
                <a:solidFill>
                  <a:prstClr val="black"/>
                </a:solidFill>
              </a:rPr>
              <a:pPr/>
              <a:t>25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8D6EFD0-342C-4849-81CE-85F4E3BD2762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26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z="1600" dirty="0" smtClean="0"/>
              <a:t>-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1. povahové vlastnosti – temperament, zřejmě nejvíce geneticky podmíněné, určuje typické ladění veškerých našich činností</a:t>
            </a:r>
          </a:p>
          <a:p>
            <a:r>
              <a:rPr lang="cs-CZ" altLang="cs-CZ" dirty="0" smtClean="0"/>
              <a:t>2. schopnosti – vlohy jsou genetickým základem pro schopnosti, nadání, talent, genialita – výjimečný soubor vloh, na jejichž základě se realizovaly schopnosti (umožněno okolím…)</a:t>
            </a:r>
          </a:p>
          <a:p>
            <a:r>
              <a:rPr lang="cs-CZ" altLang="cs-CZ" dirty="0" smtClean="0"/>
              <a:t>3. motivační vlastnosti – postoje, potřeby, zájmy (lidské chování se řídí silou působících motivů), </a:t>
            </a:r>
          </a:p>
          <a:p>
            <a:r>
              <a:rPr lang="cs-CZ" altLang="cs-CZ" dirty="0" smtClean="0"/>
              <a:t>    charakter-vztah k realitě a k sobě, pravidlům, zodpovědnost ke společnosti </a:t>
            </a:r>
          </a:p>
          <a:p>
            <a:r>
              <a:rPr lang="cs-CZ" altLang="cs-CZ" dirty="0" smtClean="0"/>
              <a:t>    vůle – něco jako schopnost vytrvat v činnosti, i když je nepříjemná nebo obtížná…</a:t>
            </a:r>
          </a:p>
          <a:p>
            <a:r>
              <a:rPr lang="cs-CZ" altLang="cs-CZ" dirty="0" smtClean="0"/>
              <a:t>4. sociální role – nejzřejmější, sportovec se chová – hraje roli jako sportovec, má ale i nesportovní role</a:t>
            </a:r>
          </a:p>
          <a:p>
            <a:r>
              <a:rPr lang="cs-CZ" altLang="cs-CZ" b="1" dirty="0" smtClean="0">
                <a:solidFill>
                  <a:schemeClr val="bg1"/>
                </a:solidFill>
              </a:rPr>
              <a:t>Temperament=Soubor převážně vrozených psychických vlastností, které určují dynamiku celého prožívání a chování osobnosti</a:t>
            </a:r>
          </a:p>
          <a:p>
            <a:r>
              <a:rPr lang="cs-CZ" altLang="cs-CZ" b="1" dirty="0" smtClean="0">
                <a:solidFill>
                  <a:schemeClr val="bg1"/>
                </a:solidFill>
              </a:rPr>
              <a:t>Projevuje se především způsobem reagování člověka </a:t>
            </a:r>
            <a:r>
              <a:rPr lang="cs-CZ" altLang="cs-CZ" b="1" dirty="0" smtClean="0">
                <a:solidFill>
                  <a:schemeClr val="bg1"/>
                </a:solidFill>
                <a:sym typeface="Wingdings" pitchFamily="2" charset="2"/>
              </a:rPr>
              <a:t> jak snadno reakce vznikají, jak jsou silné, jak rychle se střídají, atp.</a:t>
            </a:r>
            <a:endParaRPr lang="cs-CZ" altLang="cs-CZ" b="1" dirty="0" smtClean="0">
              <a:solidFill>
                <a:schemeClr val="bg1"/>
              </a:solidFill>
            </a:endParaRPr>
          </a:p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EFCC-E6D7-4914-82C5-54277A363E7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51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01D0-0A28-4A70-A09A-1003DA0C777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E7409-B46C-41AE-A5DD-3DAF2B5FEE7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EF929-E369-4176-B1F3-2FE10C868A5B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4929F-CCDB-4333-8358-F317787013A4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8068A-B9D4-474C-8FBC-AB398476DEEF}" type="slidenum">
              <a:rPr lang="cs-CZ" altLang="cs-CZ">
                <a:solidFill>
                  <a:prstClr val="black"/>
                </a:solidFill>
              </a:rPr>
              <a:pPr/>
              <a:t>16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A11C46F-DC52-4B23-A3D4-961E3F9E98E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17</a:t>
            </a:fld>
            <a:endParaRPr lang="cs-CZ" altLang="cs-CZ" smtClean="0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14EFE-9FB4-405F-AADA-0FB72CC8B542}" type="slidenum">
              <a:rPr lang="cs-CZ" altLang="cs-CZ">
                <a:solidFill>
                  <a:prstClr val="black"/>
                </a:solidFill>
              </a:rPr>
              <a:pPr/>
              <a:t>19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en-US" altLang="cs-CZ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  <a:endParaRPr lang="en-US" altLang="cs-CZ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7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9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6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6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3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3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95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4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76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94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5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9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90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67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17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2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8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58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9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BF64973-FC91-4792-AF26-404CBDFDBB5C}" type="datetimeFigureOut">
              <a:rPr lang="cs-CZ" smtClean="0"/>
              <a:t>1. 4. 2015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D58F-4D28-4D32-B8BA-66BD75C063D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2647-FF41-4B2B-8C06-C517ED5962E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emperament.wladik.ne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grafologii.blogspot.com/2007/10/extraverze-introverze.html" TargetMode="External"/><Relationship Id="rId2" Type="http://schemas.openxmlformats.org/officeDocument/2006/relationships/hyperlink" Target="http://ografologii.blogspot.com/2007/10/jungova-funkn-typologie.html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testosobnosti.zarohem.cz/" TargetMode="External"/><Relationship Id="rId4" Type="http://schemas.openxmlformats.org/officeDocument/2006/relationships/hyperlink" Target="http://ografologii.blogspot.com/2008/05/obecn-popis-typ-podle-jung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2852936"/>
            <a:ext cx="3960440" cy="850900"/>
          </a:xfrm>
        </p:spPr>
        <p:txBody>
          <a:bodyPr/>
          <a:lstStyle/>
          <a:p>
            <a:r>
              <a:rPr lang="cs-CZ" sz="6000" dirty="0" smtClean="0">
                <a:solidFill>
                  <a:schemeClr val="tx1"/>
                </a:solidFill>
              </a:rPr>
              <a:t>OSOBNOST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670"/>
            <a:ext cx="2909047" cy="31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08108" cy="236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566"/>
            <a:ext cx="8001000" cy="914400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Temperament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800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0" dirty="0" smtClean="0"/>
              <a:t>soubor </a:t>
            </a:r>
            <a:r>
              <a:rPr lang="cs-CZ" altLang="cs-CZ" sz="2800" b="0" dirty="0"/>
              <a:t>převážně vrozených psychických vlastností, které určují </a:t>
            </a:r>
            <a:r>
              <a:rPr lang="cs-CZ" altLang="cs-CZ" sz="2800" b="0" i="1" dirty="0"/>
              <a:t>dynamiku celého prožívání a chování osobnosti</a:t>
            </a:r>
            <a:r>
              <a:rPr lang="cs-CZ" altLang="cs-CZ" sz="2800" b="0" dirty="0"/>
              <a:t> (např. způsob reagování</a:t>
            </a:r>
            <a:r>
              <a:rPr lang="cs-CZ" altLang="cs-CZ" sz="2800" b="0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projevy – jakým způsobem člověk reaguje, jak snadno reakce vznikají, jak jsou silné a jak rychle se </a:t>
            </a:r>
            <a:r>
              <a:rPr lang="cs-CZ" altLang="cs-CZ" sz="2800" b="0" dirty="0" smtClean="0"/>
              <a:t>střídají</a:t>
            </a:r>
          </a:p>
          <a:p>
            <a:pPr>
              <a:lnSpc>
                <a:spcPct val="90000"/>
              </a:lnSpc>
            </a:pPr>
            <a:endParaRPr lang="cs-CZ" altLang="cs-CZ" sz="2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vlastnosti temperamentu bývají obecně považovány za vrozené, </a:t>
            </a:r>
            <a:r>
              <a:rPr lang="cs-CZ" altLang="cs-CZ" sz="2800" b="0" i="1" dirty="0"/>
              <a:t>do určité míry lze měnit výchovou a sebevýchovou</a:t>
            </a:r>
            <a:endParaRPr lang="cs-CZ" alt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9356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sah 2"/>
          <p:cNvSpPr>
            <a:spLocks noGrp="1"/>
          </p:cNvSpPr>
          <p:nvPr>
            <p:ph idx="1"/>
          </p:nvPr>
        </p:nvSpPr>
        <p:spPr>
          <a:xfrm>
            <a:off x="948274" y="1484784"/>
            <a:ext cx="8304246" cy="4525962"/>
          </a:xfrm>
        </p:spPr>
        <p:txBody>
          <a:bodyPr/>
          <a:lstStyle/>
          <a:p>
            <a:pPr marL="342900" indent="-342900" defTabSz="914400"/>
            <a:r>
              <a:rPr lang="cs-CZ" b="0" dirty="0" smtClean="0"/>
              <a:t>Kontrola, regulace chování</a:t>
            </a:r>
            <a:br>
              <a:rPr lang="cs-CZ" b="0" dirty="0" smtClean="0"/>
            </a:br>
            <a:endParaRPr lang="cs-CZ" b="0" dirty="0" smtClean="0"/>
          </a:p>
          <a:p>
            <a:pPr marL="342900" indent="-342900" defTabSz="914400"/>
            <a:r>
              <a:rPr lang="cs-CZ" b="0" dirty="0" smtClean="0"/>
              <a:t>Těsně propojen s </a:t>
            </a:r>
            <a:r>
              <a:rPr lang="cs-CZ" b="0" dirty="0" smtClean="0"/>
              <a:t>ostatními subsystémy </a:t>
            </a:r>
            <a:endParaRPr lang="cs-CZ" b="0" dirty="0" smtClean="0"/>
          </a:p>
          <a:p>
            <a:pPr marL="742950" lvl="1" indent="-285750" defTabSz="914400"/>
            <a:r>
              <a:rPr lang="cs-CZ" b="0" dirty="0" smtClean="0"/>
              <a:t>Temperament, motivace, intelekt atd.</a:t>
            </a:r>
            <a:br>
              <a:rPr lang="cs-CZ" b="0" dirty="0" smtClean="0"/>
            </a:br>
            <a:endParaRPr lang="cs-CZ" b="0" dirty="0" smtClean="0"/>
          </a:p>
          <a:p>
            <a:pPr marL="342900" indent="-342900" defTabSz="914400"/>
            <a:r>
              <a:rPr lang="cs-CZ" b="0" dirty="0" smtClean="0"/>
              <a:t>Formování především výchovou, </a:t>
            </a:r>
            <a:r>
              <a:rPr lang="cs-CZ" b="0" dirty="0" smtClean="0"/>
              <a:t>sociálními podm</a:t>
            </a:r>
            <a:r>
              <a:rPr lang="cs-CZ" b="0" dirty="0" smtClean="0"/>
              <a:t>ínkami</a:t>
            </a:r>
            <a:endParaRPr lang="cs-CZ" b="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99592" y="95904"/>
            <a:ext cx="8075612" cy="614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Charakter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/>
            <a:r>
              <a:rPr lang="cs-CZ" sz="2800" dirty="0" smtClean="0"/>
              <a:t>Rys = psychická </a:t>
            </a:r>
            <a:r>
              <a:rPr lang="cs-CZ" sz="2800" dirty="0" smtClean="0"/>
              <a:t>vlastnost</a:t>
            </a:r>
          </a:p>
          <a:p>
            <a:pPr marL="0" indent="0" defTabSz="914400">
              <a:buNone/>
            </a:pPr>
            <a:endParaRPr lang="cs-CZ" sz="2800" dirty="0" smtClean="0"/>
          </a:p>
          <a:p>
            <a:pPr marL="342900" indent="-342900" defTabSz="914400"/>
            <a:r>
              <a:rPr lang="cs-CZ" sz="2800" dirty="0" smtClean="0"/>
              <a:t>Vrozený X </a:t>
            </a:r>
            <a:r>
              <a:rPr lang="cs-CZ" sz="2800" dirty="0" smtClean="0"/>
              <a:t>získaný</a:t>
            </a:r>
          </a:p>
          <a:p>
            <a:pPr marL="342900" indent="-342900" defTabSz="914400"/>
            <a:endParaRPr lang="cs-CZ" sz="2800" dirty="0" smtClean="0"/>
          </a:p>
          <a:p>
            <a:pPr marL="342900" indent="-342900" defTabSz="914400"/>
            <a:r>
              <a:rPr lang="cs-CZ" sz="2800" dirty="0" smtClean="0"/>
              <a:t>2 předpoklady</a:t>
            </a:r>
          </a:p>
          <a:p>
            <a:pPr marL="742950" lvl="1" indent="-285750" defTabSz="914400"/>
            <a:r>
              <a:rPr lang="cs-CZ" sz="2400" dirty="0" smtClean="0"/>
              <a:t>Člověk vlastnost (rys) </a:t>
            </a:r>
            <a:br>
              <a:rPr lang="cs-CZ" sz="2400" dirty="0" smtClean="0"/>
            </a:br>
            <a:r>
              <a:rPr lang="cs-CZ" sz="2400" b="1" dirty="0" smtClean="0"/>
              <a:t>má</a:t>
            </a:r>
            <a:r>
              <a:rPr lang="cs-CZ" sz="2400" dirty="0" smtClean="0"/>
              <a:t>, nebo </a:t>
            </a:r>
            <a:r>
              <a:rPr lang="cs-CZ" sz="2400" b="1" dirty="0" smtClean="0"/>
              <a:t>nemá</a:t>
            </a:r>
          </a:p>
          <a:p>
            <a:pPr marL="742950" lvl="1" indent="-285750" defTabSz="914400"/>
            <a:r>
              <a:rPr lang="cs-CZ" sz="2400" dirty="0" smtClean="0"/>
              <a:t>Bipolární škála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8826" y="95333"/>
            <a:ext cx="8075612" cy="614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Rysy osobnosti</a:t>
            </a:r>
          </a:p>
        </p:txBody>
      </p:sp>
      <p:pic>
        <p:nvPicPr>
          <p:cNvPr id="61442" name="Picture 2" descr="C:\Documents and Settings\pacholik\Dokumenty\Moje naskenované obrázky\2011-02 (II)\Temperament - Typologické a individuální rozdí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1519264"/>
            <a:ext cx="368617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Schopnosti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8001000" cy="5410200"/>
          </a:xfrm>
        </p:spPr>
        <p:txBody>
          <a:bodyPr/>
          <a:lstStyle/>
          <a:p>
            <a:r>
              <a:rPr lang="cs-CZ" altLang="cs-CZ" sz="2800" b="0" dirty="0"/>
              <a:t>vlastnosti osobnosti, které jsou předpokladem k určité </a:t>
            </a:r>
            <a:r>
              <a:rPr lang="cs-CZ" altLang="cs-CZ" sz="2800" b="0" dirty="0" smtClean="0"/>
              <a:t>činnosti</a:t>
            </a:r>
          </a:p>
          <a:p>
            <a:endParaRPr lang="cs-CZ" altLang="cs-CZ" sz="1000" b="0" dirty="0" smtClean="0"/>
          </a:p>
          <a:p>
            <a:endParaRPr lang="cs-CZ" altLang="cs-CZ" sz="1000" b="0" dirty="0"/>
          </a:p>
          <a:p>
            <a:r>
              <a:rPr lang="cs-CZ" altLang="cs-CZ" sz="2800" b="0" dirty="0"/>
              <a:t>ukazatel kvality, rychlosti a snadnosti osvojení určitého výkonu u různých lidí za stejných vnějších </a:t>
            </a:r>
            <a:r>
              <a:rPr lang="cs-CZ" altLang="cs-CZ" sz="2800" b="0" dirty="0" smtClean="0"/>
              <a:t>podmínek</a:t>
            </a:r>
          </a:p>
          <a:p>
            <a:endParaRPr lang="cs-CZ" altLang="cs-CZ" sz="1000" b="0" dirty="0" smtClean="0"/>
          </a:p>
          <a:p>
            <a:endParaRPr lang="cs-CZ" altLang="cs-CZ" sz="1000" b="0" dirty="0" smtClean="0"/>
          </a:p>
          <a:p>
            <a:r>
              <a:rPr lang="cs-CZ" altLang="cs-CZ" sz="2800" b="0" dirty="0"/>
              <a:t>vlohy jsou genetickým základem pro schopnosti, nadání, </a:t>
            </a:r>
            <a:r>
              <a:rPr lang="cs-CZ" altLang="cs-CZ" sz="2800" b="0" dirty="0" smtClean="0"/>
              <a:t>talent.</a:t>
            </a:r>
          </a:p>
          <a:p>
            <a:endParaRPr lang="cs-CZ" altLang="cs-CZ" sz="1000" b="0" dirty="0" smtClean="0"/>
          </a:p>
          <a:p>
            <a:pPr marL="0" indent="0">
              <a:buNone/>
            </a:pPr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35379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Stupně schopností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8001000" cy="5410200"/>
          </a:xfrm>
        </p:spPr>
        <p:txBody>
          <a:bodyPr/>
          <a:lstStyle/>
          <a:p>
            <a:r>
              <a:rPr lang="cs-CZ" altLang="cs-CZ" i="1" dirty="0"/>
              <a:t>nadání</a:t>
            </a:r>
            <a:r>
              <a:rPr lang="cs-CZ" altLang="cs-CZ" dirty="0"/>
              <a:t> </a:t>
            </a:r>
            <a:r>
              <a:rPr lang="cs-CZ" altLang="cs-CZ" b="0" dirty="0"/>
              <a:t>– pozoruhodné až nadprůměrné výkony v určité oblasti </a:t>
            </a:r>
            <a:r>
              <a:rPr lang="cs-CZ" altLang="cs-CZ" b="0" dirty="0" smtClean="0"/>
              <a:t>činnosti</a:t>
            </a:r>
          </a:p>
          <a:p>
            <a:endParaRPr lang="cs-CZ" altLang="cs-CZ" b="0" dirty="0"/>
          </a:p>
          <a:p>
            <a:r>
              <a:rPr lang="cs-CZ" altLang="cs-CZ" i="1" dirty="0"/>
              <a:t>talent</a:t>
            </a:r>
            <a:r>
              <a:rPr lang="cs-CZ" altLang="cs-CZ" b="0" dirty="0"/>
              <a:t> – zvláště vysoce rozvinuté schopnosti, schopnost dosáhnout vynikajících výkonů v </a:t>
            </a:r>
            <a:r>
              <a:rPr lang="cs-CZ" altLang="cs-CZ" b="0" dirty="0" smtClean="0"/>
              <a:t>oboru</a:t>
            </a:r>
          </a:p>
          <a:p>
            <a:endParaRPr lang="cs-CZ" altLang="cs-CZ" b="0" dirty="0"/>
          </a:p>
          <a:p>
            <a:r>
              <a:rPr lang="cs-CZ" altLang="cs-CZ" i="1" dirty="0"/>
              <a:t>genialita</a:t>
            </a:r>
            <a:r>
              <a:rPr lang="cs-CZ" altLang="cs-CZ" b="0" dirty="0"/>
              <a:t> – mimořádně rozvinutý talent, umožňuje vytvářet vrcholná díla</a:t>
            </a:r>
          </a:p>
        </p:txBody>
      </p:sp>
    </p:spTree>
    <p:extLst>
      <p:ext uri="{BB962C8B-B14F-4D97-AF65-F5344CB8AC3E}">
        <p14:creationId xmlns:p14="http://schemas.microsoft.com/office/powerpoint/2010/main" val="11515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Rozlišení schopností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908720"/>
            <a:ext cx="8244408" cy="5750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dirty="0"/>
              <a:t>verbální</a:t>
            </a:r>
            <a:r>
              <a:rPr lang="cs-CZ" altLang="cs-CZ" sz="2600" b="0" dirty="0"/>
              <a:t> – schopnost chápat a vyjadřovat složité vztahy zprostředkované slovy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prostorová představivost</a:t>
            </a:r>
            <a:r>
              <a:rPr lang="cs-CZ" altLang="cs-CZ" sz="2600" b="0" dirty="0"/>
              <a:t> – orientace v prostoru, vizualizace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numerické</a:t>
            </a:r>
            <a:r>
              <a:rPr lang="cs-CZ" altLang="cs-CZ" sz="2600" b="0" dirty="0"/>
              <a:t> – schopnost operací s číselnými symboly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paměťové</a:t>
            </a:r>
            <a:r>
              <a:rPr lang="cs-CZ" altLang="cs-CZ" sz="2600" b="0" dirty="0"/>
              <a:t> – paměť krátkodobá a dlouhodobá</a:t>
            </a:r>
          </a:p>
          <a:p>
            <a:pPr>
              <a:lnSpc>
                <a:spcPct val="90000"/>
              </a:lnSpc>
            </a:pPr>
            <a:r>
              <a:rPr lang="cs-CZ" altLang="cs-CZ" sz="2600" b="0" dirty="0"/>
              <a:t>percepční pohotovost – schopnost rychlého postřehu např. pro zrakově vnímané detaily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umělecké</a:t>
            </a:r>
            <a:r>
              <a:rPr lang="cs-CZ" altLang="cs-CZ" sz="2600" b="0" dirty="0" smtClean="0"/>
              <a:t> </a:t>
            </a:r>
            <a:r>
              <a:rPr lang="cs-CZ" altLang="cs-CZ" sz="2600" b="0" dirty="0"/>
              <a:t>– literární, hudební, výtvarné a dramatické </a:t>
            </a:r>
            <a:r>
              <a:rPr lang="cs-CZ" altLang="cs-CZ" sz="2600" b="0" dirty="0" smtClean="0"/>
              <a:t>schopnosti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psychomotorické</a:t>
            </a:r>
            <a:r>
              <a:rPr lang="cs-CZ" altLang="cs-CZ" sz="2600" b="0" dirty="0" smtClean="0"/>
              <a:t> </a:t>
            </a:r>
            <a:r>
              <a:rPr lang="cs-CZ" altLang="cs-CZ" sz="2600" b="0" dirty="0"/>
              <a:t>– psychomotorické (schopnost koordinovat dva a více současných pohybů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600" b="0" dirty="0" smtClean="0"/>
              <a:t>Ve </a:t>
            </a:r>
            <a:r>
              <a:rPr lang="cs-CZ" altLang="cs-CZ" sz="2600" b="0" dirty="0"/>
              <a:t>sportu především </a:t>
            </a:r>
            <a:r>
              <a:rPr lang="cs-CZ" altLang="cs-CZ" sz="2600" b="0" dirty="0" smtClean="0"/>
              <a:t>kondiční, koordinační, rychlost</a:t>
            </a:r>
            <a:r>
              <a:rPr lang="cs-CZ" altLang="cs-CZ" sz="2600" b="0" dirty="0"/>
              <a:t>, síla, vytrvalost, </a:t>
            </a:r>
            <a:r>
              <a:rPr lang="cs-CZ" altLang="cs-CZ" sz="2600" b="0" dirty="0" smtClean="0"/>
              <a:t>obratnost. </a:t>
            </a:r>
          </a:p>
        </p:txBody>
      </p:sp>
    </p:spTree>
    <p:extLst>
      <p:ext uri="{BB962C8B-B14F-4D97-AF65-F5344CB8AC3E}">
        <p14:creationId xmlns:p14="http://schemas.microsoft.com/office/powerpoint/2010/main" val="276584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6434-3C80-4C17-96D3-AF0954491A88}" type="datetime1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1300-5077-4A4B-A880-2CF6D90936AA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Typologie osobnosti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141168"/>
          </a:xfrm>
        </p:spPr>
        <p:txBody>
          <a:bodyPr/>
          <a:lstStyle/>
          <a:p>
            <a:r>
              <a:rPr lang="cs-CZ" altLang="cs-CZ" b="1" dirty="0"/>
              <a:t>Typ</a:t>
            </a:r>
            <a:r>
              <a:rPr lang="cs-CZ" altLang="cs-CZ" dirty="0"/>
              <a:t> – </a:t>
            </a:r>
            <a:r>
              <a:rPr lang="cs-CZ" altLang="cs-CZ" i="1" dirty="0"/>
              <a:t>jedinec, skupina osob či subjektů spojených </a:t>
            </a:r>
            <a:r>
              <a:rPr lang="cs-CZ" altLang="cs-CZ" b="1" i="1" dirty="0"/>
              <a:t>společným </a:t>
            </a:r>
            <a:r>
              <a:rPr lang="cs-CZ" altLang="cs-CZ" i="1" dirty="0"/>
              <a:t>znakem, charakteristikou</a:t>
            </a:r>
            <a:r>
              <a:rPr lang="cs-CZ" altLang="cs-CZ" i="1" dirty="0" smtClean="0"/>
              <a:t>.</a:t>
            </a:r>
          </a:p>
          <a:p>
            <a:endParaRPr lang="cs-CZ" altLang="cs-CZ" i="1" dirty="0"/>
          </a:p>
          <a:p>
            <a:r>
              <a:rPr lang="cs-CZ" altLang="cs-CZ" dirty="0"/>
              <a:t>U mnoha  lidí se projevuje </a:t>
            </a:r>
            <a:r>
              <a:rPr lang="cs-CZ" altLang="cs-CZ" b="1" i="1" dirty="0"/>
              <a:t>jednota</a:t>
            </a:r>
            <a:r>
              <a:rPr lang="cs-CZ" altLang="cs-CZ" b="1" dirty="0"/>
              <a:t>    		</a:t>
            </a:r>
            <a:r>
              <a:rPr lang="cs-CZ" altLang="cs-CZ" b="1" i="1" dirty="0"/>
              <a:t>individuality a typu</a:t>
            </a:r>
            <a:r>
              <a:rPr lang="cs-CZ" altLang="cs-CZ" b="1" dirty="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  <p:pic>
        <p:nvPicPr>
          <p:cNvPr id="12296" name="Picture 8" descr="PE0209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2806"/>
            <a:ext cx="3792673" cy="30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4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Temperamentové</a:t>
            </a:r>
            <a:r>
              <a:rPr lang="cs-CZ" altLang="cs-C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typologie</a:t>
            </a:r>
            <a:endParaRPr lang="cs-CZ" altLang="cs-CZ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56848" cy="5616624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cs-CZ" alt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Kretschmerova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konstituční typologie</a:t>
            </a:r>
          </a:p>
          <a:p>
            <a:pPr marL="0" indent="0" algn="ctr" eaLnBrk="1" hangingPunct="1">
              <a:buNone/>
            </a:pPr>
            <a:endParaRPr lang="cs-CZ" alt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vztah tělesné stavby a </a:t>
            </a: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temperamentových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vlastností</a:t>
            </a:r>
          </a:p>
          <a:p>
            <a:pPr marL="457200" lvl="1" indent="0" eaLnBrk="1" hangingPunct="1">
              <a:buNone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Cyklothým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pyknik</a:t>
            </a:r>
          </a:p>
          <a:p>
            <a:pPr lvl="1" eaLnBrk="1" hangingPunct="1"/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klidní humoristé, veselí mluvkové, požitkář milující své pohodlí. V patologii tendence k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bipolární afektivní poruše</a:t>
            </a:r>
          </a:p>
          <a:p>
            <a:pPr lvl="1" eaLnBrk="1" hangingPunct="1"/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Schizotým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astenik</a:t>
            </a:r>
          </a:p>
          <a:p>
            <a:pPr lvl="1" eaLnBrk="1" hangingPunct="1"/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dvojí osobnost -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jedna na povrchu, druhá uvnitř</a:t>
            </a: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dva póly: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jednom necitlivý, zdrženlivý, vážní, podivínští - na druhém hypersenzitivní, bázlivý, úzkostní, neklidní </a:t>
            </a:r>
          </a:p>
          <a:p>
            <a:pPr lvl="1" eaLnBrk="1" hangingPunct="1"/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Epitým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atletik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stálost, stereotyp, malá fantazie, tuhost, nečekané výbuchy emocí</a:t>
            </a: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638800" y="27432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o"/>
            </a:pPr>
            <a:endParaRPr lang="cs-CZ" altLang="cs-CZ" sz="19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5" y="1988840"/>
            <a:ext cx="8833095" cy="30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6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altLang="cs-CZ" b="1" dirty="0" err="1" smtClean="0"/>
              <a:t>Galénova</a:t>
            </a:r>
            <a:r>
              <a:rPr lang="cs-CZ" altLang="cs-CZ" b="1" dirty="0" smtClean="0"/>
              <a:t> typologie</a:t>
            </a:r>
            <a:br>
              <a:rPr lang="cs-CZ" altLang="cs-CZ" b="1" dirty="0" smtClean="0"/>
            </a:br>
            <a:endParaRPr lang="cs-CZ" altLang="cs-CZ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579296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souvislost </a:t>
            </a:r>
            <a:r>
              <a:rPr lang="cs-CZ" altLang="cs-CZ" sz="2800" dirty="0"/>
              <a:t>temperamentu se stavbou a činností </a:t>
            </a:r>
            <a:r>
              <a:rPr lang="cs-CZ" altLang="cs-CZ" sz="2800" dirty="0" smtClean="0"/>
              <a:t>těla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sangvinik </a:t>
            </a:r>
            <a:r>
              <a:rPr lang="cs-CZ" altLang="cs-CZ" sz="2800" i="1" dirty="0"/>
              <a:t>(</a:t>
            </a:r>
            <a:r>
              <a:rPr lang="cs-CZ" altLang="cs-CZ" sz="2800" i="1" dirty="0" err="1"/>
              <a:t>sanguis</a:t>
            </a:r>
            <a:r>
              <a:rPr lang="cs-CZ" altLang="cs-CZ" sz="2800" i="1" dirty="0"/>
              <a:t> – krev)</a:t>
            </a:r>
            <a:r>
              <a:rPr lang="cs-CZ" altLang="cs-CZ" sz="2800" dirty="0"/>
              <a:t> – čilý, veselý, společenský, </a:t>
            </a:r>
            <a:r>
              <a:rPr lang="cs-CZ" altLang="cs-CZ" sz="2800" dirty="0" smtClean="0"/>
              <a:t>nestálý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6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cholerik </a:t>
            </a:r>
            <a:r>
              <a:rPr lang="cs-CZ" altLang="cs-CZ" sz="2800" i="1" dirty="0"/>
              <a:t>(</a:t>
            </a:r>
            <a:r>
              <a:rPr lang="cs-CZ" altLang="cs-CZ" sz="2800" i="1" dirty="0" err="1"/>
              <a:t>cholé</a:t>
            </a:r>
            <a:r>
              <a:rPr lang="cs-CZ" altLang="cs-CZ" sz="2800" i="1" dirty="0"/>
              <a:t> – žluč)</a:t>
            </a:r>
            <a:r>
              <a:rPr lang="cs-CZ" altLang="cs-CZ" sz="2800" dirty="0"/>
              <a:t> – rychlý, samostatný, dráždivý, vzteklý, citlivý (snadno se rozhněvá, ale i </a:t>
            </a:r>
            <a:r>
              <a:rPr lang="cs-CZ" altLang="cs-CZ" sz="2800" dirty="0" smtClean="0"/>
              <a:t>uklidní)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6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flegmatik </a:t>
            </a:r>
            <a:r>
              <a:rPr lang="cs-CZ" altLang="cs-CZ" sz="2800" i="1" dirty="0"/>
              <a:t>(flegma – hlen)</a:t>
            </a:r>
            <a:r>
              <a:rPr lang="cs-CZ" altLang="cs-CZ" sz="2800" b="1" dirty="0"/>
              <a:t> – </a:t>
            </a:r>
            <a:r>
              <a:rPr lang="cs-CZ" altLang="cs-CZ" sz="2800" dirty="0"/>
              <a:t>klidný až lhostejný, netečný, </a:t>
            </a:r>
            <a:r>
              <a:rPr lang="cs-CZ" altLang="cs-CZ" sz="2800" dirty="0" smtClean="0"/>
              <a:t>pomalý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melancholik </a:t>
            </a:r>
            <a:r>
              <a:rPr lang="cs-CZ" altLang="cs-CZ" sz="2800" i="1" dirty="0"/>
              <a:t>(</a:t>
            </a:r>
            <a:r>
              <a:rPr lang="cs-CZ" altLang="cs-CZ" sz="2800" i="1" dirty="0" err="1"/>
              <a:t>melaina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cholé</a:t>
            </a:r>
            <a:r>
              <a:rPr lang="cs-CZ" altLang="cs-CZ" sz="2800" i="1" dirty="0"/>
              <a:t> – černá žluč)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vážný, svědomitý, zodpovědný, často bojácný, skleslý</a:t>
            </a:r>
          </a:p>
        </p:txBody>
      </p:sp>
    </p:spTree>
    <p:extLst>
      <p:ext uri="{BB962C8B-B14F-4D97-AF65-F5344CB8AC3E}">
        <p14:creationId xmlns:p14="http://schemas.microsoft.com/office/powerpoint/2010/main" val="6293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je osobnost?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24744"/>
            <a:ext cx="8244408" cy="5410200"/>
          </a:xfrm>
        </p:spPr>
        <p:txBody>
          <a:bodyPr/>
          <a:lstStyle/>
          <a:p>
            <a:r>
              <a:rPr lang="cs-CZ" sz="2800" b="0" dirty="0" smtClean="0"/>
              <a:t>Osobnost </a:t>
            </a:r>
            <a:r>
              <a:rPr lang="cs-CZ" sz="2800" b="0" dirty="0"/>
              <a:t>je soustava </a:t>
            </a:r>
            <a:r>
              <a:rPr lang="cs-CZ" sz="2800" b="0" dirty="0" smtClean="0"/>
              <a:t>duševních vlastností</a:t>
            </a:r>
            <a:r>
              <a:rPr lang="cs-CZ" sz="2800" b="0" dirty="0"/>
              <a:t>, charakterizujících celistvou individualitu konkrétního </a:t>
            </a:r>
            <a:r>
              <a:rPr lang="cs-CZ" sz="2800" b="0" dirty="0" smtClean="0"/>
              <a:t>člověka.</a:t>
            </a:r>
          </a:p>
          <a:p>
            <a:endParaRPr lang="cs-CZ" sz="1400" b="0" dirty="0" smtClean="0"/>
          </a:p>
          <a:p>
            <a:r>
              <a:rPr lang="cs-CZ" sz="2800" b="0" dirty="0" smtClean="0"/>
              <a:t>Tvoří ji individuální spojení </a:t>
            </a:r>
            <a:r>
              <a:rPr lang="cs-CZ" sz="2800" dirty="0" smtClean="0"/>
              <a:t>biologických</a:t>
            </a:r>
            <a:r>
              <a:rPr lang="cs-CZ" sz="2800" b="0" dirty="0" smtClean="0"/>
              <a:t>, </a:t>
            </a:r>
            <a:r>
              <a:rPr lang="cs-CZ" sz="2800" dirty="0" smtClean="0"/>
              <a:t>psychologických</a:t>
            </a:r>
            <a:r>
              <a:rPr lang="cs-CZ" sz="2800" b="0" dirty="0" smtClean="0"/>
              <a:t> a </a:t>
            </a:r>
            <a:r>
              <a:rPr lang="cs-CZ" sz="2800" dirty="0" smtClean="0"/>
              <a:t>sociálních</a:t>
            </a:r>
            <a:r>
              <a:rPr lang="cs-CZ" sz="2800" b="0" dirty="0" smtClean="0"/>
              <a:t> aspektů každého jedince.</a:t>
            </a:r>
          </a:p>
          <a:p>
            <a:endParaRPr lang="cs-CZ" sz="1600" b="0" dirty="0" smtClean="0"/>
          </a:p>
          <a:p>
            <a:r>
              <a:rPr lang="cs-CZ" sz="2800" b="0" dirty="0" smtClean="0"/>
              <a:t>Utváří </a:t>
            </a:r>
            <a:r>
              <a:rPr lang="cs-CZ" sz="2800" b="0" dirty="0"/>
              <a:t>se ve vztazích k sobě, ke druhým, vůči prostředí a </a:t>
            </a:r>
            <a:r>
              <a:rPr lang="cs-CZ" sz="2800" b="0" dirty="0" smtClean="0"/>
              <a:t>společnosti.</a:t>
            </a:r>
          </a:p>
          <a:p>
            <a:endParaRPr lang="cs-CZ" altLang="cs-CZ" sz="1800" b="0" dirty="0" smtClean="0"/>
          </a:p>
          <a:p>
            <a:r>
              <a:rPr lang="cs-CZ" altLang="cs-CZ" sz="2800" b="0" dirty="0"/>
              <a:t>R</a:t>
            </a:r>
            <a:r>
              <a:rPr lang="cs-CZ" altLang="cs-CZ" sz="2800" b="0" dirty="0" smtClean="0"/>
              <a:t>elativně stálá.  </a:t>
            </a:r>
          </a:p>
          <a:p>
            <a:endParaRPr lang="cs-CZ" altLang="cs-CZ" sz="1000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4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905000"/>
            <a:ext cx="91440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 dirty="0" smtClean="0"/>
              <a:t>                                      </a:t>
            </a:r>
            <a:endParaRPr lang="cs-CZ" altLang="cs-CZ" sz="1900" dirty="0" smtClean="0"/>
          </a:p>
        </p:txBody>
      </p:sp>
      <p:sp>
        <p:nvSpPr>
          <p:cNvPr id="375812" name="Line 4"/>
          <p:cNvSpPr>
            <a:spLocks noChangeShapeType="1"/>
          </p:cNvSpPr>
          <p:nvPr/>
        </p:nvSpPr>
        <p:spPr bwMode="auto">
          <a:xfrm>
            <a:off x="4267200" y="2438400"/>
            <a:ext cx="0" cy="3429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2514600" y="4038600"/>
            <a:ext cx="3505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2667000" y="1905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Impact" pitchFamily="34" charset="0"/>
              </a:rPr>
              <a:t>Vysoká emocionalita</a:t>
            </a: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2743200" y="5943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Impact" pitchFamily="34" charset="0"/>
              </a:rPr>
              <a:t>Nízká emocionalita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914400" y="3810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Introverze</a:t>
            </a: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6019800" y="3810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  Extraverze</a:t>
            </a:r>
            <a:endParaRPr lang="cs-CZ" altLang="cs-CZ" sz="1900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1371600" y="4800600"/>
            <a:ext cx="1905000" cy="457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0000FF"/>
                </a:solidFill>
                <a:latin typeface="Impact" pitchFamily="34" charset="0"/>
              </a:rPr>
              <a:t>FLEGMATIK</a:t>
            </a:r>
            <a:endParaRPr lang="cs-CZ" altLang="cs-CZ" sz="2400" dirty="0">
              <a:solidFill>
                <a:srgbClr val="CC6600"/>
              </a:solidFill>
              <a:latin typeface="Impact" pitchFamily="34" charset="0"/>
            </a:endParaRPr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5410200" y="2667000"/>
            <a:ext cx="16002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C0504D"/>
                </a:solidFill>
                <a:latin typeface="Impact" pitchFamily="34" charset="0"/>
              </a:rPr>
              <a:t>CHOLERIK</a:t>
            </a:r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5486400" y="4800600"/>
            <a:ext cx="1600200" cy="457200"/>
          </a:xfrm>
          <a:prstGeom prst="rect">
            <a:avLst/>
          </a:prstGeom>
          <a:solidFill>
            <a:srgbClr val="777777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Impact" pitchFamily="34" charset="0"/>
              </a:rPr>
              <a:t>SANGVINIK</a:t>
            </a: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1371600" y="2667000"/>
            <a:ext cx="190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prstClr val="black"/>
                </a:solidFill>
                <a:latin typeface="Impact" pitchFamily="34" charset="0"/>
              </a:rPr>
              <a:t>MELANCHOLIK</a:t>
            </a:r>
            <a:endParaRPr lang="cs-CZ" altLang="cs-CZ" sz="1900">
              <a:solidFill>
                <a:prstClr val="black"/>
              </a:solidFill>
            </a:endParaRPr>
          </a:p>
        </p:txBody>
      </p:sp>
      <p:pic>
        <p:nvPicPr>
          <p:cNvPr id="14" name="Obrázek 13" descr="hjfun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7123"/>
            <a:ext cx="1493304" cy="19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96552" y="332657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altLang="cs-CZ" dirty="0" err="1" smtClean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Eysenckova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typologie faktorová</a:t>
            </a:r>
            <a:b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</a:br>
            <a:endParaRPr lang="cs-CZ" sz="31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20734" y="993268"/>
            <a:ext cx="5237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  <a:hlinkClick r:id="rId4"/>
              </a:rPr>
              <a:t>http://temperament.wladik.net</a:t>
            </a:r>
            <a:r>
              <a:rPr lang="cs-CZ" altLang="cs-CZ" sz="2400" dirty="0" smtClean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  <a:hlinkClick r:id="rId4"/>
              </a:rPr>
              <a:t>/</a:t>
            </a:r>
            <a:endParaRPr lang="cs-CZ" altLang="cs-CZ" sz="2400" dirty="0" smtClean="0">
              <a:solidFill>
                <a:srgbClr val="002060"/>
              </a:solidFill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animBg="1"/>
      <p:bldP spid="375813" grpId="0" animBg="1"/>
      <p:bldP spid="375814" grpId="0" autoUpdateAnimBg="0"/>
      <p:bldP spid="375815" grpId="0" autoUpdateAnimBg="0"/>
      <p:bldP spid="375816" grpId="0" autoUpdateAnimBg="0"/>
      <p:bldP spid="375817" grpId="0" autoUpdateAnimBg="0"/>
      <p:bldP spid="375818" grpId="0" animBg="1" autoUpdateAnimBg="0"/>
      <p:bldP spid="375819" grpId="0" animBg="1" autoUpdateAnimBg="0"/>
      <p:bldP spid="375820" grpId="0" animBg="1" autoUpdateAnimBg="0"/>
      <p:bldP spid="37582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Line 2"/>
          <p:cNvSpPr>
            <a:spLocks noChangeShapeType="1"/>
          </p:cNvSpPr>
          <p:nvPr/>
        </p:nvSpPr>
        <p:spPr bwMode="auto">
          <a:xfrm flipH="1">
            <a:off x="1447800" y="1600200"/>
            <a:ext cx="0" cy="525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6835" name="Line 3"/>
          <p:cNvSpPr>
            <a:spLocks noChangeShapeType="1"/>
          </p:cNvSpPr>
          <p:nvPr/>
        </p:nvSpPr>
        <p:spPr bwMode="auto">
          <a:xfrm>
            <a:off x="0" y="5943600"/>
            <a:ext cx="731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0" y="1066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Impact" pitchFamily="34" charset="0"/>
              </a:rPr>
              <a:t>Vysoká emocionalita</a:t>
            </a: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7162800" y="57150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  Extraverze</a:t>
            </a:r>
            <a:endParaRPr lang="cs-CZ" altLang="cs-CZ" sz="1900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2286000" y="1600200"/>
            <a:ext cx="6477000" cy="1752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a otevřené vyjadřování pocitů, názorů…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čitelnost, srozumitelnost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rychlé myšlení a reagování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akčnost</a:t>
            </a:r>
            <a:endParaRPr lang="cs-CZ" altLang="cs-CZ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2286000" y="3657600"/>
            <a:ext cx="64008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horší kontrola emocí v zátěži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konflikty v sociálních vztazích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rychlé změny naladění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stabilita a vytrvalost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>
          <a:xfrm>
            <a:off x="5943600" y="228600"/>
            <a:ext cx="2667000" cy="838200"/>
          </a:xfrm>
          <a:solidFill>
            <a:schemeClr val="accent1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Cholerik</a:t>
            </a:r>
          </a:p>
        </p:txBody>
      </p:sp>
    </p:spTree>
    <p:extLst>
      <p:ext uri="{BB962C8B-B14F-4D97-AF65-F5344CB8AC3E}">
        <p14:creationId xmlns:p14="http://schemas.microsoft.com/office/powerpoint/2010/main" val="2895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nimBg="1"/>
      <p:bldP spid="376835" grpId="0" animBg="1"/>
      <p:bldP spid="376836" grpId="0" autoUpdateAnimBg="0"/>
      <p:bldP spid="376837" grpId="0" autoUpdateAnimBg="0"/>
      <p:bldP spid="376838" grpId="0" animBg="1" autoUpdateAnimBg="0"/>
      <p:bldP spid="37683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Line 2"/>
          <p:cNvSpPr>
            <a:spLocks noChangeShapeType="1"/>
          </p:cNvSpPr>
          <p:nvPr/>
        </p:nvSpPr>
        <p:spPr bwMode="auto">
          <a:xfrm>
            <a:off x="7772400" y="0"/>
            <a:ext cx="0" cy="617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7859" name="Line 3"/>
          <p:cNvSpPr>
            <a:spLocks noChangeShapeType="1"/>
          </p:cNvSpPr>
          <p:nvPr/>
        </p:nvSpPr>
        <p:spPr bwMode="auto">
          <a:xfrm>
            <a:off x="1752600" y="1524000"/>
            <a:ext cx="7391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60960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Nízká emocionalita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0" y="12192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  Introverze</a:t>
            </a:r>
            <a:endParaRPr lang="cs-CZ" altLang="cs-CZ" sz="1900">
              <a:solidFill>
                <a:prstClr val="black"/>
              </a:solidFill>
              <a:latin typeface="Impact" pitchFamily="34" charset="0"/>
            </a:endParaRPr>
          </a:p>
        </p:txBody>
      </p:sp>
      <p:sp useBgFill="1">
        <p:nvSpPr>
          <p:cNvPr id="377862" name="Rectangle 6"/>
          <p:cNvSpPr>
            <a:spLocks noChangeArrowheads="1"/>
          </p:cNvSpPr>
          <p:nvPr/>
        </p:nvSpPr>
        <p:spPr bwMode="auto">
          <a:xfrm>
            <a:off x="3200400" y="1752600"/>
            <a:ext cx="4572000" cy="1905000"/>
          </a:xfrm>
          <a:prstGeom prst="rect">
            <a:avLst/>
          </a:prstGeom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klid a chladnokrevnost</a:t>
            </a:r>
            <a:r>
              <a:rPr lang="cs-CZ" alt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důslednost  v práci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trpělivost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odolnost, vytrvalost, přesnost</a:t>
            </a:r>
            <a:endParaRPr lang="cs-CZ" altLang="cs-C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200400" y="3733800"/>
            <a:ext cx="4572000" cy="2209800"/>
          </a:xfrm>
          <a:prstGeom prst="rect">
            <a:avLst/>
          </a:pr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opatrnost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těžkopádnost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pomalost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nečitelnost, 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horší adaptibilita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81000" y="5943600"/>
            <a:ext cx="2318792" cy="60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Flegmatik</a:t>
            </a:r>
          </a:p>
        </p:txBody>
      </p:sp>
    </p:spTree>
    <p:extLst>
      <p:ext uri="{BB962C8B-B14F-4D97-AF65-F5344CB8AC3E}">
        <p14:creationId xmlns:p14="http://schemas.microsoft.com/office/powerpoint/2010/main" val="11835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nimBg="1"/>
      <p:bldP spid="377859" grpId="0" animBg="1"/>
      <p:bldP spid="377860" grpId="0" autoUpdateAnimBg="0"/>
      <p:bldP spid="377861" grpId="0" autoUpdateAnimBg="0"/>
      <p:bldP spid="377862" grpId="0" animBg="1" autoUpdateAnimBg="0"/>
      <p:bldP spid="37786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Line 2"/>
          <p:cNvSpPr>
            <a:spLocks noChangeShapeType="1"/>
          </p:cNvSpPr>
          <p:nvPr/>
        </p:nvSpPr>
        <p:spPr bwMode="auto">
          <a:xfrm>
            <a:off x="1295400" y="0"/>
            <a:ext cx="0" cy="624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8883" name="Line 3"/>
          <p:cNvSpPr>
            <a:spLocks noChangeShapeType="1"/>
          </p:cNvSpPr>
          <p:nvPr/>
        </p:nvSpPr>
        <p:spPr bwMode="auto">
          <a:xfrm>
            <a:off x="0" y="1066800"/>
            <a:ext cx="800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0" y="6172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Nízká emocionalita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7239000" y="5334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  Extroverze</a:t>
            </a:r>
            <a:endParaRPr lang="cs-CZ" altLang="cs-CZ" sz="1900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981200" y="1524000"/>
            <a:ext cx="5687144" cy="19050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optimismus</a:t>
            </a:r>
            <a:endParaRPr lang="cs-CZ" altLang="cs-CZ" sz="24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bezstarostnost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dobře snáší neúspěch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výborná a rychlá adaptace na změnu</a:t>
            </a:r>
            <a:endParaRPr lang="cs-CZ" altLang="cs-CZ" sz="24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2057400" y="3733800"/>
            <a:ext cx="5610944" cy="17526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nedotahuje věci do konce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tendence k sebepřeceňování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povrchnost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nestálost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6588224" y="6172200"/>
            <a:ext cx="2479576" cy="5334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3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SANGVINIK</a:t>
            </a:r>
          </a:p>
        </p:txBody>
      </p:sp>
    </p:spTree>
    <p:extLst>
      <p:ext uri="{BB962C8B-B14F-4D97-AF65-F5344CB8AC3E}">
        <p14:creationId xmlns:p14="http://schemas.microsoft.com/office/powerpoint/2010/main" val="2677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 animBg="1"/>
      <p:bldP spid="378883" grpId="0" animBg="1"/>
      <p:bldP spid="378884" grpId="0" autoUpdateAnimBg="0"/>
      <p:bldP spid="378885" grpId="0" autoUpdateAnimBg="0"/>
      <p:bldP spid="378886" grpId="0" animBg="1" autoUpdateAnimBg="0"/>
      <p:bldP spid="378887" grpId="0" animBg="1" autoUpdateAnimBg="0"/>
      <p:bldP spid="37888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Line 2"/>
          <p:cNvSpPr>
            <a:spLocks noChangeShapeType="1"/>
          </p:cNvSpPr>
          <p:nvPr/>
        </p:nvSpPr>
        <p:spPr bwMode="auto">
          <a:xfrm flipH="1">
            <a:off x="7924800" y="990600"/>
            <a:ext cx="0" cy="5867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9907" name="Line 3"/>
          <p:cNvSpPr>
            <a:spLocks noChangeShapeType="1"/>
          </p:cNvSpPr>
          <p:nvPr/>
        </p:nvSpPr>
        <p:spPr bwMode="auto">
          <a:xfrm>
            <a:off x="609600" y="5943600"/>
            <a:ext cx="8534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638800" y="457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srgbClr val="4F81BD"/>
                </a:solidFill>
                <a:latin typeface="Impact" pitchFamily="34" charset="0"/>
              </a:rPr>
              <a:t>Vysoká emocionalita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4102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prstClr val="black"/>
                </a:solidFill>
                <a:latin typeface="Impact" pitchFamily="34" charset="0"/>
              </a:rPr>
              <a:t>  </a:t>
            </a:r>
            <a:r>
              <a:rPr lang="cs-CZ" altLang="cs-CZ" sz="2400">
                <a:solidFill>
                  <a:srgbClr val="4F81BD"/>
                </a:solidFill>
                <a:latin typeface="Impact" pitchFamily="34" charset="0"/>
              </a:rPr>
              <a:t>Introverze</a:t>
            </a:r>
            <a:endParaRPr lang="cs-CZ" altLang="cs-CZ" sz="1900">
              <a:solidFill>
                <a:srgbClr val="4F81BD"/>
              </a:solidFill>
              <a:latin typeface="Impact" pitchFamily="34" charset="0"/>
            </a:endParaRP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457200" y="1600200"/>
            <a:ext cx="5181600" cy="1752600"/>
          </a:xfrm>
          <a:prstGeom prst="rect">
            <a:avLst/>
          </a:prstGeom>
          <a:solidFill>
            <a:srgbClr val="8080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vnímavost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schopnost zvládat samotu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vysoká náročnost k vlastní osobě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sociální citlivost</a:t>
            </a:r>
            <a:endParaRPr lang="cs-CZ" altLang="cs-CZ" sz="24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457200" y="3429000"/>
            <a:ext cx="5181600" cy="1752600"/>
          </a:xfrm>
          <a:prstGeom prst="rect">
            <a:avLst/>
          </a:prstGeom>
          <a:solidFill>
            <a:schemeClr val="tx2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AC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nesmělost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AC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nižší sebedůvěra 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rgbClr val="AC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obtížné vyrovnávání s neúspěchem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AC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400" dirty="0">
                <a:solidFill>
                  <a:srgbClr val="AC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snížená adaptabilita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195464" cy="838200"/>
          </a:xfrm>
          <a:solidFill>
            <a:srgbClr val="808000">
              <a:alpha val="47842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Melancholik</a:t>
            </a:r>
          </a:p>
        </p:txBody>
      </p:sp>
    </p:spTree>
    <p:extLst>
      <p:ext uri="{BB962C8B-B14F-4D97-AF65-F5344CB8AC3E}">
        <p14:creationId xmlns:p14="http://schemas.microsoft.com/office/powerpoint/2010/main" val="36151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animBg="1"/>
      <p:bldP spid="379907" grpId="0" animBg="1"/>
      <p:bldP spid="379908" grpId="0" autoUpdateAnimBg="0"/>
      <p:bldP spid="379909" grpId="0" autoUpdateAnimBg="0"/>
      <p:bldP spid="379910" grpId="0" animBg="1" autoUpdateAnimBg="0"/>
      <p:bldP spid="37991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8335-C8DC-43B9-8567-698140B99BBB}" type="datetime1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1. 4. 2015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141-C5B4-47DC-8C66-511149EFB2A7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18409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         </a:t>
            </a:r>
            <a:br>
              <a:rPr lang="cs-CZ" altLang="cs-CZ" dirty="0"/>
            </a:br>
            <a:r>
              <a:rPr lang="cs-CZ" altLang="cs-CZ" b="1" dirty="0" smtClean="0">
                <a:solidFill>
                  <a:srgbClr val="002060"/>
                </a:solidFill>
              </a:rPr>
              <a:t>Typologie Sigmunda Freuda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14652"/>
            <a:ext cx="8496944" cy="4713387"/>
          </a:xfrm>
        </p:spPr>
        <p:txBody>
          <a:bodyPr/>
          <a:lstStyle/>
          <a:p>
            <a:r>
              <a:rPr lang="cs-CZ" altLang="cs-CZ" b="1" dirty="0"/>
              <a:t>Typy osobnosti</a:t>
            </a:r>
            <a:r>
              <a:rPr lang="cs-CZ" altLang="cs-CZ" dirty="0"/>
              <a:t> (vycházely z </a:t>
            </a:r>
            <a:r>
              <a:rPr lang="cs-CZ" altLang="cs-CZ" b="1" i="1" dirty="0"/>
              <a:t>fixací</a:t>
            </a:r>
            <a:r>
              <a:rPr lang="cs-CZ" altLang="cs-CZ" dirty="0"/>
              <a:t> dospělého jedince na </a:t>
            </a:r>
            <a:r>
              <a:rPr lang="cs-CZ" altLang="cs-CZ" dirty="0" smtClean="0"/>
              <a:t>rané vývojové stádium </a:t>
            </a:r>
            <a:r>
              <a:rPr lang="cs-CZ" altLang="cs-CZ" dirty="0"/>
              <a:t>– vracení k stadiím </a:t>
            </a:r>
            <a:r>
              <a:rPr lang="cs-CZ" altLang="cs-CZ" i="1" dirty="0"/>
              <a:t>vývoje libida</a:t>
            </a:r>
            <a:r>
              <a:rPr lang="cs-CZ" altLang="cs-CZ" i="1" dirty="0" smtClean="0"/>
              <a:t>):</a:t>
            </a:r>
          </a:p>
          <a:p>
            <a:pPr marL="0" indent="0">
              <a:buNone/>
            </a:pPr>
            <a:endParaRPr lang="cs-CZ" altLang="cs-CZ" sz="1800" i="1" dirty="0"/>
          </a:p>
          <a:p>
            <a:pPr>
              <a:buFont typeface="Wingdings" pitchFamily="2" charset="2"/>
              <a:buNone/>
            </a:pPr>
            <a:r>
              <a:rPr lang="cs-CZ" altLang="cs-CZ" i="1" dirty="0"/>
              <a:t>   - typ orální</a:t>
            </a:r>
          </a:p>
          <a:p>
            <a:pPr>
              <a:buFont typeface="Wingdings" pitchFamily="2" charset="2"/>
              <a:buNone/>
            </a:pPr>
            <a:r>
              <a:rPr lang="cs-CZ" altLang="cs-CZ" i="1" dirty="0"/>
              <a:t>   - typ anální</a:t>
            </a:r>
          </a:p>
          <a:p>
            <a:pPr>
              <a:buFont typeface="Wingdings" pitchFamily="2" charset="2"/>
              <a:buNone/>
            </a:pPr>
            <a:r>
              <a:rPr lang="cs-CZ" altLang="cs-CZ" i="1" dirty="0"/>
              <a:t>   - typ falický</a:t>
            </a:r>
          </a:p>
          <a:p>
            <a:pPr>
              <a:buFont typeface="Wingdings" pitchFamily="2" charset="2"/>
              <a:buNone/>
            </a:pPr>
            <a:r>
              <a:rPr lang="cs-CZ" altLang="cs-CZ" i="1" dirty="0"/>
              <a:t>   - typ genitální</a:t>
            </a:r>
          </a:p>
          <a:p>
            <a:pPr>
              <a:buFont typeface="Wingdings" pitchFamily="2" charset="2"/>
              <a:buNone/>
            </a:pPr>
            <a:endParaRPr lang="cs-CZ" altLang="cs-CZ" i="1" dirty="0"/>
          </a:p>
          <a:p>
            <a:endParaRPr lang="cs-CZ" altLang="cs-CZ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412" r="3882" b="4823"/>
          <a:stretch/>
        </p:blipFill>
        <p:spPr bwMode="auto">
          <a:xfrm>
            <a:off x="7020272" y="118409"/>
            <a:ext cx="1660083" cy="17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627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ju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47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610600" cy="4728592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extraverze x introverze (temperament)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 společnosti   I:E  1:3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myšlení, cítění, čití, intuice (základní duševní funkce člověka)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osm základních typů na základě kombinace temperamentu a funkcí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altLang="cs-CZ" sz="2400" b="1" dirty="0" smtClean="0">
              <a:latin typeface="Impact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6913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Jungova typologická soustava</a:t>
            </a:r>
            <a:b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Rozšíření Jungovy typologie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Test osobnosti vytvořený Katherine </a:t>
            </a:r>
            <a:r>
              <a:rPr lang="cs-CZ" dirty="0" err="1"/>
              <a:t>Briggsovou</a:t>
            </a:r>
            <a:r>
              <a:rPr lang="cs-CZ" dirty="0"/>
              <a:t> a její dcerou Isabel Myersovou (</a:t>
            </a:r>
            <a:r>
              <a:rPr lang="cs-CZ" b="1" dirty="0" err="1"/>
              <a:t>M</a:t>
            </a:r>
            <a:r>
              <a:rPr lang="cs-CZ" dirty="0" err="1"/>
              <a:t>yers</a:t>
            </a:r>
            <a:r>
              <a:rPr lang="cs-CZ" dirty="0"/>
              <a:t> </a:t>
            </a:r>
            <a:r>
              <a:rPr lang="cs-CZ" b="1" dirty="0" err="1"/>
              <a:t>B</a:t>
            </a:r>
            <a:r>
              <a:rPr lang="cs-CZ" dirty="0" err="1"/>
              <a:t>riggs</a:t>
            </a:r>
            <a:r>
              <a:rPr lang="cs-CZ" dirty="0"/>
              <a:t> </a:t>
            </a:r>
            <a:r>
              <a:rPr lang="cs-CZ" b="1" dirty="0"/>
              <a:t>T</a:t>
            </a:r>
            <a:r>
              <a:rPr lang="cs-CZ" dirty="0"/>
              <a:t>ype</a:t>
            </a:r>
            <a:r>
              <a:rPr lang="cs-CZ" b="1" dirty="0"/>
              <a:t> </a:t>
            </a:r>
            <a:r>
              <a:rPr lang="cs-CZ" b="1" dirty="0" err="1"/>
              <a:t>I</a:t>
            </a:r>
            <a:r>
              <a:rPr lang="cs-CZ" dirty="0" err="1"/>
              <a:t>ndicator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rozšiřuje</a:t>
            </a:r>
            <a:r>
              <a:rPr lang="cs-CZ" dirty="0"/>
              <a:t> </a:t>
            </a:r>
            <a:r>
              <a:rPr lang="cs-CZ" b="1" dirty="0">
                <a:hlinkClick r:id="rId2"/>
              </a:rPr>
              <a:t>Jungovu typologii funkcí</a:t>
            </a:r>
            <a:r>
              <a:rPr lang="cs-CZ" dirty="0">
                <a:hlinkClick r:id="rId2"/>
              </a:rPr>
              <a:t> </a:t>
            </a:r>
            <a:r>
              <a:rPr lang="cs-CZ" dirty="0"/>
              <a:t>a škálu </a:t>
            </a:r>
            <a:r>
              <a:rPr lang="cs-CZ" b="1" dirty="0">
                <a:hlinkClick r:id="rId3"/>
              </a:rPr>
              <a:t>extraverze - introverze</a:t>
            </a:r>
            <a:r>
              <a:rPr lang="cs-CZ" dirty="0">
                <a:hlinkClick r:id="rId3"/>
              </a:rPr>
              <a:t> </a:t>
            </a:r>
            <a:r>
              <a:rPr lang="cs-CZ" dirty="0"/>
              <a:t>přidáním další proměnné </a:t>
            </a:r>
            <a:r>
              <a:rPr lang="cs-CZ" b="1" dirty="0" smtClean="0"/>
              <a:t>Vnímání </a:t>
            </a:r>
            <a:r>
              <a:rPr lang="cs-CZ" dirty="0" smtClean="0"/>
              <a:t>(</a:t>
            </a:r>
            <a:r>
              <a:rPr lang="cs-CZ" dirty="0" err="1" smtClean="0"/>
              <a:t>percieve</a:t>
            </a:r>
            <a:r>
              <a:rPr lang="cs-CZ" dirty="0" smtClean="0"/>
              <a:t>)</a:t>
            </a:r>
            <a:r>
              <a:rPr lang="cs-CZ" dirty="0"/>
              <a:t> - </a:t>
            </a:r>
            <a:r>
              <a:rPr lang="cs-CZ" b="1" dirty="0" smtClean="0"/>
              <a:t>Usuzování</a:t>
            </a:r>
            <a:r>
              <a:rPr lang="cs-CZ" dirty="0" smtClean="0"/>
              <a:t> (</a:t>
            </a:r>
            <a:r>
              <a:rPr lang="cs-CZ" dirty="0" err="1" smtClean="0"/>
              <a:t>judging</a:t>
            </a:r>
            <a:r>
              <a:rPr lang="cs-CZ" dirty="0" smtClean="0"/>
              <a:t>).</a:t>
            </a:r>
            <a:r>
              <a:rPr lang="cs-CZ" dirty="0"/>
              <a:t> 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Typologie </a:t>
            </a:r>
            <a:r>
              <a:rPr lang="cs-CZ" dirty="0"/>
              <a:t>osobnosti MBTI vznikla rozšířením </a:t>
            </a:r>
            <a:r>
              <a:rPr lang="cs-CZ" b="1" dirty="0" smtClean="0">
                <a:hlinkClick r:id="rId4"/>
              </a:rPr>
              <a:t>Obecných </a:t>
            </a:r>
            <a:r>
              <a:rPr lang="cs-CZ" b="1" dirty="0">
                <a:hlinkClick r:id="rId4"/>
              </a:rPr>
              <a:t>typů C. G. Junga</a:t>
            </a:r>
            <a:r>
              <a:rPr lang="cs-CZ" dirty="0">
                <a:hlinkClick r:id="rId4"/>
              </a:rPr>
              <a:t> (8 typů)</a:t>
            </a:r>
            <a:r>
              <a:rPr lang="cs-CZ" dirty="0"/>
              <a:t> na celkových </a:t>
            </a:r>
            <a:r>
              <a:rPr lang="cs-CZ" b="1" dirty="0"/>
              <a:t>16 </a:t>
            </a:r>
            <a:r>
              <a:rPr lang="cs-CZ" b="1" dirty="0" err="1"/>
              <a:t>osobnostích</a:t>
            </a:r>
            <a:r>
              <a:rPr lang="cs-CZ" b="1" dirty="0"/>
              <a:t> typů</a:t>
            </a:r>
            <a:r>
              <a:rPr lang="cs-CZ" dirty="0"/>
              <a:t>. </a:t>
            </a:r>
            <a:endParaRPr lang="cs-CZ" dirty="0" smtClean="0">
              <a:hlinkClick r:id="rId5"/>
            </a:endParaRPr>
          </a:p>
          <a:p>
            <a:pPr marL="0" indent="0">
              <a:buNone/>
            </a:pPr>
            <a:endParaRPr lang="cs-CZ" dirty="0">
              <a:hlinkClick r:id="rId5"/>
            </a:endParaRPr>
          </a:p>
          <a:p>
            <a:pPr marL="0" indent="0">
              <a:buNone/>
            </a:pPr>
            <a:endParaRPr lang="cs-CZ" dirty="0" smtClean="0">
              <a:hlinkClick r:id=""/>
            </a:endParaRPr>
          </a:p>
          <a:p>
            <a:pPr marL="0" indent="0" algn="ctr">
              <a:buNone/>
            </a:pPr>
            <a:r>
              <a:rPr lang="cs-CZ" dirty="0" smtClean="0">
                <a:hlinkClick r:id=""/>
              </a:rPr>
              <a:t>http</a:t>
            </a:r>
            <a:r>
              <a:rPr lang="cs-CZ" dirty="0">
                <a:hlinkClick r:id="rId5"/>
              </a:rPr>
              <a:t>://testosobnosti.zarohem.cz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5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má vliv na změnu/vývoj osobnosti?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altLang="cs-CZ" b="0" dirty="0" smtClean="0"/>
              <a:t>Zkušenosti</a:t>
            </a:r>
          </a:p>
          <a:p>
            <a:pPr>
              <a:lnSpc>
                <a:spcPct val="200000"/>
              </a:lnSpc>
            </a:pPr>
            <a:r>
              <a:rPr lang="cs-CZ" altLang="cs-CZ" b="0" dirty="0" smtClean="0"/>
              <a:t>Vědomosti</a:t>
            </a:r>
          </a:p>
          <a:p>
            <a:pPr>
              <a:lnSpc>
                <a:spcPct val="200000"/>
              </a:lnSpc>
            </a:pPr>
            <a:r>
              <a:rPr lang="cs-CZ" altLang="cs-CZ" b="0" dirty="0" smtClean="0"/>
              <a:t>Hodnoty</a:t>
            </a:r>
          </a:p>
          <a:p>
            <a:pPr>
              <a:lnSpc>
                <a:spcPct val="200000"/>
              </a:lnSpc>
            </a:pPr>
            <a:r>
              <a:rPr lang="cs-CZ" altLang="cs-CZ" b="0" dirty="0" smtClean="0"/>
              <a:t>Zážitky</a:t>
            </a:r>
          </a:p>
          <a:p>
            <a:pPr>
              <a:lnSpc>
                <a:spcPct val="200000"/>
              </a:lnSpc>
            </a:pPr>
            <a:r>
              <a:rPr lang="cs-CZ" altLang="cs-CZ" b="0" dirty="0"/>
              <a:t>T</a:t>
            </a:r>
            <a:r>
              <a:rPr lang="cs-CZ" altLang="cs-CZ" b="0" dirty="0" smtClean="0"/>
              <a:t>ělesné změny</a:t>
            </a:r>
          </a:p>
          <a:p>
            <a:pPr marL="0" indent="0">
              <a:buNone/>
            </a:pPr>
            <a:endParaRPr lang="cs-CZ" altLang="cs-CZ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6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sah 2"/>
          <p:cNvSpPr>
            <a:spLocks noGrp="1"/>
          </p:cNvSpPr>
          <p:nvPr>
            <p:ph idx="1"/>
          </p:nvPr>
        </p:nvSpPr>
        <p:spPr>
          <a:xfrm>
            <a:off x="1016663" y="1196752"/>
            <a:ext cx="8001000" cy="5410200"/>
          </a:xfrm>
        </p:spPr>
        <p:txBody>
          <a:bodyPr/>
          <a:lstStyle/>
          <a:p>
            <a:pPr marL="342900" indent="-342900" defTabSz="914400">
              <a:lnSpc>
                <a:spcPct val="150000"/>
              </a:lnSpc>
            </a:pPr>
            <a:r>
              <a:rPr lang="cs-CZ" b="1" dirty="0" smtClean="0"/>
              <a:t>2 skupiny faktorů</a:t>
            </a:r>
            <a:endParaRPr lang="cs-CZ" dirty="0" smtClean="0"/>
          </a:p>
          <a:p>
            <a:pPr marL="742950" lvl="1" indent="-285750" defTabSz="914400">
              <a:lnSpc>
                <a:spcPct val="150000"/>
              </a:lnSpc>
            </a:pPr>
            <a:r>
              <a:rPr lang="cs-CZ" b="1" dirty="0" smtClean="0"/>
              <a:t>Vnitřní (</a:t>
            </a:r>
            <a:r>
              <a:rPr lang="cs-CZ" b="1" dirty="0" err="1" smtClean="0"/>
              <a:t>bilogické</a:t>
            </a:r>
            <a:r>
              <a:rPr lang="cs-CZ" b="1" dirty="0" smtClean="0"/>
              <a:t>)</a:t>
            </a:r>
            <a:endParaRPr lang="cs-CZ" b="1" dirty="0" smtClean="0"/>
          </a:p>
          <a:p>
            <a:pPr marL="1143000" lvl="2" indent="-228600" defTabSz="914400">
              <a:lnSpc>
                <a:spcPct val="150000"/>
              </a:lnSpc>
            </a:pPr>
            <a:r>
              <a:rPr lang="cs-CZ" b="1" dirty="0" smtClean="0"/>
              <a:t>Dědičnost</a:t>
            </a:r>
          </a:p>
          <a:p>
            <a:pPr marL="1143000" lvl="2" indent="-228600" defTabSz="914400">
              <a:lnSpc>
                <a:spcPct val="150000"/>
              </a:lnSpc>
            </a:pPr>
            <a:r>
              <a:rPr lang="cs-CZ" b="1" dirty="0" smtClean="0"/>
              <a:t>Genetické předpoklady vlastní, včetně mutací genů</a:t>
            </a:r>
          </a:p>
          <a:p>
            <a:pPr marL="1143000" lvl="2" indent="-228600" defTabSz="914400">
              <a:lnSpc>
                <a:spcPct val="150000"/>
              </a:lnSpc>
            </a:pPr>
            <a:r>
              <a:rPr lang="cs-CZ" b="1" dirty="0" smtClean="0"/>
              <a:t>Vrozenost</a:t>
            </a:r>
          </a:p>
          <a:p>
            <a:pPr marL="1143000" lvl="2" indent="-228600" defTabSz="914400">
              <a:buFont typeface="Arial" charset="0"/>
              <a:buNone/>
            </a:pPr>
            <a:endParaRPr lang="cs-CZ" b="1" dirty="0" smtClean="0"/>
          </a:p>
          <a:p>
            <a:pPr marL="742950" lvl="1" indent="-285750" defTabSz="914400"/>
            <a:r>
              <a:rPr lang="cs-CZ" b="1" dirty="0" smtClean="0"/>
              <a:t>Vnější (sociální, klimatické)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38570" y="188640"/>
            <a:ext cx="8075612" cy="614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Determinace lidské psychiky</a:t>
            </a:r>
          </a:p>
        </p:txBody>
      </p:sp>
    </p:spTree>
    <p:extLst>
      <p:ext uri="{BB962C8B-B14F-4D97-AF65-F5344CB8AC3E}">
        <p14:creationId xmlns:p14="http://schemas.microsoft.com/office/powerpoint/2010/main" val="31389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>
              <a:buFont typeface="Arial" charset="0"/>
              <a:buNone/>
            </a:pPr>
            <a:r>
              <a:rPr lang="cs-CZ" sz="2800" dirty="0" smtClean="0"/>
              <a:t>Historické pojetí vlivu vnějších a vnitřních podmínek</a:t>
            </a:r>
          </a:p>
          <a:p>
            <a:pPr marL="342900" indent="-342900" defTabSz="914400"/>
            <a:r>
              <a:rPr lang="cs-CZ" sz="2400" b="0" dirty="0" smtClean="0"/>
              <a:t>Environmentalistické</a:t>
            </a:r>
          </a:p>
          <a:p>
            <a:pPr marL="342900" indent="-342900" defTabSz="914400"/>
            <a:r>
              <a:rPr lang="cs-CZ" sz="2400" b="0" dirty="0" smtClean="0"/>
              <a:t>Nativistické</a:t>
            </a:r>
          </a:p>
          <a:p>
            <a:pPr marL="342900" indent="-342900" defTabSz="914400"/>
            <a:r>
              <a:rPr lang="cs-CZ" sz="2400" b="0" dirty="0" err="1" smtClean="0"/>
              <a:t>Interakcionistické</a:t>
            </a:r>
            <a:endParaRPr lang="cs-CZ" sz="2400" b="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49313" y="188640"/>
            <a:ext cx="8075612" cy="614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Determinace lidské psychiky</a:t>
            </a:r>
          </a:p>
        </p:txBody>
      </p:sp>
      <p:pic>
        <p:nvPicPr>
          <p:cNvPr id="9" name="Obrázek 8" descr="Socpsy - vztah jedince a prostředí.jpg"/>
          <p:cNvPicPr>
            <a:picLocks noChangeAspect="1"/>
          </p:cNvPicPr>
          <p:nvPr/>
        </p:nvPicPr>
        <p:blipFill>
          <a:blip r:embed="rId2" cstate="print"/>
          <a:srcRect t="13416"/>
          <a:stretch>
            <a:fillRect/>
          </a:stretch>
        </p:blipFill>
        <p:spPr bwMode="auto">
          <a:xfrm>
            <a:off x="1586800" y="3596360"/>
            <a:ext cx="6600638" cy="325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1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39038"/>
            <a:ext cx="87630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4400" dirty="0" smtClean="0"/>
              <a:t>Hrát si </a:t>
            </a:r>
          </a:p>
          <a:p>
            <a:pPr>
              <a:buFont typeface="Wingdings" pitchFamily="2" charset="2"/>
              <a:buNone/>
              <a:defRPr/>
            </a:pPr>
            <a:endParaRPr lang="cs-CZ" sz="4400" dirty="0" smtClean="0">
              <a:solidFill>
                <a:srgbClr val="336699"/>
              </a:solidFill>
              <a:latin typeface="Impact" pitchFamily="34" charset="0"/>
            </a:endParaRPr>
          </a:p>
          <a:p>
            <a:pPr marL="0" indent="0" algn="ctr">
              <a:buNone/>
              <a:defRPr/>
            </a:pPr>
            <a:r>
              <a:rPr lang="cs-CZ" sz="4400" dirty="0" smtClean="0"/>
              <a:t>                            Pracovat</a:t>
            </a:r>
            <a:endParaRPr lang="cs-CZ" sz="4400" dirty="0" smtClean="0">
              <a:solidFill>
                <a:srgbClr val="336699"/>
              </a:solidFill>
              <a:latin typeface="Impact" pitchFamily="34" charset="0"/>
            </a:endParaRPr>
          </a:p>
          <a:p>
            <a:pPr marL="0" indent="0">
              <a:buNone/>
              <a:defRPr/>
            </a:pPr>
            <a:r>
              <a:rPr lang="cs-CZ" sz="4400" dirty="0" smtClean="0"/>
              <a:t>Milovat</a:t>
            </a:r>
            <a:r>
              <a:rPr lang="cs-CZ" sz="4400" dirty="0" smtClean="0">
                <a:solidFill>
                  <a:srgbClr val="336699"/>
                </a:solidFill>
                <a:latin typeface="Impact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cs-CZ" sz="2800" b="1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67000" y="116632"/>
            <a:ext cx="58326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4400" b="1" dirty="0">
                <a:latin typeface="Impact" pitchFamily="34" charset="0"/>
              </a:rPr>
              <a:t>Zdravá osobnost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0" y="1412776"/>
            <a:ext cx="2684654" cy="19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04" y="3681454"/>
            <a:ext cx="2746072" cy="182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23456"/>
          <a:stretch/>
        </p:blipFill>
        <p:spPr bwMode="auto">
          <a:xfrm>
            <a:off x="2123728" y="4443752"/>
            <a:ext cx="268465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PSYCHOLOGIE OSOBNOSTI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052736"/>
            <a:ext cx="8001000" cy="534806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Se zabývá</a:t>
            </a:r>
          </a:p>
          <a:p>
            <a:r>
              <a:rPr lang="cs-CZ" sz="2800" b="0" dirty="0" smtClean="0"/>
              <a:t>jak se od sebe lidé vzájemně liší a podobají ve svém chování a prožívání</a:t>
            </a:r>
          </a:p>
          <a:p>
            <a:endParaRPr lang="cs-CZ" sz="2800" b="0" dirty="0" smtClean="0"/>
          </a:p>
          <a:p>
            <a:pPr marL="0" indent="0">
              <a:buNone/>
            </a:pPr>
            <a:r>
              <a:rPr lang="cs-CZ" sz="2800" dirty="0" smtClean="0"/>
              <a:t>Vysvětluje</a:t>
            </a:r>
            <a:r>
              <a:rPr lang="cs-CZ" sz="2800" b="0" dirty="0" smtClean="0"/>
              <a:t> </a:t>
            </a:r>
          </a:p>
          <a:p>
            <a:r>
              <a:rPr lang="cs-CZ" sz="2800" b="0" dirty="0" smtClean="0"/>
              <a:t>proč tomu tak je</a:t>
            </a:r>
          </a:p>
          <a:p>
            <a:endParaRPr lang="cs-CZ" sz="2800" b="0" dirty="0" smtClean="0"/>
          </a:p>
          <a:p>
            <a:pPr marL="0" indent="0">
              <a:buNone/>
            </a:pPr>
            <a:r>
              <a:rPr lang="cs-CZ" sz="2800" dirty="0" smtClean="0"/>
              <a:t>Poskytuje nástroje k</a:t>
            </a:r>
          </a:p>
          <a:p>
            <a:r>
              <a:rPr lang="cs-CZ" sz="2800" b="0" dirty="0" smtClean="0"/>
              <a:t>porozumění a ovlivňování lidského chování a prožívání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1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Implicitní teorie osobnosti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80728"/>
            <a:ext cx="8229600" cy="6902896"/>
          </a:xfrm>
        </p:spPr>
        <p:txBody>
          <a:bodyPr/>
          <a:lstStyle/>
          <a:p>
            <a:r>
              <a:rPr lang="cs-CZ" sz="2800" b="0" dirty="0" smtClean="0"/>
              <a:t>Každý máme  více či méně jasně utvořený názor na povahu člověka.</a:t>
            </a:r>
          </a:p>
          <a:p>
            <a:endParaRPr lang="cs-CZ" sz="1000" b="0" dirty="0" smtClean="0"/>
          </a:p>
          <a:p>
            <a:r>
              <a:rPr lang="cs-CZ" sz="2800" b="0" dirty="0" smtClean="0"/>
              <a:t>Tento názor si utváříme na základě zkušenosti a je ovlivněn (deformován) naší vlastní osobností.</a:t>
            </a:r>
          </a:p>
          <a:p>
            <a:endParaRPr lang="cs-CZ" sz="1000" b="0" dirty="0" smtClean="0"/>
          </a:p>
          <a:p>
            <a:r>
              <a:rPr lang="cs-CZ" sz="2800" b="0" dirty="0" smtClean="0"/>
              <a:t>Sebepoznání, tedy důkladné poznání vlastní osobnosti je základem kvalitního poznávání druhých.</a:t>
            </a:r>
          </a:p>
          <a:p>
            <a:endParaRPr lang="cs-CZ" sz="1000" b="0" dirty="0" smtClean="0"/>
          </a:p>
          <a:p>
            <a:pPr marL="0" indent="0" algn="ctr">
              <a:buNone/>
            </a:pPr>
            <a:r>
              <a:rPr lang="cs-CZ" sz="2800" b="0" i="1" dirty="0" smtClean="0"/>
              <a:t>Kdo zná druhé je chytrý, kdo zná sebe je moudrý.</a:t>
            </a:r>
          </a:p>
          <a:p>
            <a:pPr algn="ctr"/>
            <a:endParaRPr lang="cs-CZ" sz="1000" b="0" i="1" dirty="0" smtClean="0"/>
          </a:p>
          <a:p>
            <a:pPr marL="0" indent="0" algn="ctr">
              <a:buNone/>
            </a:pPr>
            <a:r>
              <a:rPr lang="cs-CZ" sz="2800" b="0" i="1" dirty="0" smtClean="0"/>
              <a:t>Jak to, že vidíš třísku v oku svého bratra, ale trám ve vlastním oku nepozoruješ 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Struktura osobnosti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31840" y="50131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Povahové vlastnosti a temperament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4005064"/>
            <a:ext cx="244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Schopnosti a vlohy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31939" y="285293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Motivační vlastnosti a vůle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31975" y="216056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Sociální role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44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90286">
  <a:themeElements>
    <a:clrScheme name="TS001090286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TS001090286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09028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28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Imaginace jako prostředek posílení motorického učení</Template>
  <TotalTime>265</TotalTime>
  <Words>1070</Words>
  <Application>Microsoft Office PowerPoint</Application>
  <PresentationFormat>Předvádění na obrazovce (4:3)</PresentationFormat>
  <Paragraphs>235</Paragraphs>
  <Slides>27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TS001090286</vt:lpstr>
      <vt:lpstr>Motiv systému Office</vt:lpstr>
      <vt:lpstr>1_Motiv systému Office</vt:lpstr>
      <vt:lpstr>OSOBNOST </vt:lpstr>
      <vt:lpstr>Co je osobnost?</vt:lpstr>
      <vt:lpstr>Co má vliv na změnu/vývoj osobnosti?</vt:lpstr>
      <vt:lpstr>Prezentace aplikace PowerPoint</vt:lpstr>
      <vt:lpstr>Prezentace aplikace PowerPoint</vt:lpstr>
      <vt:lpstr>Prezentace aplikace PowerPoint</vt:lpstr>
      <vt:lpstr>PSYCHOLOGIE OSOBNOSTI</vt:lpstr>
      <vt:lpstr>Implicitní teorie osobnosti</vt:lpstr>
      <vt:lpstr>Struktura osobnosti</vt:lpstr>
      <vt:lpstr>Temperament</vt:lpstr>
      <vt:lpstr>Prezentace aplikace PowerPoint</vt:lpstr>
      <vt:lpstr>Prezentace aplikace PowerPoint</vt:lpstr>
      <vt:lpstr>Schopnosti</vt:lpstr>
      <vt:lpstr>Stupně schopností</vt:lpstr>
      <vt:lpstr>Rozlišení schopností</vt:lpstr>
      <vt:lpstr>Typologie osobnosti</vt:lpstr>
      <vt:lpstr>Temperamentové typologie</vt:lpstr>
      <vt:lpstr>Prezentace aplikace PowerPoint</vt:lpstr>
      <vt:lpstr>Galénova typologie </vt:lpstr>
      <vt:lpstr>Eysenckova typologie faktorová </vt:lpstr>
      <vt:lpstr>Cholerik</vt:lpstr>
      <vt:lpstr>Prezentace aplikace PowerPoint</vt:lpstr>
      <vt:lpstr>Prezentace aplikace PowerPoint</vt:lpstr>
      <vt:lpstr>Melancholik</vt:lpstr>
      <vt:lpstr>          Typologie Sigmunda Freuda</vt:lpstr>
      <vt:lpstr>Jungova typologická soustava </vt:lpstr>
      <vt:lpstr>Rozšíření Jungovy typologie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 SPORTOVCE</dc:title>
  <dc:creator>fujitsu</dc:creator>
  <cp:lastModifiedBy>fujitsu</cp:lastModifiedBy>
  <cp:revision>33</cp:revision>
  <dcterms:created xsi:type="dcterms:W3CDTF">2014-09-29T09:33:58Z</dcterms:created>
  <dcterms:modified xsi:type="dcterms:W3CDTF">2015-04-01T12:50:17Z</dcterms:modified>
</cp:coreProperties>
</file>