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9" r:id="rId5"/>
    <p:sldId id="270" r:id="rId6"/>
    <p:sldId id="286" r:id="rId7"/>
    <p:sldId id="257" r:id="rId8"/>
    <p:sldId id="283" r:id="rId9"/>
    <p:sldId id="284" r:id="rId10"/>
    <p:sldId id="285" r:id="rId11"/>
    <p:sldId id="294" r:id="rId12"/>
    <p:sldId id="287" r:id="rId13"/>
    <p:sldId id="293" r:id="rId14"/>
    <p:sldId id="288" r:id="rId15"/>
    <p:sldId id="289" r:id="rId16"/>
    <p:sldId id="290" r:id="rId17"/>
    <p:sldId id="291" r:id="rId18"/>
    <p:sldId id="292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8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1F1AAD-B9E2-4F33-B2B4-CAA8CAEB1E0F}" type="datetimeFigureOut">
              <a:rPr lang="cs-CZ" smtClean="0"/>
              <a:t>7.5.2015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AAD-B9E2-4F33-B2B4-CAA8CAEB1E0F}" type="datetimeFigureOut">
              <a:rPr lang="cs-CZ" smtClean="0"/>
              <a:t>7.5.2015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AAD-B9E2-4F33-B2B4-CAA8CAEB1E0F}" type="datetimeFigureOut">
              <a:rPr lang="cs-CZ" smtClean="0"/>
              <a:t>7.5.2015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37AC-EC6F-4F5A-AC21-E7418B37B952}" type="datetime1">
              <a:rPr lang="cs-CZ"/>
              <a:pPr>
                <a:defRPr/>
              </a:pPr>
              <a:t>7.5.2015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Šance pro všechny CZ.1.07/1.2.06/02.0012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E37A-4A36-42E4-AB81-0F7C018063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0947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FC6457-58E6-4E7E-B817-69F7B8E87F5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6111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09147F-2927-4C76-B069-5E5E473491B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1049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1F1AAD-B9E2-4F33-B2B4-CAA8CAEB1E0F}" type="datetimeFigureOut">
              <a:rPr lang="cs-CZ" smtClean="0"/>
              <a:t>7.5.2015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1F1AAD-B9E2-4F33-B2B4-CAA8CAEB1E0F}" type="datetimeFigureOut">
              <a:rPr lang="cs-CZ" smtClean="0"/>
              <a:t>7.5.2015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AAD-B9E2-4F33-B2B4-CAA8CAEB1E0F}" type="datetimeFigureOut">
              <a:rPr lang="cs-CZ" smtClean="0"/>
              <a:t>7.5.2015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AAD-B9E2-4F33-B2B4-CAA8CAEB1E0F}" type="datetimeFigureOut">
              <a:rPr lang="cs-CZ" smtClean="0"/>
              <a:t>7.5.2015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1F1AAD-B9E2-4F33-B2B4-CAA8CAEB1E0F}" type="datetimeFigureOut">
              <a:rPr lang="cs-CZ" smtClean="0"/>
              <a:t>7.5.2015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AAD-B9E2-4F33-B2B4-CAA8CAEB1E0F}" type="datetimeFigureOut">
              <a:rPr lang="cs-CZ" smtClean="0"/>
              <a:t>7.5.2015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1F1AAD-B9E2-4F33-B2B4-CAA8CAEB1E0F}" type="datetimeFigureOut">
              <a:rPr lang="cs-CZ" smtClean="0"/>
              <a:t>7.5.2015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1F1AAD-B9E2-4F33-B2B4-CAA8CAEB1E0F}" type="datetimeFigureOut">
              <a:rPr lang="cs-CZ" smtClean="0"/>
              <a:t>7.5.2015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1F1AAD-B9E2-4F33-B2B4-CAA8CAEB1E0F}" type="datetimeFigureOut">
              <a:rPr lang="cs-CZ" smtClean="0"/>
              <a:t>7.5.2015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z/imgres?imgurl=http://www.dinarin.cz/fph/media.nsf/v/1453978D39904EF1C125757A00711617/$file/senior_m.jpg&amp;imgrefurl=http://www.dinarin.cz/art_list.jsp?target%3Dclanky_starnuti&amp;usg=__GP5jtllY375o-21L52Ow9aB5_N4=&amp;h=514&amp;w=514&amp;sz=52&amp;hl=cs&amp;start=77&amp;um=1&amp;tbnid=SyYxtrgmzZMOJM:&amp;tbnh=131&amp;tbnw=131&amp;prev=/images?q%3Dst%C3%A1%C5%99%C3%AD%26ndsp%3D20%26hl%3Dcs%26lr%3D%26sa%3DN%26start%3D60%26um%3D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2348880"/>
            <a:ext cx="6172200" cy="1894362"/>
          </a:xfrm>
        </p:spPr>
        <p:txBody>
          <a:bodyPr/>
          <a:lstStyle/>
          <a:p>
            <a:pPr algn="ctr"/>
            <a:r>
              <a:rPr lang="cs-CZ" dirty="0" smtClean="0"/>
              <a:t>PSYCHOLOGIE LIDSKÉHO VÝVOJE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6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7467600" cy="1143000"/>
          </a:xfrm>
        </p:spPr>
        <p:txBody>
          <a:bodyPr/>
          <a:lstStyle/>
          <a:p>
            <a:r>
              <a:rPr lang="cs-CZ" dirty="0" smtClean="0"/>
              <a:t>Fáze kognitivního vývoje dle </a:t>
            </a:r>
            <a:r>
              <a:rPr lang="cs-CZ" dirty="0" err="1" smtClean="0"/>
              <a:t>Piageta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052736"/>
            <a:ext cx="3200806" cy="535821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544" y="1412776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Vývojová teorie švýcarského filozofa, přírodního vědce a biologicky orientovaného vývojového </a:t>
            </a:r>
            <a:r>
              <a:rPr lang="cs-CZ" sz="2400" dirty="0" smtClean="0"/>
              <a:t>psychologa</a:t>
            </a:r>
            <a:r>
              <a:rPr lang="cs-CZ" sz="2400" dirty="0"/>
              <a:t> </a:t>
            </a:r>
            <a:r>
              <a:rPr lang="cs-CZ" sz="2400" b="1" dirty="0"/>
              <a:t>Jeana </a:t>
            </a:r>
            <a:r>
              <a:rPr lang="cs-CZ" sz="2400" b="1" dirty="0" err="1"/>
              <a:t>Piageta</a:t>
            </a:r>
            <a:r>
              <a:rPr lang="cs-CZ" sz="2400" dirty="0"/>
              <a:t> patří k vlivným psychologickým konceptům současnosti, přestože se týká "</a:t>
            </a:r>
            <a:r>
              <a:rPr lang="cs-CZ" sz="2400" i="1" dirty="0"/>
              <a:t>jen</a:t>
            </a:r>
            <a:r>
              <a:rPr lang="cs-CZ" sz="2400" dirty="0"/>
              <a:t>" jedné stránky ontogeneze člověka - </a:t>
            </a:r>
            <a:r>
              <a:rPr lang="cs-CZ" sz="2400" b="1" dirty="0"/>
              <a:t>kognitivního vývoje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7887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7467600" cy="1143000"/>
          </a:xfrm>
        </p:spPr>
        <p:txBody>
          <a:bodyPr/>
          <a:lstStyle/>
          <a:p>
            <a:r>
              <a:rPr lang="cs-CZ" dirty="0" smtClean="0"/>
              <a:t>Fáze kognitivního vývoje dle </a:t>
            </a:r>
            <a:r>
              <a:rPr lang="cs-CZ" dirty="0" err="1" smtClean="0"/>
              <a:t>Piageta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32026"/>
          <a:stretch/>
        </p:blipFill>
        <p:spPr>
          <a:xfrm>
            <a:off x="179512" y="3390410"/>
            <a:ext cx="8568952" cy="341285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7504" y="918831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/>
              <a:t>1) </a:t>
            </a:r>
            <a:r>
              <a:rPr lang="cs-CZ" altLang="cs-CZ" sz="2400" b="1" dirty="0"/>
              <a:t>Senzomotorické</a:t>
            </a:r>
            <a:r>
              <a:rPr lang="cs-CZ" altLang="cs-CZ" sz="2400" dirty="0"/>
              <a:t> (0-2 roky) - odlišuje sebe od objektů</a:t>
            </a:r>
          </a:p>
          <a:p>
            <a:r>
              <a:rPr lang="cs-CZ" altLang="cs-CZ" sz="2400" dirty="0"/>
              <a:t>2) </a:t>
            </a:r>
            <a:r>
              <a:rPr lang="cs-CZ" altLang="cs-CZ" sz="2400" b="1" dirty="0"/>
              <a:t>Předoperační</a:t>
            </a:r>
            <a:r>
              <a:rPr lang="cs-CZ" altLang="cs-CZ" sz="2400" dirty="0"/>
              <a:t> (2-7 let) – egocentrické myšlení, třídí jevy podle jednoho rysu</a:t>
            </a:r>
          </a:p>
          <a:p>
            <a:r>
              <a:rPr lang="cs-CZ" altLang="cs-CZ" sz="2400" dirty="0"/>
              <a:t>3) </a:t>
            </a:r>
            <a:r>
              <a:rPr lang="cs-CZ" altLang="cs-CZ" sz="2400" b="1" dirty="0"/>
              <a:t>Konkrétních operací</a:t>
            </a:r>
            <a:r>
              <a:rPr lang="cs-CZ" altLang="cs-CZ" sz="2400" dirty="0"/>
              <a:t> (7-11 let) – logické myšlení o konkrétních pojmech</a:t>
            </a:r>
          </a:p>
          <a:p>
            <a:r>
              <a:rPr lang="cs-CZ" altLang="cs-CZ" sz="2400" dirty="0"/>
              <a:t>4) </a:t>
            </a:r>
            <a:r>
              <a:rPr lang="cs-CZ" altLang="cs-CZ" sz="2400" b="1" dirty="0"/>
              <a:t>Formálních operací</a:t>
            </a:r>
            <a:r>
              <a:rPr lang="cs-CZ" altLang="cs-CZ" sz="2400" dirty="0"/>
              <a:t> (od 12 let) – abstraktní myšlení</a:t>
            </a:r>
          </a:p>
        </p:txBody>
      </p:sp>
    </p:spTree>
    <p:extLst>
      <p:ext uri="{BB962C8B-B14F-4D97-AF65-F5344CB8AC3E}">
        <p14:creationId xmlns:p14="http://schemas.microsoft.com/office/powerpoint/2010/main" val="289849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597" y="-171400"/>
            <a:ext cx="8219256" cy="1143000"/>
          </a:xfrm>
        </p:spPr>
        <p:txBody>
          <a:bodyPr/>
          <a:lstStyle/>
          <a:p>
            <a:r>
              <a:rPr lang="cs-CZ" dirty="0" smtClean="0"/>
              <a:t>Vývojová stádia dle Sigmunda Freuda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0579" y="1484784"/>
            <a:ext cx="8240416" cy="4903440"/>
          </a:xfrm>
        </p:spPr>
        <p:txBody>
          <a:bodyPr/>
          <a:lstStyle/>
          <a:p>
            <a:r>
              <a:rPr lang="cs-CZ" dirty="0"/>
              <a:t>Patří mezi originální koncepce </a:t>
            </a:r>
            <a:r>
              <a:rPr lang="cs-CZ" dirty="0" smtClean="0"/>
              <a:t>duševního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/>
              <a:t>vývoje člověka.</a:t>
            </a:r>
          </a:p>
          <a:p>
            <a:r>
              <a:rPr lang="cs-CZ" dirty="0"/>
              <a:t>Rakouský lékař a psycholog, zakladatel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psychoanalýzy </a:t>
            </a:r>
            <a:r>
              <a:rPr lang="cs-CZ" dirty="0"/>
              <a:t>S. Freud považoval za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podstatu </a:t>
            </a:r>
            <a:r>
              <a:rPr lang="cs-CZ" dirty="0"/>
              <a:t>psychického vývoje </a:t>
            </a:r>
            <a:r>
              <a:rPr lang="cs-CZ" i="1" dirty="0"/>
              <a:t>vývoj </a:t>
            </a:r>
            <a:r>
              <a:rPr lang="cs-CZ" i="1" dirty="0" smtClean="0"/>
              <a:t>libida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</a:t>
            </a:r>
            <a:r>
              <a:rPr lang="cs-CZ" dirty="0" smtClean="0"/>
              <a:t>-</a:t>
            </a:r>
            <a:r>
              <a:rPr lang="cs-CZ" dirty="0"/>
              <a:t> </a:t>
            </a:r>
            <a:r>
              <a:rPr lang="cs-CZ" b="1" i="1" dirty="0"/>
              <a:t>životní energie</a:t>
            </a:r>
            <a:r>
              <a:rPr lang="cs-CZ" dirty="0"/>
              <a:t>, kterou spojoval s principem slasti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dirty="0"/>
              <a:t>Člověk podle Freuda lokalizuje pocit slasti a blaha v průběhu své ontogeneze do různých tělesných oblastí. Každá vývojová etapa či fáze s sebou nese i určitý model setkávání jedince s okolním světem.</a:t>
            </a:r>
          </a:p>
          <a:p>
            <a:pPr>
              <a:lnSpc>
                <a:spcPct val="200000"/>
              </a:lnSpc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530" y="1268760"/>
            <a:ext cx="2245323" cy="21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7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597" y="-171400"/>
            <a:ext cx="8219256" cy="1143000"/>
          </a:xfrm>
        </p:spPr>
        <p:txBody>
          <a:bodyPr/>
          <a:lstStyle/>
          <a:p>
            <a:r>
              <a:rPr lang="cs-CZ" dirty="0" smtClean="0"/>
              <a:t>Vývojová stádia dle Sigmunda Freuda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0579" y="1484784"/>
            <a:ext cx="8240416" cy="490344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Stádium orální ( do 1. roku života)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Stádium anální ( 2. a 3. rok života)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Stádium falické ( 4. rok dítěte)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Stádium latence ( od 5 let do začátku dospívání)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Stádium genitální (od 11/12 let)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59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571500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Orální stádium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352928" cy="583264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Hlavním zdrojem libosti a uspokojení dítěte (pudové) je stimulace orální oblasti: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➢ </a:t>
            </a:r>
            <a:r>
              <a:rPr lang="cs-CZ" dirty="0"/>
              <a:t>fáze orální závislosti - sání z prsu, cucání palce, hraček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➢ </a:t>
            </a:r>
            <a:r>
              <a:rPr lang="cs-CZ" dirty="0"/>
              <a:t>fáze orálně agresivní – prořezáváním zubů a </a:t>
            </a:r>
            <a:r>
              <a:rPr lang="cs-CZ" dirty="0" smtClean="0"/>
              <a:t>kousáním</a:t>
            </a:r>
          </a:p>
          <a:p>
            <a:pPr marL="0" indent="0">
              <a:buNone/>
            </a:pPr>
            <a:endParaRPr lang="cs-CZ" sz="900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Frustrace, se kterou se musí jedinec v tomto období vyrovnat je odstavení dítěte. Míra uspokojení pak následně může mít vliv na vlastnosti osobnosti – optimismus, </a:t>
            </a:r>
            <a:r>
              <a:rPr lang="cs-CZ" dirty="0" err="1"/>
              <a:t>lehkověrmost</a:t>
            </a:r>
            <a:r>
              <a:rPr lang="cs-CZ" dirty="0"/>
              <a:t>, manipulativnost při dobrém uspokojení; podezíravost, pesimismus nebo závistivost naopak při nedostatečném uspokojení. </a:t>
            </a:r>
            <a:endParaRPr lang="cs-CZ" dirty="0" smtClean="0"/>
          </a:p>
          <a:p>
            <a:pPr marL="0" indent="0">
              <a:buNone/>
            </a:pPr>
            <a:endParaRPr lang="cs-CZ" sz="900" dirty="0" smtClean="0"/>
          </a:p>
          <a:p>
            <a:pPr marL="0" indent="0">
              <a:buNone/>
            </a:pPr>
            <a:r>
              <a:rPr lang="cs-CZ" dirty="0" smtClean="0"/>
              <a:t>Osoby </a:t>
            </a:r>
            <a:r>
              <a:rPr lang="cs-CZ" dirty="0"/>
              <a:t>fixovány do tohoto stádia (přílišné uspokojování potřeb dítěte) – tendence udržet si ústa jako svoji primární erotogenní zónu – projevuje se jak v sexu, tak ale i v orientaci na jídlo, kouření, nových poznatcích („hltáme je“). </a:t>
            </a:r>
            <a:endParaRPr lang="cs-CZ" dirty="0" smtClean="0"/>
          </a:p>
          <a:p>
            <a:pPr marL="0" indent="0">
              <a:buNone/>
            </a:pPr>
            <a:endParaRPr lang="cs-CZ" sz="900" dirty="0" smtClean="0"/>
          </a:p>
          <a:p>
            <a:pPr marL="0" indent="0">
              <a:buNone/>
            </a:pPr>
            <a:r>
              <a:rPr lang="cs-CZ" dirty="0" smtClean="0"/>
              <a:t>Chtějí </a:t>
            </a:r>
            <a:r>
              <a:rPr lang="cs-CZ" dirty="0"/>
              <a:t>být přehnaně zahrnováni péčí a pozorností, jsou zaměřeni na přijímání, dávání jim činí problémy. Většinou srdečný vztah k dětem, mateřství, přírodě a obecně k ženám. </a:t>
            </a:r>
          </a:p>
        </p:txBody>
      </p:sp>
    </p:spTree>
    <p:extLst>
      <p:ext uri="{BB962C8B-B14F-4D97-AF65-F5344CB8AC3E}">
        <p14:creationId xmlns:p14="http://schemas.microsoft.com/office/powerpoint/2010/main" val="1015183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448" y="-571500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Anální stádium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03232" cy="561662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Zdroj uspokojení se z orální oblasti přesouvá na </a:t>
            </a:r>
            <a:r>
              <a:rPr lang="cs-CZ" dirty="0" err="1"/>
              <a:t>anus</a:t>
            </a:r>
            <a:r>
              <a:rPr lang="cs-CZ" dirty="0"/>
              <a:t>. Uspokojení je tedy výsledkem zadržování a vypuzování exkrementů. </a:t>
            </a:r>
            <a:endParaRPr lang="cs-CZ" dirty="0" smtClean="0"/>
          </a:p>
          <a:p>
            <a:endParaRPr lang="cs-CZ" sz="900" dirty="0" smtClean="0"/>
          </a:p>
          <a:p>
            <a:r>
              <a:rPr lang="cs-CZ" dirty="0" smtClean="0"/>
              <a:t>Zdrojem </a:t>
            </a:r>
            <a:r>
              <a:rPr lang="cs-CZ" dirty="0"/>
              <a:t>frustrace pak bývá odmítnutí exkrementů rodiči (exkrement dítě považuje jako dárek pro rodiče) a výchova k udržování tělesné čistoty. </a:t>
            </a:r>
            <a:endParaRPr lang="cs-CZ" dirty="0" smtClean="0"/>
          </a:p>
          <a:p>
            <a:endParaRPr lang="cs-CZ" sz="900" dirty="0" smtClean="0"/>
          </a:p>
          <a:p>
            <a:r>
              <a:rPr lang="cs-CZ" dirty="0" smtClean="0"/>
              <a:t>Nadměrné </a:t>
            </a:r>
            <a:r>
              <a:rPr lang="cs-CZ" dirty="0"/>
              <a:t>požadavky rodičů na čistotu – nadměrná pořádkumilovnost, šetrnost a tvrdohlavost přílišná schovívavost – sklon k nepořádnosti, plýtvání a uvolněnosti. </a:t>
            </a:r>
            <a:endParaRPr lang="cs-CZ" dirty="0" smtClean="0"/>
          </a:p>
          <a:p>
            <a:endParaRPr lang="cs-CZ" sz="900" dirty="0" smtClean="0"/>
          </a:p>
          <a:p>
            <a:r>
              <a:rPr lang="cs-CZ" dirty="0" smtClean="0"/>
              <a:t>Anální </a:t>
            </a:r>
            <a:r>
              <a:rPr lang="cs-CZ" dirty="0"/>
              <a:t>charakter (přílišné nároky rodičů na čistotu) – spořivost, hromadění majetku a peněz (peníze=exkrementy), případně až k lakotě, sklony ke sběratelství, perfekcionismus. </a:t>
            </a:r>
          </a:p>
        </p:txBody>
      </p:sp>
    </p:spTree>
    <p:extLst>
      <p:ext uri="{BB962C8B-B14F-4D97-AF65-F5344CB8AC3E}">
        <p14:creationId xmlns:p14="http://schemas.microsoft.com/office/powerpoint/2010/main" val="216105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078" y="-571500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Stádium falické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280920" cy="576064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Místo uspokojení se přesouvá na oblast genitálu. </a:t>
            </a:r>
            <a:endParaRPr lang="cs-CZ" dirty="0" smtClean="0"/>
          </a:p>
          <a:p>
            <a:endParaRPr lang="cs-CZ" sz="800" dirty="0" smtClean="0"/>
          </a:p>
          <a:p>
            <a:r>
              <a:rPr lang="cs-CZ" dirty="0" smtClean="0"/>
              <a:t>Freud </a:t>
            </a:r>
            <a:r>
              <a:rPr lang="cs-CZ" dirty="0"/>
              <a:t>říká, že chlapci hodnotí svůj penis jako cenný majetek a dívky jim zatím závidí. </a:t>
            </a:r>
            <a:endParaRPr lang="cs-CZ" dirty="0" smtClean="0"/>
          </a:p>
          <a:p>
            <a:endParaRPr lang="cs-CZ" sz="900" dirty="0" smtClean="0"/>
          </a:p>
          <a:p>
            <a:r>
              <a:rPr lang="cs-CZ" dirty="0" smtClean="0"/>
              <a:t>➢ </a:t>
            </a:r>
            <a:r>
              <a:rPr lang="cs-CZ" dirty="0">
                <a:solidFill>
                  <a:srgbClr val="FF0000"/>
                </a:solidFill>
              </a:rPr>
              <a:t>Oidipovský komplex </a:t>
            </a:r>
            <a:r>
              <a:rPr lang="cs-CZ" dirty="0"/>
              <a:t>= láska chlapce k matce – zahrnuje přání tělesného kontaktu, zvědavost na nahé tělo, nevědomé incestní přání. Otec je chápán jako rival. Normálně strach z potrestání vede chlapce k potlačení sexuálních přání vůči matce a k identifikaci s otcem (agresor), což s sebou nese i všechny atributy otce, zároveň tedy i jeho moc. Tím se vlastně oidipovský komplex vyřeší a chlapec přebírá mužskou roli. </a:t>
            </a:r>
            <a:endParaRPr lang="cs-CZ" dirty="0" smtClean="0"/>
          </a:p>
          <a:p>
            <a:endParaRPr lang="cs-CZ" sz="900" dirty="0" smtClean="0"/>
          </a:p>
          <a:p>
            <a:r>
              <a:rPr lang="cs-CZ" dirty="0" smtClean="0"/>
              <a:t>➢ </a:t>
            </a:r>
            <a:r>
              <a:rPr lang="cs-CZ" dirty="0">
                <a:solidFill>
                  <a:srgbClr val="FF0000"/>
                </a:solidFill>
              </a:rPr>
              <a:t>Elektřin komplex </a:t>
            </a:r>
            <a:r>
              <a:rPr lang="cs-CZ" dirty="0"/>
              <a:t>(oidipovský komplex u děvčat) – Freud ho příliš nepopisoval, protože předpokládal, že se jedná o stejný proces. Rivala vidí děvčata v matce, rozřešení je tedy v identifikace s matkou.</a:t>
            </a:r>
          </a:p>
        </p:txBody>
      </p:sp>
    </p:spTree>
    <p:extLst>
      <p:ext uri="{BB962C8B-B14F-4D97-AF65-F5344CB8AC3E}">
        <p14:creationId xmlns:p14="http://schemas.microsoft.com/office/powerpoint/2010/main" val="223074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448" y="-459432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Stádium latence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19256" cy="4572000"/>
          </a:xfrm>
        </p:spPr>
        <p:txBody>
          <a:bodyPr/>
          <a:lstStyle/>
          <a:p>
            <a:r>
              <a:rPr lang="cs-CZ" dirty="0"/>
              <a:t>Období stability, emoční a sexuální přání ustupují do pozadí.</a:t>
            </a:r>
          </a:p>
        </p:txBody>
      </p:sp>
    </p:spTree>
    <p:extLst>
      <p:ext uri="{BB962C8B-B14F-4D97-AF65-F5344CB8AC3E}">
        <p14:creationId xmlns:p14="http://schemas.microsoft.com/office/powerpoint/2010/main" val="322266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448" y="-459432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Stádium genitální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572000"/>
          </a:xfrm>
        </p:spPr>
        <p:txBody>
          <a:bodyPr/>
          <a:lstStyle/>
          <a:p>
            <a:r>
              <a:rPr lang="cs-CZ" dirty="0" smtClean="0"/>
              <a:t>Ukončením </a:t>
            </a:r>
            <a:r>
              <a:rPr lang="cs-CZ" dirty="0"/>
              <a:t>tohoto období je dle Freuda vývoj člověka dokončený. </a:t>
            </a:r>
            <a:endParaRPr lang="cs-CZ" dirty="0" smtClean="0"/>
          </a:p>
          <a:p>
            <a:endParaRPr lang="cs-CZ" sz="800" dirty="0" smtClean="0"/>
          </a:p>
          <a:p>
            <a:r>
              <a:rPr lang="cs-CZ" dirty="0" smtClean="0"/>
              <a:t>Nastupuje </a:t>
            </a:r>
            <a:r>
              <a:rPr lang="cs-CZ" dirty="0"/>
              <a:t>heterosexuální chování. </a:t>
            </a:r>
            <a:endParaRPr lang="cs-CZ" dirty="0" smtClean="0"/>
          </a:p>
          <a:p>
            <a:endParaRPr lang="cs-CZ" sz="800" dirty="0" smtClean="0"/>
          </a:p>
          <a:p>
            <a:r>
              <a:rPr lang="cs-CZ" dirty="0" smtClean="0"/>
              <a:t>Freud </a:t>
            </a:r>
            <a:r>
              <a:rPr lang="cs-CZ" dirty="0"/>
              <a:t>předpokládal, že člověk se vyvinul z druhu, který měl období puberty v 5-6 </a:t>
            </a:r>
            <a:r>
              <a:rPr lang="cs-CZ" dirty="0" smtClean="0"/>
              <a:t>letech, genitální stádium tedy navazovalo na falické. </a:t>
            </a:r>
          </a:p>
          <a:p>
            <a:endParaRPr lang="cs-CZ" sz="800" dirty="0" smtClean="0"/>
          </a:p>
          <a:p>
            <a:r>
              <a:rPr lang="cs-CZ" dirty="0" smtClean="0"/>
              <a:t>U </a:t>
            </a:r>
            <a:r>
              <a:rPr lang="cs-CZ" dirty="0"/>
              <a:t>člověka je stádium latence jen </a:t>
            </a:r>
            <a:r>
              <a:rPr lang="cs-CZ" dirty="0" smtClean="0"/>
              <a:t>přechodné </a:t>
            </a:r>
            <a:r>
              <a:rPr lang="cs-CZ" dirty="0"/>
              <a:t>stádium, během kterého si osvojí kulturní normy, poznatky a sociální role.</a:t>
            </a:r>
          </a:p>
        </p:txBody>
      </p:sp>
    </p:spTree>
    <p:extLst>
      <p:ext uri="{BB962C8B-B14F-4D97-AF65-F5344CB8AC3E}">
        <p14:creationId xmlns:p14="http://schemas.microsoft.com/office/powerpoint/2010/main" val="85592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-6591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 dirty="0" smtClean="0"/>
              <a:t>Erik </a:t>
            </a:r>
            <a:r>
              <a:rPr lang="cs-CZ" altLang="cs-CZ" sz="4000" dirty="0" err="1" smtClean="0"/>
              <a:t>Erikson</a:t>
            </a:r>
            <a:r>
              <a:rPr lang="cs-CZ" altLang="cs-CZ" sz="4000" dirty="0" smtClean="0"/>
              <a:t> </a:t>
            </a:r>
            <a:r>
              <a:rPr lang="cs-CZ" altLang="cs-CZ" sz="4000" dirty="0"/>
              <a:t>a osm věků člověka</a:t>
            </a:r>
            <a:endParaRPr lang="en-US" altLang="cs-CZ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064896" cy="48737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 smtClean="0"/>
              <a:t>dánský </a:t>
            </a:r>
            <a:r>
              <a:rPr lang="cs-CZ" altLang="cs-CZ" sz="2800" dirty="0"/>
              <a:t>a severoamerický </a:t>
            </a:r>
            <a:r>
              <a:rPr lang="cs-CZ" altLang="cs-CZ" sz="2800" dirty="0" smtClean="0"/>
              <a:t>psycholog</a:t>
            </a:r>
            <a:r>
              <a:rPr lang="cs-CZ" altLang="cs-CZ" sz="2800" dirty="0"/>
              <a:t>, psychoanalytik</a:t>
            </a:r>
            <a:r>
              <a:rPr lang="cs-CZ" altLang="cs-CZ" sz="2800" dirty="0" smtClean="0"/>
              <a:t>.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Teorie „Osm věků člověka“ </a:t>
            </a:r>
            <a:r>
              <a:rPr lang="cs-CZ" altLang="cs-CZ" sz="2800" dirty="0" smtClean="0"/>
              <a:t>.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Prodloužení vývojového pohledu na celý život člověka (od kolébky do smrti</a:t>
            </a:r>
            <a:r>
              <a:rPr lang="cs-CZ" altLang="cs-CZ" sz="2800" dirty="0" smtClean="0"/>
              <a:t>).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Na každém stupni vývoje si jedinec musí vyřešit psychosociální </a:t>
            </a:r>
            <a:r>
              <a:rPr lang="cs-CZ" altLang="cs-CZ" sz="2800" b="1" dirty="0"/>
              <a:t>konflikt (krizi). </a:t>
            </a:r>
            <a:r>
              <a:rPr lang="cs-CZ" altLang="cs-CZ" sz="2800" dirty="0"/>
              <a:t>Výsledek této krize vede jak ke zdravým, tak nezdravým rysům v osobnosti. </a:t>
            </a:r>
          </a:p>
          <a:p>
            <a:pPr>
              <a:lnSpc>
                <a:spcPct val="80000"/>
              </a:lnSpc>
            </a:pPr>
            <a:endParaRPr lang="en-US" altLang="cs-CZ" sz="28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981075"/>
            <a:ext cx="1727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19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28243"/>
            <a:ext cx="7467600" cy="1143000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chemeClr val="tx1"/>
                </a:solidFill>
              </a:rPr>
              <a:t>Co je to </a:t>
            </a:r>
            <a:r>
              <a:rPr lang="cs-CZ" altLang="cs-CZ" b="1" dirty="0" smtClean="0">
                <a:solidFill>
                  <a:schemeClr val="tx1"/>
                </a:solidFill>
              </a:rPr>
              <a:t>vývoj ?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1. Vývoj jako řada zákonitých </a:t>
            </a:r>
            <a:r>
              <a:rPr lang="cs-CZ" altLang="cs-CZ" dirty="0" smtClean="0"/>
              <a:t>změn</a:t>
            </a:r>
          </a:p>
          <a:p>
            <a:endParaRPr lang="cs-CZ" altLang="cs-CZ" dirty="0"/>
          </a:p>
          <a:p>
            <a:r>
              <a:rPr lang="cs-CZ" altLang="cs-CZ" dirty="0"/>
              <a:t>2</a:t>
            </a:r>
            <a:r>
              <a:rPr lang="cs-CZ" altLang="cs-CZ" dirty="0" smtClean="0"/>
              <a:t>. Evoluce </a:t>
            </a:r>
            <a:r>
              <a:rPr lang="cs-CZ" altLang="cs-CZ" dirty="0"/>
              <a:t>a </a:t>
            </a:r>
            <a:r>
              <a:rPr lang="cs-CZ" altLang="cs-CZ" dirty="0" smtClean="0"/>
              <a:t>involuce</a:t>
            </a:r>
          </a:p>
          <a:p>
            <a:endParaRPr lang="cs-CZ" altLang="cs-CZ" dirty="0"/>
          </a:p>
          <a:p>
            <a:r>
              <a:rPr lang="cs-CZ" altLang="cs-CZ" dirty="0"/>
              <a:t>3. Diferenciace a </a:t>
            </a:r>
            <a:r>
              <a:rPr lang="cs-CZ" altLang="cs-CZ" dirty="0" smtClean="0"/>
              <a:t>integrace</a:t>
            </a:r>
          </a:p>
          <a:p>
            <a:endParaRPr lang="cs-CZ" altLang="cs-CZ" dirty="0"/>
          </a:p>
          <a:p>
            <a:r>
              <a:rPr lang="cs-CZ" altLang="cs-CZ" dirty="0"/>
              <a:t>4. Vývoj jako </a:t>
            </a:r>
            <a:r>
              <a:rPr lang="cs-CZ" altLang="cs-CZ" dirty="0" smtClean="0"/>
              <a:t>iniciativa</a:t>
            </a:r>
          </a:p>
          <a:p>
            <a:endParaRPr lang="cs-CZ" altLang="cs-CZ" dirty="0"/>
          </a:p>
          <a:p>
            <a:r>
              <a:rPr lang="cs-CZ" altLang="cs-CZ" dirty="0"/>
              <a:t>5. Učení jako mechanismus vývoje</a:t>
            </a:r>
          </a:p>
        </p:txBody>
      </p:sp>
    </p:spTree>
    <p:extLst>
      <p:ext uri="{BB962C8B-B14F-4D97-AF65-F5344CB8AC3E}">
        <p14:creationId xmlns:p14="http://schemas.microsoft.com/office/powerpoint/2010/main" val="24197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548680"/>
            <a:ext cx="8280920" cy="53187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 err="1"/>
              <a:t>Erikson</a:t>
            </a:r>
            <a:r>
              <a:rPr lang="cs-CZ" altLang="cs-CZ" sz="2800" dirty="0"/>
              <a:t> byl student a blízký spolupracovník Sigmunda Freuda v Rakousku. Spolupracoval též s jeho dcerou Annou Freudovou. Zpočátku považoval svoji teorii za přepracovanou verzi Freudovy teorie psychosexuálního vývoje</a:t>
            </a:r>
            <a:r>
              <a:rPr lang="cs-CZ" altLang="cs-CZ" sz="2800" dirty="0" smtClean="0"/>
              <a:t>.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 Souhlasil s Freudem v tom, že lidé musí projít specifickými vývojovými stádii ve vývoji osobnosti</a:t>
            </a:r>
            <a:r>
              <a:rPr lang="cs-CZ" altLang="cs-CZ" sz="2800" dirty="0" smtClean="0"/>
              <a:t>.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 Předpokládal, že Freud přecenil úlohu sexuálního vývoje ve vývoji osobnosti</a:t>
            </a:r>
            <a:r>
              <a:rPr lang="cs-CZ" altLang="cs-CZ" sz="2800" dirty="0" smtClean="0"/>
              <a:t>.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Zahrnul do vývojové teorie celý běh života </a:t>
            </a:r>
            <a:r>
              <a:rPr lang="cs-CZ" altLang="cs-CZ" sz="2800" dirty="0" smtClean="0"/>
              <a:t>člověka.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3191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19256" cy="6192688"/>
          </a:xfrm>
        </p:spPr>
        <p:txBody>
          <a:bodyPr>
            <a:normAutofit/>
          </a:bodyPr>
          <a:lstStyle/>
          <a:p>
            <a:r>
              <a:rPr lang="cs-CZ" altLang="cs-CZ" sz="2800" dirty="0" err="1"/>
              <a:t>Erikson</a:t>
            </a:r>
            <a:r>
              <a:rPr lang="cs-CZ" altLang="cs-CZ" sz="2800" dirty="0"/>
              <a:t> vycházel z předpokladu, že si jedinec musí vyřešit psychosociální konflikt-krizi v každém jednotlivém „věku“ (tj. vývojové etapě</a:t>
            </a:r>
            <a:r>
              <a:rPr lang="cs-CZ" altLang="cs-CZ" sz="2800" dirty="0" smtClean="0"/>
              <a:t>).</a:t>
            </a:r>
          </a:p>
          <a:p>
            <a:endParaRPr lang="cs-CZ" altLang="cs-CZ" sz="2800" dirty="0"/>
          </a:p>
          <a:p>
            <a:r>
              <a:rPr lang="cs-CZ" altLang="cs-CZ" sz="2800" dirty="0"/>
              <a:t>Uspěje-li, může postoupit zdárně dále do dalšího věku</a:t>
            </a:r>
            <a:r>
              <a:rPr lang="cs-CZ" altLang="cs-CZ" sz="2800" dirty="0" smtClean="0"/>
              <a:t>.</a:t>
            </a:r>
          </a:p>
          <a:p>
            <a:endParaRPr lang="cs-CZ" altLang="cs-CZ" sz="2800" dirty="0"/>
          </a:p>
          <a:p>
            <a:r>
              <a:rPr lang="cs-CZ" altLang="cs-CZ" sz="2800" dirty="0"/>
              <a:t>K prvním pěti vývojovým stadiím (shodná s Freudem-stadium orální, anální, falické, latentní a genitální) přidává další 3.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3919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664"/>
            <a:ext cx="7931224" cy="60692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cs-CZ" altLang="cs-CZ" sz="3200" b="1" dirty="0"/>
              <a:t>1. věk </a:t>
            </a:r>
            <a:r>
              <a:rPr lang="cs-CZ" altLang="cs-CZ" sz="3200" b="1" dirty="0" smtClean="0"/>
              <a:t>Důvěra </a:t>
            </a:r>
            <a:r>
              <a:rPr lang="cs-CZ" altLang="cs-CZ" sz="3200" b="1" dirty="0"/>
              <a:t>x nejistota</a:t>
            </a:r>
            <a:r>
              <a:rPr lang="cs-CZ" altLang="cs-CZ" sz="3200" dirty="0"/>
              <a:t> </a:t>
            </a:r>
            <a:endParaRPr lang="cs-CZ" altLang="cs-CZ" sz="32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dítě </a:t>
            </a:r>
            <a:r>
              <a:rPr lang="cs-CZ" altLang="cs-CZ" sz="2800" dirty="0"/>
              <a:t>získává pocit základní důvěry, učí se věřit svému sociálnímu okolí (pečujícím osobám</a:t>
            </a:r>
            <a:r>
              <a:rPr lang="cs-CZ" altLang="cs-CZ" sz="2800" dirty="0" smtClean="0"/>
              <a:t>).</a:t>
            </a:r>
          </a:p>
          <a:p>
            <a:pPr>
              <a:lnSpc>
                <a:spcPct val="90000"/>
              </a:lnSpc>
            </a:pPr>
            <a:endParaRPr lang="cs-CZ" altLang="cs-CZ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Důležitá je stálost péče a kvalita vztahu matky (pečující osoby</a:t>
            </a:r>
            <a:r>
              <a:rPr lang="cs-CZ" altLang="cs-CZ" sz="2800" dirty="0" smtClean="0"/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Úspěšné překonání-důvěra ve druhé, chuť objevovat okolí</a:t>
            </a:r>
            <a:r>
              <a:rPr lang="cs-CZ" altLang="cs-CZ" sz="28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Neúspěšné-nedostatečný pocit bezpečí.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697599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664"/>
            <a:ext cx="8147248" cy="60692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sz="2800" b="1" dirty="0"/>
              <a:t>2. věk </a:t>
            </a:r>
            <a:r>
              <a:rPr lang="cs-CZ" altLang="cs-CZ" sz="2800" b="1" dirty="0" smtClean="0"/>
              <a:t>Autonomie </a:t>
            </a:r>
            <a:r>
              <a:rPr lang="cs-CZ" altLang="cs-CZ" sz="2800" b="1" dirty="0"/>
              <a:t>x pocit studu a </a:t>
            </a:r>
            <a:r>
              <a:rPr lang="cs-CZ" altLang="cs-CZ" sz="2800" b="1" dirty="0" smtClean="0"/>
              <a:t>pochyby</a:t>
            </a:r>
          </a:p>
          <a:p>
            <a:pPr algn="ctr">
              <a:buFont typeface="Wingdings" pitchFamily="2" charset="2"/>
              <a:buNone/>
            </a:pPr>
            <a:endParaRPr lang="cs-CZ" altLang="cs-CZ" sz="2800" b="1" dirty="0"/>
          </a:p>
          <a:p>
            <a:pPr>
              <a:buFont typeface="Wingdings" pitchFamily="2" charset="2"/>
              <a:buNone/>
            </a:pPr>
            <a:r>
              <a:rPr lang="cs-CZ" altLang="cs-CZ" sz="2800" dirty="0"/>
              <a:t>Úspěšné zvládnutí tohoto období-pocit autonomie, víra ve své schopnosti</a:t>
            </a:r>
            <a:r>
              <a:rPr lang="cs-CZ" altLang="cs-CZ" sz="28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800" dirty="0"/>
          </a:p>
          <a:p>
            <a:pPr>
              <a:buFont typeface="Wingdings" pitchFamily="2" charset="2"/>
              <a:buNone/>
            </a:pPr>
            <a:r>
              <a:rPr lang="cs-CZ" altLang="cs-CZ" sz="2800" dirty="0"/>
              <a:t>Neúspěšné-stud, pochyby o sobě.</a:t>
            </a:r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endParaRPr lang="cs-CZ" altLang="cs-CZ" dirty="0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3943350"/>
            <a:ext cx="21367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39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003232" cy="599728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3200" b="1" dirty="0"/>
              <a:t>3. věk </a:t>
            </a:r>
            <a:r>
              <a:rPr lang="cs-CZ" altLang="cs-CZ" sz="3200" b="1" dirty="0" smtClean="0"/>
              <a:t>3-6/7 let Vlastní </a:t>
            </a:r>
            <a:r>
              <a:rPr lang="cs-CZ" altLang="cs-CZ" sz="3200" b="1" dirty="0"/>
              <a:t>iniciativa x pocity viny </a:t>
            </a:r>
            <a:endParaRPr lang="cs-CZ" altLang="cs-CZ" sz="3200" b="1" dirty="0" smtClean="0"/>
          </a:p>
          <a:p>
            <a:pPr>
              <a:buFont typeface="Wingdings" pitchFamily="2" charset="2"/>
              <a:buNone/>
            </a:pPr>
            <a:endParaRPr lang="cs-CZ" altLang="cs-CZ" sz="3200" b="1" dirty="0"/>
          </a:p>
          <a:p>
            <a:pPr>
              <a:buFont typeface="Wingdings" pitchFamily="2" charset="2"/>
              <a:buNone/>
            </a:pPr>
            <a:r>
              <a:rPr lang="cs-CZ" altLang="cs-CZ" sz="3200" dirty="0"/>
              <a:t>Předškoláci se učí být iniciativní, zahajovat aktivity. </a:t>
            </a:r>
            <a:endParaRPr lang="cs-CZ" altLang="cs-CZ" sz="3200" dirty="0" smtClean="0"/>
          </a:p>
          <a:p>
            <a:pPr>
              <a:buFont typeface="Wingdings" pitchFamily="2" charset="2"/>
              <a:buNone/>
            </a:pPr>
            <a:endParaRPr lang="cs-CZ" altLang="cs-CZ" sz="3200" dirty="0"/>
          </a:p>
          <a:p>
            <a:pPr>
              <a:buFont typeface="Wingdings" pitchFamily="2" charset="2"/>
              <a:buNone/>
            </a:pPr>
            <a:r>
              <a:rPr lang="cs-CZ" altLang="cs-CZ" sz="3200" dirty="0"/>
              <a:t>Vinu mohou pociťovat nad vlastní nezávislou aktivitou.</a:t>
            </a:r>
          </a:p>
          <a:p>
            <a:endParaRPr lang="cs-CZ" altLang="cs-CZ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18038"/>
            <a:ext cx="2698750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35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/>
              <a:t>Erik </a:t>
            </a:r>
            <a:r>
              <a:rPr lang="cs-CZ" altLang="cs-CZ" sz="4000" dirty="0" smtClean="0"/>
              <a:t>H</a:t>
            </a:r>
            <a:endParaRPr lang="en-US" altLang="cs-CZ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075240" cy="4269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700" b="1" dirty="0"/>
              <a:t>4. věk </a:t>
            </a:r>
            <a:r>
              <a:rPr lang="cs-CZ" altLang="cs-CZ" sz="2700" b="1" dirty="0" smtClean="0"/>
              <a:t>7let </a:t>
            </a:r>
            <a:r>
              <a:rPr lang="cs-CZ" altLang="cs-CZ" sz="2700" b="1" dirty="0"/>
              <a:t>až pubescence cca 15 let</a:t>
            </a:r>
          </a:p>
          <a:p>
            <a:pPr>
              <a:buFont typeface="Wingdings" pitchFamily="2" charset="2"/>
              <a:buNone/>
            </a:pPr>
            <a:r>
              <a:rPr lang="cs-CZ" altLang="cs-CZ" sz="2700" b="1" dirty="0"/>
              <a:t>Snaživost x pocit méněcennosti</a:t>
            </a:r>
          </a:p>
          <a:p>
            <a:pPr>
              <a:buFont typeface="Wingdings" pitchFamily="2" charset="2"/>
              <a:buNone/>
            </a:pPr>
            <a:r>
              <a:rPr lang="cs-CZ" altLang="cs-CZ" sz="2700" dirty="0"/>
              <a:t>Význam nástupu školní docházky</a:t>
            </a:r>
            <a:r>
              <a:rPr lang="cs-CZ" altLang="cs-CZ" sz="27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700" dirty="0"/>
          </a:p>
          <a:p>
            <a:pPr>
              <a:buFont typeface="Wingdings" pitchFamily="2" charset="2"/>
              <a:buNone/>
            </a:pPr>
            <a:r>
              <a:rPr lang="cs-CZ" altLang="cs-CZ" sz="2700" dirty="0"/>
              <a:t>Úspěšně zvládnuté období-pocit kompetence, schopnosti rozvíjet svoje dovednosti.</a:t>
            </a:r>
          </a:p>
          <a:p>
            <a:pPr>
              <a:buFont typeface="Wingdings" pitchFamily="2" charset="2"/>
              <a:buNone/>
            </a:pPr>
            <a:r>
              <a:rPr lang="cs-CZ" altLang="cs-CZ" sz="2700" dirty="0"/>
              <a:t>Neúspěšně zvládnuté období-pocit podřadnosti, méněcennosti-strach ze selhání, </a:t>
            </a:r>
            <a:r>
              <a:rPr lang="cs-CZ" altLang="cs-CZ" sz="2700" dirty="0" err="1"/>
              <a:t>neuroticismus</a:t>
            </a:r>
            <a:r>
              <a:rPr lang="cs-CZ" altLang="cs-CZ" sz="2700" dirty="0"/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700" dirty="0">
              <a:solidFill>
                <a:srgbClr val="FFFF00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67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332656"/>
            <a:ext cx="8280920" cy="5904656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dirty="0"/>
              <a:t>5. věk </a:t>
            </a:r>
            <a:r>
              <a:rPr lang="cs-CZ" altLang="cs-CZ" sz="2800" b="1" dirty="0" smtClean="0"/>
              <a:t>15 </a:t>
            </a:r>
            <a:r>
              <a:rPr lang="cs-CZ" altLang="cs-CZ" sz="2800" b="1" dirty="0"/>
              <a:t>let, tj. adolescence  až raná dospělost</a:t>
            </a:r>
            <a:r>
              <a:rPr lang="cs-CZ" altLang="cs-CZ" sz="2800" dirty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dirty="0"/>
              <a:t>Identita x zmatení rolí </a:t>
            </a:r>
            <a:r>
              <a:rPr lang="cs-CZ" altLang="cs-CZ" sz="2800" dirty="0" smtClean="0"/>
              <a:t>(</a:t>
            </a:r>
            <a:r>
              <a:rPr lang="cs-CZ" altLang="cs-CZ" sz="2800" dirty="0"/>
              <a:t>nejistota o své roli (kdo jsem</a:t>
            </a:r>
            <a:r>
              <a:rPr lang="cs-CZ" altLang="cs-CZ" sz="2800" dirty="0" smtClean="0"/>
              <a:t>).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altLang="cs-CZ" sz="9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V adolescenci dochází k rozvoji vlastní identity-kdo jsem</a:t>
            </a:r>
            <a:r>
              <a:rPr lang="cs-CZ" altLang="cs-CZ" sz="2800" dirty="0" smtClean="0"/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000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76538"/>
            <a:ext cx="2805113" cy="40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35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664"/>
            <a:ext cx="8435280" cy="6069288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3200" b="1" dirty="0"/>
              <a:t>6. věk  (tj. mladší dospělost) 20.-cca 35 let 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sz="3200" b="1" dirty="0"/>
              <a:t>Intimita x izolace </a:t>
            </a:r>
            <a:endParaRPr lang="cs-CZ" altLang="cs-CZ" sz="3200" b="1" dirty="0" smtClean="0"/>
          </a:p>
          <a:p>
            <a:pPr algn="ctr">
              <a:buFont typeface="Wingdings" pitchFamily="2" charset="2"/>
              <a:buNone/>
            </a:pPr>
            <a:endParaRPr lang="cs-CZ" altLang="cs-CZ" sz="3200" b="1" dirty="0"/>
          </a:p>
          <a:p>
            <a:pPr>
              <a:buFont typeface="Wingdings" pitchFamily="2" charset="2"/>
              <a:buNone/>
            </a:pPr>
            <a:r>
              <a:rPr lang="cs-CZ" altLang="cs-CZ" sz="3200" dirty="0"/>
              <a:t>Intimita ve smyslu vztahu s druhým člověkem, splynutím s ním. </a:t>
            </a:r>
          </a:p>
          <a:p>
            <a:pPr>
              <a:buFont typeface="Wingdings" pitchFamily="2" charset="2"/>
              <a:buNone/>
            </a:pPr>
            <a:endParaRPr lang="cs-CZ" altLang="cs-CZ" sz="3200" dirty="0"/>
          </a:p>
          <a:p>
            <a:pPr>
              <a:buFont typeface="Wingdings" pitchFamily="2" charset="2"/>
              <a:buNone/>
            </a:pPr>
            <a:r>
              <a:rPr lang="cs-CZ" altLang="cs-CZ" sz="3200" dirty="0"/>
              <a:t>Izolace-sklon </a:t>
            </a:r>
            <a:r>
              <a:rPr lang="cs-CZ" altLang="cs-CZ" sz="3200" dirty="0" smtClean="0"/>
              <a:t>vyhýbat </a:t>
            </a:r>
            <a:r>
              <a:rPr lang="cs-CZ" altLang="cs-CZ" sz="3200" dirty="0"/>
              <a:t>se vztahům.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19306"/>
            <a:ext cx="3616077" cy="240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08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/>
              <a:t>7. věk (tj. střední dospělost) 35let cca 55 let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err="1"/>
              <a:t>Generativita</a:t>
            </a:r>
            <a:r>
              <a:rPr lang="cs-CZ" altLang="cs-CZ" sz="2400" b="1" dirty="0"/>
              <a:t> x </a:t>
            </a:r>
            <a:r>
              <a:rPr lang="cs-CZ" altLang="cs-CZ" sz="2400" b="1" dirty="0" smtClean="0"/>
              <a:t>stagnace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altLang="cs-CZ" sz="16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err="1"/>
              <a:t>Generativita</a:t>
            </a:r>
            <a:r>
              <a:rPr lang="cs-CZ" altLang="cs-CZ" sz="2800" dirty="0"/>
              <a:t> ve smyslu péče o potomstvo, ale i v širším přesahu-tvořivost, přínos pro druhé</a:t>
            </a:r>
            <a:r>
              <a:rPr lang="cs-CZ" altLang="cs-CZ" sz="2800" dirty="0" smtClean="0"/>
              <a:t>.</a:t>
            </a:r>
            <a:endParaRPr lang="cs-CZ" altLang="cs-CZ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Stagnace – malý nebo žádný zájem na tom přispět svému okolí, vytvářet pro </a:t>
            </a:r>
            <a:r>
              <a:rPr lang="cs-CZ" altLang="cs-CZ" sz="2800" dirty="0" smtClean="0"/>
              <a:t>ostatní.</a:t>
            </a:r>
            <a:endParaRPr lang="en-US" altLang="cs-CZ" sz="2800" dirty="0"/>
          </a:p>
          <a:p>
            <a:pPr>
              <a:lnSpc>
                <a:spcPct val="90000"/>
              </a:lnSpc>
            </a:pPr>
            <a:endParaRPr lang="cs-CZ" altLang="cs-CZ" sz="2400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4243388"/>
            <a:ext cx="3121025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8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147248" cy="5997280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b="1" dirty="0"/>
              <a:t>8. věk (pozdní dospělost a stáří)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b="1" dirty="0"/>
              <a:t>Integrita „já“ x </a:t>
            </a:r>
            <a:r>
              <a:rPr lang="cs-CZ" altLang="cs-CZ" b="1" dirty="0" smtClean="0"/>
              <a:t>zoufalství</a:t>
            </a:r>
          </a:p>
          <a:p>
            <a:pPr algn="ctr">
              <a:buFont typeface="Wingdings" pitchFamily="2" charset="2"/>
              <a:buNone/>
            </a:pPr>
            <a:endParaRPr lang="cs-CZ" altLang="cs-CZ" b="1" dirty="0"/>
          </a:p>
          <a:p>
            <a:pPr>
              <a:buFont typeface="Wingdings" pitchFamily="2" charset="2"/>
              <a:buNone/>
            </a:pPr>
            <a:r>
              <a:rPr lang="cs-CZ" altLang="cs-CZ" dirty="0"/>
              <a:t>Integrita ve smyslu moudrosti a přijetí vlastního životního příběhu</a:t>
            </a:r>
            <a:r>
              <a:rPr lang="cs-CZ" altLang="cs-CZ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pPr>
              <a:buFont typeface="Wingdings" pitchFamily="2" charset="2"/>
              <a:buNone/>
            </a:pPr>
            <a:r>
              <a:rPr lang="cs-CZ" altLang="cs-CZ" dirty="0"/>
              <a:t>Zoufalství-deprese nad uplynulým životem a úzkost ze smrti.</a:t>
            </a:r>
            <a:endParaRPr lang="en-US" altLang="cs-CZ" dirty="0"/>
          </a:p>
        </p:txBody>
      </p:sp>
      <p:pic>
        <p:nvPicPr>
          <p:cNvPr id="23557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86969"/>
            <a:ext cx="2075633" cy="20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chemeClr val="tx1"/>
                </a:solidFill>
              </a:rPr>
              <a:t>Hybné síly vývoje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1.</a:t>
            </a:r>
            <a:r>
              <a:rPr lang="cs-CZ" altLang="cs-CZ" b="1" dirty="0"/>
              <a:t>Biologické</a:t>
            </a:r>
            <a:r>
              <a:rPr lang="cs-CZ" altLang="cs-CZ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dědičnost </a:t>
            </a:r>
            <a:r>
              <a:rPr lang="cs-CZ" altLang="cs-CZ" dirty="0"/>
              <a:t>x prostředí (</a:t>
            </a:r>
            <a:r>
              <a:rPr lang="cs-CZ" altLang="cs-CZ" dirty="0" err="1"/>
              <a:t>nature</a:t>
            </a:r>
            <a:r>
              <a:rPr lang="cs-CZ" altLang="cs-CZ" dirty="0"/>
              <a:t> x </a:t>
            </a:r>
            <a:r>
              <a:rPr lang="cs-CZ" altLang="cs-CZ" dirty="0" err="1"/>
              <a:t>nurture</a:t>
            </a:r>
            <a:r>
              <a:rPr lang="cs-CZ" altLang="cs-CZ" dirty="0" smtClean="0"/>
              <a:t>)</a:t>
            </a:r>
          </a:p>
          <a:p>
            <a:endParaRPr lang="cs-CZ" altLang="cs-CZ" dirty="0"/>
          </a:p>
          <a:p>
            <a:pPr>
              <a:buFont typeface="Wingdings" pitchFamily="2" charset="2"/>
              <a:buNone/>
            </a:pPr>
            <a:r>
              <a:rPr lang="cs-CZ" altLang="cs-CZ" dirty="0"/>
              <a:t>2. </a:t>
            </a:r>
            <a:r>
              <a:rPr lang="cs-CZ" altLang="cs-CZ" b="1" dirty="0"/>
              <a:t>Sociální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Socializace</a:t>
            </a:r>
            <a:r>
              <a:rPr lang="cs-CZ" altLang="cs-CZ" dirty="0"/>
              <a:t>, </a:t>
            </a:r>
            <a:r>
              <a:rPr lang="cs-CZ" altLang="cs-CZ" dirty="0" smtClean="0"/>
              <a:t>sociální zrání</a:t>
            </a:r>
          </a:p>
          <a:p>
            <a:pPr lvl="1"/>
            <a:endParaRPr lang="cs-CZ" altLang="cs-CZ" dirty="0"/>
          </a:p>
          <a:p>
            <a:pPr>
              <a:buFont typeface="Wingdings" pitchFamily="2" charset="2"/>
              <a:buNone/>
            </a:pPr>
            <a:r>
              <a:rPr lang="cs-CZ" altLang="cs-CZ" dirty="0"/>
              <a:t>3.	 </a:t>
            </a:r>
            <a:r>
              <a:rPr lang="cs-CZ" altLang="cs-CZ" b="1" dirty="0"/>
              <a:t>Osobnost</a:t>
            </a:r>
            <a:r>
              <a:rPr lang="cs-CZ" altLang="cs-CZ" dirty="0"/>
              <a:t> </a:t>
            </a:r>
          </a:p>
          <a:p>
            <a:pPr lvl="1"/>
            <a:endParaRPr lang="cs-CZ" altLang="cs-CZ" dirty="0"/>
          </a:p>
          <a:p>
            <a:pPr marL="365760" lvl="1" indent="0">
              <a:buNone/>
            </a:pPr>
            <a:endParaRPr lang="cs-CZ" altLang="cs-CZ" dirty="0"/>
          </a:p>
          <a:p>
            <a:pPr lvl="1">
              <a:buFont typeface="Wingdings" pitchFamily="2" charset="2"/>
              <a:buNone/>
            </a:pPr>
            <a:r>
              <a:rPr lang="cs-CZ" altLang="cs-CZ" dirty="0" smtClean="0"/>
              <a:t>        BIO </a:t>
            </a:r>
            <a:r>
              <a:rPr lang="cs-CZ" altLang="cs-CZ" dirty="0"/>
              <a:t>- PSYCHO - SOCIÁLNÍ DETERMINACE</a:t>
            </a:r>
          </a:p>
          <a:p>
            <a:pPr lvl="1">
              <a:buFont typeface="Wingdings" pitchFamily="2" charset="2"/>
              <a:buNone/>
            </a:pPr>
            <a:r>
              <a:rPr lang="cs-CZ" altLang="cs-CZ" dirty="0"/>
              <a:t>			</a:t>
            </a:r>
            <a:r>
              <a:rPr lang="cs-CZ" altLang="cs-CZ" dirty="0" smtClean="0"/>
              <a:t>      DUŠEVNÍHO </a:t>
            </a:r>
            <a:r>
              <a:rPr lang="cs-CZ" altLang="cs-CZ" dirty="0"/>
              <a:t>VÝVOJE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189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1835696" y="-27777"/>
            <a:ext cx="7467600" cy="1143000"/>
          </a:xfrm>
        </p:spPr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Základní mechanismy vývoje</a:t>
            </a:r>
          </a:p>
        </p:txBody>
      </p:sp>
      <p:sp>
        <p:nvSpPr>
          <p:cNvPr id="39939" name="Rectangle 102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/>
              <a:t>1. </a:t>
            </a:r>
            <a:r>
              <a:rPr lang="cs-CZ" altLang="cs-CZ" b="1" dirty="0" smtClean="0"/>
              <a:t>Zrání</a:t>
            </a:r>
          </a:p>
          <a:p>
            <a:pPr marL="0" indent="0">
              <a:buNone/>
            </a:pPr>
            <a:endParaRPr lang="cs-CZ" altLang="cs-CZ" b="1" dirty="0"/>
          </a:p>
          <a:p>
            <a:pPr marL="0" indent="0">
              <a:buNone/>
            </a:pPr>
            <a:endParaRPr lang="cs-CZ" altLang="cs-CZ" b="1" dirty="0" smtClean="0"/>
          </a:p>
          <a:p>
            <a:r>
              <a:rPr lang="cs-CZ" altLang="cs-CZ" b="1" dirty="0" smtClean="0"/>
              <a:t>2</a:t>
            </a:r>
            <a:r>
              <a:rPr lang="cs-CZ" altLang="cs-CZ" b="1" dirty="0"/>
              <a:t>. Učení</a:t>
            </a:r>
            <a:endParaRPr lang="cs-CZ" altLang="cs-CZ" dirty="0"/>
          </a:p>
          <a:p>
            <a:pPr>
              <a:buNone/>
            </a:pPr>
            <a:r>
              <a:rPr lang="cs-CZ" dirty="0"/>
              <a:t>P</a:t>
            </a:r>
            <a:r>
              <a:rPr lang="cs-CZ" dirty="0" smtClean="0"/>
              <a:t>roces </a:t>
            </a:r>
            <a:r>
              <a:rPr lang="cs-CZ" dirty="0"/>
              <a:t>získávání a předávání zkušeností, návyků, dovedností, znalostí, hodnot a podobně. </a:t>
            </a: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93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chemeClr val="tx1"/>
                </a:solidFill>
              </a:rPr>
              <a:t>Zákonitosti vývojových změn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Sledujeme vývoj zdravého dítěte od narození:</a:t>
            </a:r>
          </a:p>
          <a:p>
            <a:pPr lvl="1"/>
            <a:r>
              <a:rPr lang="cs-CZ" altLang="cs-CZ" dirty="0"/>
              <a:t>1. postup</a:t>
            </a:r>
          </a:p>
          <a:p>
            <a:pPr lvl="1"/>
            <a:r>
              <a:rPr lang="cs-CZ" altLang="cs-CZ" dirty="0"/>
              <a:t>2</a:t>
            </a:r>
            <a:r>
              <a:rPr lang="cs-CZ" altLang="cs-CZ" dirty="0" smtClean="0"/>
              <a:t>. věk</a:t>
            </a:r>
            <a:endParaRPr lang="cs-CZ" altLang="cs-CZ" dirty="0"/>
          </a:p>
          <a:p>
            <a:pPr lvl="1"/>
            <a:r>
              <a:rPr lang="cs-CZ" altLang="cs-CZ" dirty="0"/>
              <a:t>3. integrace</a:t>
            </a:r>
          </a:p>
          <a:p>
            <a:pPr lvl="1"/>
            <a:r>
              <a:rPr lang="cs-CZ" altLang="cs-CZ" dirty="0" smtClean="0"/>
              <a:t>4.ireversibilila</a:t>
            </a:r>
          </a:p>
          <a:p>
            <a:pPr marL="365760" lvl="1" indent="0">
              <a:buNone/>
            </a:pPr>
            <a:endParaRPr lang="cs-CZ" altLang="cs-CZ" dirty="0" smtClean="0"/>
          </a:p>
          <a:p>
            <a:pPr lvl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528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cs-CZ" altLang="cs-CZ" b="1">
                <a:solidFill>
                  <a:schemeClr val="accent1"/>
                </a:solidFill>
              </a:rPr>
              <a:t>Vývojová stádia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57200" y="1603375"/>
            <a:ext cx="8201025" cy="4498975"/>
          </a:xfrm>
        </p:spPr>
        <p:txBody>
          <a:bodyPr/>
          <a:lstStyle/>
          <a:p>
            <a:pPr marL="273050" indent="-273050">
              <a:buFontTx/>
              <a:buNone/>
            </a:pPr>
            <a:r>
              <a:rPr lang="cs-CZ" altLang="cs-CZ" sz="2000"/>
              <a:t>J. Langmaier (1991):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cs-CZ" altLang="cs-CZ"/>
              <a:t>popis a charakteristika změn typických pro určité období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cs-CZ" altLang="cs-CZ"/>
              <a:t>základ pro odvození obecných zákonitostí vývoje psychiky: zkušenost</a:t>
            </a:r>
          </a:p>
        </p:txBody>
      </p:sp>
    </p:spTree>
    <p:extLst>
      <p:ext uri="{BB962C8B-B14F-4D97-AF65-F5344CB8AC3E}">
        <p14:creationId xmlns:p14="http://schemas.microsoft.com/office/powerpoint/2010/main" val="127832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0" y="1268413"/>
            <a:ext cx="9815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chemeClr val="folHlink"/>
                </a:solidFill>
              </a:rPr>
              <a:t>   DEFINICE</a:t>
            </a:r>
            <a:r>
              <a:rPr lang="cs-CZ" altLang="cs-CZ" sz="2400" b="1" dirty="0">
                <a:solidFill>
                  <a:schemeClr val="folHlink"/>
                </a:solidFill>
              </a:rPr>
              <a:t>:</a:t>
            </a:r>
            <a:r>
              <a:rPr lang="cs-CZ" altLang="cs-CZ" dirty="0">
                <a:solidFill>
                  <a:srgbClr val="5F5F5F"/>
                </a:solidFill>
              </a:rPr>
              <a:t> 		</a:t>
            </a:r>
            <a:r>
              <a:rPr lang="cs-CZ" altLang="cs-CZ" dirty="0">
                <a:solidFill>
                  <a:srgbClr val="393939"/>
                </a:solidFill>
              </a:rPr>
              <a:t>zabývá se psychikou člověka v různých věkových etapách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0" y="2133600"/>
            <a:ext cx="589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3399FF"/>
                </a:solidFill>
              </a:rPr>
              <a:t>   FYLOGENEZE</a:t>
            </a:r>
            <a:r>
              <a:rPr lang="cs-CZ" altLang="cs-CZ" dirty="0">
                <a:solidFill>
                  <a:srgbClr val="5F5F5F"/>
                </a:solidFill>
              </a:rPr>
              <a:t>	</a:t>
            </a:r>
            <a:r>
              <a:rPr lang="cs-CZ" altLang="cs-CZ" dirty="0">
                <a:solidFill>
                  <a:srgbClr val="393939"/>
                </a:solidFill>
              </a:rPr>
              <a:t>vývoj lidského druhu v historii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0" y="5589588"/>
            <a:ext cx="643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3399FF"/>
                </a:solidFill>
              </a:rPr>
              <a:t>   ONTOGENEZE</a:t>
            </a:r>
            <a:r>
              <a:rPr lang="cs-CZ" altLang="cs-CZ" dirty="0">
                <a:solidFill>
                  <a:srgbClr val="5F5F5F"/>
                </a:solidFill>
              </a:rPr>
              <a:t>	</a:t>
            </a:r>
            <a:r>
              <a:rPr lang="cs-CZ" altLang="cs-CZ" dirty="0">
                <a:solidFill>
                  <a:srgbClr val="393939"/>
                </a:solidFill>
              </a:rPr>
              <a:t>vývoj člověka od narození do smrti</a:t>
            </a:r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2232305" y="247745"/>
            <a:ext cx="4987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800" b="1" dirty="0"/>
              <a:t>VÝVOJOVÁ PSYCHOLOGIE </a:t>
            </a:r>
            <a:endParaRPr lang="cs-CZ" altLang="cs-CZ" sz="2800" dirty="0"/>
          </a:p>
        </p:txBody>
      </p:sp>
      <p:pic>
        <p:nvPicPr>
          <p:cNvPr id="410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43188"/>
            <a:ext cx="84391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927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2699792" y="-151626"/>
            <a:ext cx="8534400" cy="758825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accent1"/>
                </a:solidFill>
              </a:rPr>
              <a:t>Vývojová </a:t>
            </a:r>
            <a:r>
              <a:rPr lang="cs-CZ" b="1" dirty="0" err="1" smtClean="0">
                <a:solidFill>
                  <a:schemeClr val="accent1"/>
                </a:solidFill>
              </a:rPr>
              <a:t>st</a:t>
            </a:r>
            <a:r>
              <a:rPr lang="cs-CZ" sz="2400" b="1" dirty="0" err="1" smtClean="0">
                <a:solidFill>
                  <a:schemeClr val="accent1"/>
                </a:solidFill>
              </a:rPr>
              <a:t>Á</a:t>
            </a:r>
            <a:r>
              <a:rPr lang="cs-CZ" b="1" dirty="0" err="1" smtClean="0">
                <a:solidFill>
                  <a:schemeClr val="accent1"/>
                </a:solidFill>
              </a:rPr>
              <a:t>dia</a:t>
            </a:r>
            <a:endParaRPr lang="cs-CZ" b="1" dirty="0" smtClean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127500" cy="49149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err="1" smtClean="0"/>
              <a:t>Prenat</a:t>
            </a:r>
            <a:r>
              <a:rPr lang="cs-CZ" sz="2400" b="1" dirty="0" smtClean="0"/>
              <a:t>á</a:t>
            </a:r>
            <a:r>
              <a:rPr lang="en-US" sz="2400" b="1" dirty="0" smtClean="0"/>
              <a:t>l</a:t>
            </a:r>
            <a:r>
              <a:rPr lang="cs-CZ" sz="2400" b="1" dirty="0" smtClean="0"/>
              <a:t>ní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 smtClean="0"/>
              <a:t>Novorozenecké období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 smtClean="0"/>
              <a:t>Kojenecké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 smtClean="0"/>
              <a:t>Batolecí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 smtClean="0"/>
              <a:t>Předškolní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 smtClean="0"/>
              <a:t>Mladší školní věk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 smtClean="0"/>
              <a:t>Puberta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 smtClean="0"/>
              <a:t>Adolescence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 smtClean="0"/>
              <a:t>Dospělost</a:t>
            </a:r>
            <a:r>
              <a:rPr lang="cs-CZ" sz="2400" dirty="0" smtClean="0"/>
              <a:t>	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 smtClean="0"/>
              <a:t>Mladší, zralá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 smtClean="0"/>
              <a:t>Střední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 smtClean="0"/>
              <a:t>Stáří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 smtClean="0"/>
              <a:t>Počínající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 smtClean="0"/>
              <a:t>Stáří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 smtClean="0"/>
              <a:t>dlouhověkost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57650" cy="4843463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početí do narození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1.měsíc (6 týdnů)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do 12. měsíců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1 rok  do 3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3 - 6</a:t>
            </a:r>
            <a:r>
              <a:rPr lang="en-US" sz="2400" dirty="0" smtClean="0"/>
              <a:t> </a:t>
            </a:r>
            <a:r>
              <a:rPr lang="cs-CZ" sz="2400" dirty="0" smtClean="0"/>
              <a:t>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11-12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11-12/15 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do 20 – 22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20 až 60 let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 smtClean="0"/>
              <a:t>25</a:t>
            </a:r>
            <a:r>
              <a:rPr lang="en-US" sz="2400" dirty="0" smtClean="0"/>
              <a:t>-</a:t>
            </a:r>
            <a:r>
              <a:rPr lang="cs-CZ" sz="2400" dirty="0" smtClean="0"/>
              <a:t> 30</a:t>
            </a:r>
            <a:r>
              <a:rPr lang="en-US" sz="2400" dirty="0" smtClean="0"/>
              <a:t> </a:t>
            </a:r>
            <a:r>
              <a:rPr lang="cs-CZ" sz="2400" dirty="0" smtClean="0"/>
              <a:t>let; 31 – 44let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 smtClean="0"/>
              <a:t>45 – 60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6</a:t>
            </a:r>
            <a:r>
              <a:rPr lang="cs-CZ" sz="2400" dirty="0" smtClean="0"/>
              <a:t>0. a 75. rokem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 smtClean="0"/>
              <a:t>60 – 74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 smtClean="0"/>
              <a:t>75 – 89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 smtClean="0"/>
              <a:t>od 90 výše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16388" name="TextovéPole 4"/>
          <p:cNvSpPr txBox="1">
            <a:spLocks noChangeArrowheads="1"/>
          </p:cNvSpPr>
          <p:nvPr/>
        </p:nvSpPr>
        <p:spPr bwMode="auto">
          <a:xfrm>
            <a:off x="571500" y="6357938"/>
            <a:ext cx="250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eorgia" pitchFamily="18" charset="0"/>
              </a:rPr>
              <a:t>ETAPA</a:t>
            </a:r>
          </a:p>
        </p:txBody>
      </p:sp>
      <p:sp>
        <p:nvSpPr>
          <p:cNvPr id="16389" name="TextovéPole 5"/>
          <p:cNvSpPr txBox="1">
            <a:spLocks noChangeArrowheads="1"/>
          </p:cNvSpPr>
          <p:nvPr/>
        </p:nvSpPr>
        <p:spPr bwMode="auto">
          <a:xfrm>
            <a:off x="5072063" y="6357938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eorgia" pitchFamily="18" charset="0"/>
              </a:rPr>
              <a:t>PŘIBLIŽNÝ VĚK</a:t>
            </a:r>
          </a:p>
        </p:txBody>
      </p:sp>
      <p:sp>
        <p:nvSpPr>
          <p:cNvPr id="7" name="Obdélník 6"/>
          <p:cNvSpPr/>
          <p:nvPr/>
        </p:nvSpPr>
        <p:spPr>
          <a:xfrm>
            <a:off x="571472" y="642918"/>
            <a:ext cx="186461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ETAPA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000760" y="642918"/>
            <a:ext cx="12442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VĚK</a:t>
            </a:r>
          </a:p>
        </p:txBody>
      </p:sp>
    </p:spTree>
    <p:extLst>
      <p:ext uri="{BB962C8B-B14F-4D97-AF65-F5344CB8AC3E}">
        <p14:creationId xmlns:p14="http://schemas.microsoft.com/office/powerpoint/2010/main" val="293786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-459432"/>
            <a:ext cx="7467600" cy="1143000"/>
          </a:xfrm>
        </p:spPr>
        <p:txBody>
          <a:bodyPr/>
          <a:lstStyle/>
          <a:p>
            <a:r>
              <a:rPr lang="cs-CZ" dirty="0" smtClean="0"/>
              <a:t>Psychomotorický vývoj dítěte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886539"/>
            <a:ext cx="8187680" cy="59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50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</TotalTime>
  <Words>1322</Words>
  <Application>Microsoft Office PowerPoint</Application>
  <PresentationFormat>Předvádění na obrazovce (4:3)</PresentationFormat>
  <Paragraphs>214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Century Schoolbook</vt:lpstr>
      <vt:lpstr>Georgia</vt:lpstr>
      <vt:lpstr>Wingdings</vt:lpstr>
      <vt:lpstr>Wingdings 2</vt:lpstr>
      <vt:lpstr>Arkýř</vt:lpstr>
      <vt:lpstr>PSYCHOLOGIE LIDSKÉHO VÝVOJE</vt:lpstr>
      <vt:lpstr>Co je to vývoj ?</vt:lpstr>
      <vt:lpstr>Hybné síly vývoje</vt:lpstr>
      <vt:lpstr>Základní mechanismy vývoje</vt:lpstr>
      <vt:lpstr>Zákonitosti vývojových změn</vt:lpstr>
      <vt:lpstr>Vývojová stádia</vt:lpstr>
      <vt:lpstr>Prezentace aplikace PowerPoint</vt:lpstr>
      <vt:lpstr>Vývojová stÁdia</vt:lpstr>
      <vt:lpstr>Psychomotorický vývoj dítěte</vt:lpstr>
      <vt:lpstr>Fáze kognitivního vývoje dle Piageta</vt:lpstr>
      <vt:lpstr>Fáze kognitivního vývoje dle Piageta</vt:lpstr>
      <vt:lpstr>Vývojová stádia dle Sigmunda Freuda</vt:lpstr>
      <vt:lpstr>Vývojová stádia dle Sigmunda Freuda</vt:lpstr>
      <vt:lpstr>Orální stádium</vt:lpstr>
      <vt:lpstr>Anální stádium</vt:lpstr>
      <vt:lpstr>Stádium falické</vt:lpstr>
      <vt:lpstr>Stádium latence</vt:lpstr>
      <vt:lpstr>Stádium genitální</vt:lpstr>
      <vt:lpstr>Erik Erikson a osm věků člověka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Erik H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fujitsu</dc:creator>
  <cp:lastModifiedBy>Veronika Kavková</cp:lastModifiedBy>
  <cp:revision>15</cp:revision>
  <dcterms:created xsi:type="dcterms:W3CDTF">2014-09-30T14:32:34Z</dcterms:created>
  <dcterms:modified xsi:type="dcterms:W3CDTF">2015-05-07T13:18:18Z</dcterms:modified>
</cp:coreProperties>
</file>