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63" r:id="rId5"/>
    <p:sldId id="258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7" name="Obrázek 36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76" name="Obrázek 75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id="77" name="Obrázek 76"/>
          <p:cNvPicPr/>
          <p:nvPr/>
        </p:nvPicPr>
        <p:blipFill>
          <a:blip r:embed="rId2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Klikněte pro úpravu formátu textu nadpisuKlepnutím lze upravit styl předlohy nadpisů.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8B8B8B"/>
                </a:solidFill>
                <a:latin typeface="Calibri"/>
              </a:rPr>
              <a:t>18. 2. 2014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05BD209-FD08-4CEB-81AB-D4F36CA9F8EE}" type="slidenum">
              <a:rPr lang="cs-CZ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Klikněte pro úpravu formátu textu nadpisuKlepnutím lze upravit styl předlohy nadpisů.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Šestá úroveň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Sedmá úroveňKlepnutím lze upravit styly předlohy textu.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cs-CZ" sz="2800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cs-CZ" sz="2400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cs-CZ" sz="2000">
                <a:solidFill>
                  <a:srgbClr val="000000"/>
                </a:solidFill>
                <a:latin typeface="Calibri"/>
              </a:rPr>
              <a:t>Čtvrtá úroveň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cs-CZ" sz="2000">
                <a:solidFill>
                  <a:srgbClr val="000000"/>
                </a:solidFill>
                <a:latin typeface="Calibri"/>
              </a:rPr>
              <a:t>Pátá úroveň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8B8B8B"/>
                </a:solidFill>
                <a:latin typeface="Calibri"/>
              </a:rPr>
              <a:t>18. 2. 2014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A3037AB-9AFB-4E58-828D-EC6A0A682866}" type="slidenum">
              <a:rPr lang="cs-CZ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764640"/>
            <a:ext cx="7772040" cy="23760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
Harmonizační cvičení
úvod
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>
                <a:solidFill>
                  <a:srgbClr val="8B8B8B"/>
                </a:solidFill>
                <a:latin typeface="Calibri"/>
              </a:rPr>
              <a:t>Ukončení předmětu</a:t>
            </a:r>
            <a:r>
              <a:rPr lang="cs-CZ" sz="3200">
                <a:solidFill>
                  <a:srgbClr val="8B8B8B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cs-CZ" sz="3200">
                <a:solidFill>
                  <a:srgbClr val="8B8B8B"/>
                </a:solidFill>
                <a:latin typeface="Calibri"/>
              </a:rPr>
              <a:t>Písemná zkouška: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3200">
                <a:solidFill>
                  <a:srgbClr val="8B8B8B"/>
                </a:solidFill>
                <a:latin typeface="Calibri"/>
              </a:rPr>
              <a:t> písemný test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764640"/>
            <a:ext cx="8229240" cy="547236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3200" b="1" i="1" dirty="0">
                <a:solidFill>
                  <a:srgbClr val="000000"/>
                </a:solidFill>
                <a:latin typeface="Calibri"/>
              </a:rPr>
              <a:t>Harmonizační cvičení / </a:t>
            </a:r>
            <a:r>
              <a:rPr lang="cs-CZ" sz="3200" b="1" i="1" dirty="0" smtClean="0">
                <a:solidFill>
                  <a:srgbClr val="000000"/>
                </a:solidFill>
                <a:latin typeface="Calibri"/>
              </a:rPr>
              <a:t>pojem</a:t>
            </a:r>
          </a:p>
          <a:p>
            <a:pPr algn="ctr">
              <a:lnSpc>
                <a:spcPct val="100000"/>
              </a:lnSpc>
            </a:pPr>
            <a:endParaRPr lang="cs-CZ" sz="3200" b="1" i="1" dirty="0" smtClean="0">
              <a:solidFill>
                <a:srgbClr val="000000"/>
              </a:solidFill>
              <a:latin typeface="Calibri"/>
            </a:endParaRPr>
          </a:p>
          <a:p>
            <a:pPr marL="457200" indent="-457200" algn="ctr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Jedná se o variabilitu cviků a sestav, které mají za cíl harmonizaci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i="1" u="sng" dirty="0">
                <a:solidFill>
                  <a:srgbClr val="000000"/>
                </a:solidFill>
                <a:latin typeface="Calibri"/>
              </a:rPr>
              <a:t>těla, mysli a </a:t>
            </a:r>
            <a:r>
              <a:rPr lang="cs-CZ" sz="3200" b="1" i="1" u="sng" dirty="0" smtClean="0">
                <a:solidFill>
                  <a:srgbClr val="000000"/>
                </a:solidFill>
                <a:latin typeface="Calibri"/>
              </a:rPr>
              <a:t>duše</a:t>
            </a:r>
          </a:p>
          <a:p>
            <a:pPr marL="457200" indent="-457200" algn="ctr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b="1" i="1" dirty="0" smtClean="0">
                <a:solidFill>
                  <a:srgbClr val="000000"/>
                </a:solidFill>
                <a:latin typeface="Calibri"/>
              </a:rPr>
              <a:t>Kalokagathie</a:t>
            </a:r>
            <a:r>
              <a:rPr lang="cs-CZ" sz="28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(GR)- výraz pro harmonickou osobnost – péče o člověka, jeho pohyb i psychiku </a:t>
            </a:r>
            <a:endParaRPr lang="cs-CZ" sz="2800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2800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dirty="0" smtClean="0">
                <a:solidFill>
                  <a:srgbClr val="000000"/>
                </a:solidFill>
                <a:latin typeface="Calibri"/>
              </a:rPr>
              <a:t>prof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. </a:t>
            </a:r>
            <a:r>
              <a:rPr lang="cs-CZ" sz="2800" dirty="0" err="1">
                <a:solidFill>
                  <a:srgbClr val="000000"/>
                </a:solidFill>
                <a:latin typeface="Calibri"/>
              </a:rPr>
              <a:t>Véle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: „souvislost vztahu </a:t>
            </a:r>
            <a:r>
              <a:rPr lang="cs-CZ" sz="2800" b="1" i="1" dirty="0">
                <a:solidFill>
                  <a:srgbClr val="000000"/>
                </a:solidFill>
                <a:latin typeface="Calibri"/>
              </a:rPr>
              <a:t>psychických a fyzických vlastností organismu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, kdy vzájemným vyvážením těchto vztahů se harmonizoval vývoj dokonalého a </a:t>
            </a:r>
            <a:r>
              <a:rPr lang="cs-CZ" sz="2800" dirty="0" err="1">
                <a:solidFill>
                  <a:srgbClr val="000000"/>
                </a:solidFill>
                <a:latin typeface="Calibri"/>
              </a:rPr>
              <a:t>eufunkčního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 (správně fungujícího) jedince“</a:t>
            </a:r>
            <a:endParaRPr sz="2800"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476640"/>
            <a:ext cx="8229240" cy="564912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H.C. neznamená jeden konkrétní typ cvičení, protože sestav a způsobů, kterými se dá pomoci při hledání „harmonie“ je mnoho. </a:t>
            </a:r>
            <a:endParaRPr lang="cs-CZ" sz="2800" dirty="0" smtClean="0">
              <a:solidFill>
                <a:srgbClr val="000000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sz="28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Dochází k uvědomování si sebe sama, celkovému ztišení mysli a koncentraci. </a:t>
            </a:r>
            <a:endParaRPr lang="cs-CZ" sz="2800" dirty="0" smtClean="0">
              <a:solidFill>
                <a:srgbClr val="000000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sz="28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Všechny pohybové aktivity H.C. směřují k harmonizaci jednotlivých životních elementů, a tím k nárůstu životní síly a životního potenciálu</a:t>
            </a:r>
            <a:r>
              <a:rPr lang="cs-CZ" sz="2800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cs-CZ" sz="2800" dirty="0" smtClean="0">
                <a:solidFill>
                  <a:srgbClr val="000000"/>
                </a:solidFill>
                <a:latin typeface="Calibri"/>
              </a:rPr>
              <a:t> </a:t>
            </a:r>
            <a:endParaRPr sz="28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H.C. jsou vhodná pro všechny věkové kategorie – individuálně přizpůsobit. </a:t>
            </a:r>
            <a:endParaRPr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57200" y="620688"/>
            <a:ext cx="8229240" cy="5505072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INDIKACE</a:t>
            </a:r>
          </a:p>
          <a:p>
            <a:pPr>
              <a:buFont typeface="Wingdings" charset="2"/>
              <a:buChar char="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Pracují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s energií (čakry, energetické bloky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..)</a:t>
            </a:r>
          </a:p>
          <a:p>
            <a:endParaRPr lang="cs-CZ" sz="3200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Snižují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fyzické i psychické dopady dlouhodobého stresu (manažeři, studenti, sportovní příprava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..)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Zvyšují koncentraci pozornosti (dechová a relaxační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cvičení, rovnovážná)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Napomáhají uvědomování si sama sebe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548680"/>
            <a:ext cx="8229240" cy="59043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 smtClean="0">
                <a:solidFill>
                  <a:srgbClr val="000000"/>
                </a:solidFill>
                <a:latin typeface="Calibri"/>
              </a:rPr>
              <a:t>Využití HC:</a:t>
            </a:r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dirty="0" smtClean="0">
                <a:solidFill>
                  <a:srgbClr val="000000"/>
                </a:solidFill>
                <a:latin typeface="Calibri"/>
              </a:rPr>
              <a:t>Cvičení 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propojené s </a:t>
            </a:r>
            <a:r>
              <a:rPr lang="cs-CZ" sz="2800" b="1" dirty="0">
                <a:solidFill>
                  <a:srgbClr val="000000"/>
                </a:solidFill>
                <a:latin typeface="Calibri"/>
              </a:rPr>
              <a:t>dechem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, které vrací tělo do přirozeného, vyrovnaného stavu. </a:t>
            </a:r>
            <a:r>
              <a:rPr lang="cs-CZ" sz="2800" b="1" dirty="0">
                <a:solidFill>
                  <a:srgbClr val="000000"/>
                </a:solidFill>
                <a:latin typeface="Calibri"/>
              </a:rPr>
              <a:t>Protahováním a uvolňováním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 se aktivují energetické (akupunkturní) dráhy těla, harmonizují se fyzické orgány i psychika, čímž je možné </a:t>
            </a:r>
            <a:r>
              <a:rPr lang="cs-CZ" sz="2800" b="1" i="1" dirty="0">
                <a:solidFill>
                  <a:srgbClr val="000000"/>
                </a:solidFill>
                <a:latin typeface="Calibri"/>
              </a:rPr>
              <a:t>předcházet širokému spektru fyzických i duševních potíží</a:t>
            </a:r>
            <a:r>
              <a:rPr lang="cs-CZ" sz="2800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dirty="0" smtClean="0">
                <a:solidFill>
                  <a:srgbClr val="000000"/>
                </a:solidFill>
                <a:latin typeface="Calibri"/>
              </a:rPr>
              <a:t>Terapie </a:t>
            </a:r>
            <a:r>
              <a:rPr lang="cs-CZ" sz="2800" b="1" i="1" dirty="0">
                <a:solidFill>
                  <a:srgbClr val="000000"/>
                </a:solidFill>
                <a:latin typeface="Calibri"/>
              </a:rPr>
              <a:t>psychosomatických </a:t>
            </a:r>
            <a:r>
              <a:rPr lang="cs-CZ" sz="2800" b="1" i="1" dirty="0" smtClean="0">
                <a:solidFill>
                  <a:srgbClr val="000000"/>
                </a:solidFill>
                <a:latin typeface="Calibri"/>
              </a:rPr>
              <a:t>onemocnění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Úspěšné působení je udáváno při léčení depresí, vyčerpání, úzkosti, bolestí hlavy, z napětí, vysokého krevního tlaku, dýchacích obtíží, vředů trávicího traktu, syndromu dráždivého tračníku, zánětu tlustého střeva, revmatoidní artritidy, bolesti v dolní části páteře, ischiasu a astmatu. </a:t>
            </a:r>
            <a:endParaRPr sz="2800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620640"/>
            <a:ext cx="8229240" cy="56883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b="1" dirty="0">
                <a:solidFill>
                  <a:srgbClr val="000000"/>
                </a:solidFill>
                <a:latin typeface="Calibri"/>
              </a:rPr>
              <a:t>Pro vrcholové i rekreační sportovce 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představují vhodnou formu </a:t>
            </a:r>
            <a:r>
              <a:rPr lang="cs-CZ" sz="2800" b="1" i="1" dirty="0">
                <a:solidFill>
                  <a:srgbClr val="000000"/>
                </a:solidFill>
                <a:latin typeface="Calibri"/>
              </a:rPr>
              <a:t>kompenzace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, mohou být součástí </a:t>
            </a:r>
            <a:r>
              <a:rPr lang="cs-CZ" sz="2800" b="1" i="1" dirty="0">
                <a:solidFill>
                  <a:srgbClr val="000000"/>
                </a:solidFill>
                <a:latin typeface="Calibri"/>
              </a:rPr>
              <a:t>psychologické přípravy 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a doplnit prostředky </a:t>
            </a:r>
            <a:r>
              <a:rPr lang="cs-CZ" sz="2800" b="1" i="1" dirty="0">
                <a:solidFill>
                  <a:srgbClr val="000000"/>
                </a:solidFill>
                <a:latin typeface="Calibri"/>
              </a:rPr>
              <a:t>regenerace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. </a:t>
            </a:r>
            <a:endParaRPr sz="2800" dirty="0"/>
          </a:p>
          <a:p>
            <a:pPr>
              <a:lnSpc>
                <a:spcPct val="100000"/>
              </a:lnSpc>
            </a:pPr>
            <a:endParaRPr sz="2800"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Lze je využít pro </a:t>
            </a:r>
            <a:r>
              <a:rPr lang="cs-CZ" sz="2800" b="1" i="1" dirty="0">
                <a:solidFill>
                  <a:srgbClr val="000000"/>
                </a:solidFill>
                <a:latin typeface="Calibri"/>
              </a:rPr>
              <a:t>zlepšení výkonu </a:t>
            </a:r>
            <a:r>
              <a:rPr lang="cs-CZ" sz="2800" dirty="0">
                <a:solidFill>
                  <a:srgbClr val="000000"/>
                </a:solidFill>
                <a:latin typeface="Calibri"/>
              </a:rPr>
              <a:t>sportovců, tanečníků, lidí pracujících na vysokých profesních pozicích</a:t>
            </a:r>
            <a:endParaRPr sz="2800" dirty="0"/>
          </a:p>
          <a:p>
            <a:pPr>
              <a:lnSpc>
                <a:spcPct val="100000"/>
              </a:lnSpc>
            </a:pPr>
            <a:endParaRPr sz="2800"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Mohou být složena z velmi jednoduchých a fyzicky nenáročných cviků tak, aby byla vhodná nejen pro „zdravé“, ale i pro jedince se zdravotním omezením</a:t>
            </a:r>
            <a:endParaRPr sz="2800" dirty="0"/>
          </a:p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000000"/>
                </a:solidFill>
                <a:latin typeface="Calibri"/>
              </a:rPr>
              <a:t>    ( pro všechny věkové skupiny, zejména pro seniory)</a:t>
            </a:r>
            <a:endParaRPr sz="2800"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dirty="0">
                <a:solidFill>
                  <a:srgbClr val="000000"/>
                </a:solidFill>
                <a:latin typeface="Calibri"/>
              </a:rPr>
              <a:t>Význam </a:t>
            </a:r>
            <a:r>
              <a:rPr lang="cs-CZ" sz="4400" dirty="0" smtClean="0">
                <a:solidFill>
                  <a:srgbClr val="000000"/>
                </a:solidFill>
                <a:latin typeface="Calibri"/>
              </a:rPr>
              <a:t>HC - shrnutí</a:t>
            </a:r>
            <a:endParaRPr dirty="0"/>
          </a:p>
        </p:txBody>
      </p:sp>
      <p:sp>
        <p:nvSpPr>
          <p:cNvPr id="87" name="TextShape 2"/>
          <p:cNvSpPr txBox="1"/>
          <p:nvPr/>
        </p:nvSpPr>
        <p:spPr>
          <a:xfrm>
            <a:off x="457200" y="1628640"/>
            <a:ext cx="8229240" cy="449712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3200" b="1" i="1" dirty="0">
                <a:solidFill>
                  <a:srgbClr val="000000"/>
                </a:solidFill>
                <a:latin typeface="Calibri"/>
              </a:rPr>
              <a:t>Prevence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i="1" dirty="0">
                <a:solidFill>
                  <a:srgbClr val="000000"/>
                </a:solidFill>
                <a:latin typeface="Calibri"/>
              </a:rPr>
              <a:t>negativních civilizačních vlivů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- špatné pohybové návyky, stereotypy, stres, napětí</a:t>
            </a:r>
            <a:endParaRPr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3200" b="1" i="1" dirty="0" smtClean="0">
                <a:solidFill>
                  <a:srgbClr val="000000"/>
                </a:solidFill>
                <a:latin typeface="Calibri"/>
              </a:rPr>
              <a:t>V oblasti sportu -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prevence zranění, součást procesu regenerace sportovců, zlepšení výkonnosti</a:t>
            </a:r>
          </a:p>
          <a:p>
            <a:pPr>
              <a:lnSpc>
                <a:spcPct val="100000"/>
              </a:lnSpc>
            </a:pPr>
            <a:endParaRPr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3200" b="1" i="1" dirty="0">
                <a:solidFill>
                  <a:srgbClr val="000000"/>
                </a:solidFill>
                <a:latin typeface="Calibri"/>
              </a:rPr>
              <a:t>Terapie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 psychosomatických onemocnění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274680"/>
            <a:ext cx="8229240" cy="6340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dirty="0">
                <a:solidFill>
                  <a:srgbClr val="000000"/>
                </a:solidFill>
                <a:latin typeface="Calibri"/>
              </a:rPr>
              <a:t>Harmonizační cvičení </a:t>
            </a:r>
            <a:endParaRPr dirty="0"/>
          </a:p>
        </p:txBody>
      </p:sp>
      <p:sp>
        <p:nvSpPr>
          <p:cNvPr id="90" name="TextShape 2"/>
          <p:cNvSpPr txBox="1"/>
          <p:nvPr/>
        </p:nvSpPr>
        <p:spPr>
          <a:xfrm>
            <a:off x="404728" y="908720"/>
            <a:ext cx="8229240" cy="501132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Jóga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 err="1" smtClean="0">
                <a:solidFill>
                  <a:srgbClr val="FF0000"/>
                </a:solidFill>
                <a:latin typeface="Calibri"/>
              </a:rPr>
              <a:t>Chi-kung</a:t>
            </a:r>
            <a:r>
              <a:rPr lang="cs-CZ" sz="3200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cs-CZ" sz="2000" dirty="0" smtClean="0">
                <a:latin typeface="Calibri"/>
              </a:rPr>
              <a:t>(</a:t>
            </a:r>
            <a:r>
              <a:rPr lang="cs-CZ" sz="2000" dirty="0" err="1" smtClean="0">
                <a:latin typeface="Calibri"/>
              </a:rPr>
              <a:t>chi</a:t>
            </a:r>
            <a:r>
              <a:rPr lang="cs-CZ" sz="2000" dirty="0" smtClean="0">
                <a:latin typeface="Calibri"/>
              </a:rPr>
              <a:t>-vitální energie)</a:t>
            </a:r>
            <a:endParaRPr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5 Tibeťanů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 err="1">
                <a:solidFill>
                  <a:srgbClr val="FF0000"/>
                </a:solidFill>
                <a:latin typeface="Calibri"/>
              </a:rPr>
              <a:t>Tai-chi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 err="1" smtClean="0">
                <a:solidFill>
                  <a:srgbClr val="000000"/>
                </a:solidFill>
                <a:latin typeface="Calibri"/>
              </a:rPr>
              <a:t>Reiki</a:t>
            </a:r>
            <a:endParaRPr lang="cs-CZ" sz="3200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Thajská masáž</a:t>
            </a:r>
            <a:endParaRPr sz="32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Shiatsu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 err="1">
                <a:solidFill>
                  <a:srgbClr val="FF0000"/>
                </a:solidFill>
                <a:latin typeface="Calibri"/>
              </a:rPr>
              <a:t>Feldenkraisova</a:t>
            </a:r>
            <a:r>
              <a:rPr lang="cs-CZ" sz="3200" dirty="0">
                <a:solidFill>
                  <a:srgbClr val="FF0000"/>
                </a:solidFill>
                <a:latin typeface="Calibri"/>
              </a:rPr>
              <a:t> metoda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Alexandrova metoda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Bojová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umění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(aikido)</a:t>
            </a:r>
            <a:endParaRPr lang="cs-CZ" sz="3200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Veškeré PA za cílem harmonizace osobnosti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pic>
        <p:nvPicPr>
          <p:cNvPr id="91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3132000" y="2061000"/>
            <a:ext cx="2619000" cy="1742760"/>
          </a:xfrm>
          <a:prstGeom prst="rect">
            <a:avLst/>
          </a:prstGeom>
          <a:ln>
            <a:noFill/>
          </a:ln>
        </p:spPr>
      </p:pic>
      <p:pic>
        <p:nvPicPr>
          <p:cNvPr id="92" name="Obrázek 4"/>
          <p:cNvPicPr/>
          <p:nvPr/>
        </p:nvPicPr>
        <p:blipFill>
          <a:blip r:embed="rId3"/>
          <a:stretch>
            <a:fillRect/>
          </a:stretch>
        </p:blipFill>
        <p:spPr>
          <a:xfrm>
            <a:off x="5220000" y="4077000"/>
            <a:ext cx="2495160" cy="1828440"/>
          </a:xfrm>
          <a:prstGeom prst="rect">
            <a:avLst/>
          </a:prstGeom>
          <a:ln>
            <a:noFill/>
          </a:ln>
        </p:spPr>
      </p:pic>
      <p:pic>
        <p:nvPicPr>
          <p:cNvPr id="93" name="Obrázek 5"/>
          <p:cNvPicPr/>
          <p:nvPr/>
        </p:nvPicPr>
        <p:blipFill>
          <a:blip r:embed="rId4"/>
          <a:stretch>
            <a:fillRect/>
          </a:stretch>
        </p:blipFill>
        <p:spPr>
          <a:xfrm>
            <a:off x="6444360" y="1340640"/>
            <a:ext cx="2266560" cy="2018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Moderní formy H.C.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457200" y="1412640"/>
            <a:ext cx="8229240" cy="51123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BIKRAM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jóga 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(„horká“ jóga – 90min 26 ásan+2 dýchací </a:t>
            </a:r>
            <a:r>
              <a:rPr lang="cs-CZ" sz="2000" dirty="0" err="1" smtClean="0">
                <a:solidFill>
                  <a:srgbClr val="000000"/>
                </a:solidFill>
                <a:latin typeface="Calibri"/>
              </a:rPr>
              <a:t>cv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. Ve 42°C)</a:t>
            </a:r>
            <a:endParaRPr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IYENGAR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jóga </a:t>
            </a:r>
            <a:r>
              <a:rPr lang="cs-CZ" sz="2000" dirty="0">
                <a:solidFill>
                  <a:srgbClr val="000000"/>
                </a:solidFill>
                <a:latin typeface="Calibri"/>
              </a:rPr>
              <a:t>(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precizní nastavení pozic + pomůcky)</a:t>
            </a:r>
            <a:endParaRPr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JIVAMUKT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I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jóga 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(kombinace ásan, meditace, vědomého dechu s 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                                                 hudbou + učení starých písem – styl </a:t>
            </a:r>
            <a:r>
              <a:rPr lang="cs-CZ" sz="2000" dirty="0" err="1" smtClean="0">
                <a:solidFill>
                  <a:srgbClr val="000000"/>
                </a:solidFill>
                <a:latin typeface="Calibri"/>
              </a:rPr>
              <a:t>Hatha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 Jógy)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KUNDALINI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jóga 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(dynamická cvičení + dech + meditace – probuzení</a:t>
            </a:r>
          </a:p>
          <a:p>
            <a:pPr>
              <a:lnSpc>
                <a:spcPct val="100000"/>
              </a:lnSpc>
            </a:pP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                                                   uvnitř, </a:t>
            </a:r>
            <a:r>
              <a:rPr lang="cs-CZ" sz="2000" dirty="0" err="1" smtClean="0">
                <a:solidFill>
                  <a:srgbClr val="000000"/>
                </a:solidFill>
                <a:latin typeface="Calibri"/>
              </a:rPr>
              <a:t>kundalini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=energie uložená </a:t>
            </a:r>
            <a:r>
              <a:rPr lang="cs-CZ" sz="2000" smtClean="0">
                <a:solidFill>
                  <a:srgbClr val="000000"/>
                </a:solidFill>
                <a:latin typeface="Calibri"/>
              </a:rPr>
              <a:t>v kořeni páteře)</a:t>
            </a:r>
            <a:endParaRPr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POWER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jóga-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dynamické střídání poloh s důrazem na sílu a ohebnost</a:t>
            </a:r>
            <a:endParaRPr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VINYASA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jóga 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(celky </a:t>
            </a:r>
            <a:r>
              <a:rPr lang="cs-CZ" sz="2000" dirty="0" err="1" smtClean="0">
                <a:solidFill>
                  <a:srgbClr val="000000"/>
                </a:solidFill>
                <a:latin typeface="Calibri"/>
              </a:rPr>
              <a:t>Hatha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 Jógy – celistvá cvičení ásan)</a:t>
            </a:r>
            <a:endParaRPr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FF0000"/>
                </a:solidFill>
                <a:latin typeface="Calibri"/>
              </a:rPr>
              <a:t>TANTRA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jóga </a:t>
            </a:r>
            <a:r>
              <a:rPr lang="cs-CZ" sz="2000" dirty="0" smtClean="0">
                <a:solidFill>
                  <a:srgbClr val="000000"/>
                </a:solidFill>
                <a:latin typeface="Calibri"/>
              </a:rPr>
              <a:t>(žít život s láskou k sobě a k partnerovi, spojení M+Ž)</a:t>
            </a:r>
            <a:endParaRPr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Body-Mind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cvičení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540</Words>
  <Application>Microsoft Office PowerPoint</Application>
  <PresentationFormat>Předvádění na obrazovce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DejaVu Sans</vt:lpstr>
      <vt:lpstr>StarSymbol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User</cp:lastModifiedBy>
  <cp:revision>16</cp:revision>
  <dcterms:modified xsi:type="dcterms:W3CDTF">2015-04-20T12:30:28Z</dcterms:modified>
</cp:coreProperties>
</file>