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1" r:id="rId20"/>
    <p:sldId id="332" r:id="rId21"/>
    <p:sldId id="370" r:id="rId22"/>
    <p:sldId id="333" r:id="rId23"/>
    <p:sldId id="334" r:id="rId24"/>
    <p:sldId id="335" r:id="rId25"/>
    <p:sldId id="371" r:id="rId26"/>
    <p:sldId id="336" r:id="rId27"/>
    <p:sldId id="337" r:id="rId28"/>
    <p:sldId id="338" r:id="rId29"/>
    <p:sldId id="372" r:id="rId30"/>
    <p:sldId id="339" r:id="rId31"/>
    <p:sldId id="340" r:id="rId32"/>
    <p:sldId id="341" r:id="rId33"/>
    <p:sldId id="373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93" r:id="rId42"/>
    <p:sldId id="349" r:id="rId43"/>
    <p:sldId id="350" r:id="rId44"/>
    <p:sldId id="351" r:id="rId45"/>
    <p:sldId id="395" r:id="rId46"/>
    <p:sldId id="352" r:id="rId47"/>
    <p:sldId id="353" r:id="rId48"/>
    <p:sldId id="398" r:id="rId49"/>
    <p:sldId id="364" r:id="rId50"/>
    <p:sldId id="365" r:id="rId51"/>
    <p:sldId id="366" r:id="rId52"/>
    <p:sldId id="367" r:id="rId53"/>
    <p:sldId id="310" r:id="rId54"/>
    <p:sldId id="356" r:id="rId55"/>
    <p:sldId id="394" r:id="rId56"/>
    <p:sldId id="382" r:id="rId57"/>
    <p:sldId id="374" r:id="rId58"/>
    <p:sldId id="375" r:id="rId59"/>
    <p:sldId id="376" r:id="rId60"/>
    <p:sldId id="377" r:id="rId61"/>
    <p:sldId id="358" r:id="rId62"/>
    <p:sldId id="359" r:id="rId63"/>
    <p:sldId id="360" r:id="rId64"/>
    <p:sldId id="361" r:id="rId65"/>
    <p:sldId id="362" r:id="rId66"/>
    <p:sldId id="363" r:id="rId67"/>
    <p:sldId id="389" r:id="rId68"/>
    <p:sldId id="390" r:id="rId69"/>
    <p:sldId id="392" r:id="rId70"/>
    <p:sldId id="391" r:id="rId71"/>
    <p:sldId id="274" r:id="rId72"/>
    <p:sldId id="276" r:id="rId73"/>
    <p:sldId id="396" r:id="rId74"/>
    <p:sldId id="386" r:id="rId75"/>
    <p:sldId id="387" r:id="rId76"/>
    <p:sldId id="388" r:id="rId77"/>
    <p:sldId id="311" r:id="rId78"/>
    <p:sldId id="290" r:id="rId7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4C9B2-9B2E-49E3-B261-AF83BD69AE4A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CB22E-23D8-4A71-8290-98F8004DA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CB7EF-35EB-4B78-A4C2-FCD5A4390079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665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02BF8F-42D0-4456-ADD9-71AED189C37A}" type="slidenum">
              <a:rPr lang="cs-CZ" smtClean="0"/>
              <a:pPr/>
              <a:t>68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3EC5-868B-4AE2-BA52-EEA259E5325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8179F-F463-4C88-B984-EE5113EA63B8}" type="datetimeFigureOut">
              <a:rPr lang="cs-CZ" smtClean="0"/>
              <a:pPr/>
              <a:t>10.4.2015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33ADCE-16B4-4579-9249-2D7D0A571C7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Biomechanika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Věda zabývající se pohybem</a:t>
            </a:r>
          </a:p>
          <a:p>
            <a:r>
              <a:rPr lang="cs-CZ" dirty="0" smtClean="0"/>
              <a:t>Dělí se na:</a:t>
            </a:r>
          </a:p>
          <a:p>
            <a:pPr lvl="2"/>
            <a:r>
              <a:rPr lang="cs-CZ" dirty="0" smtClean="0"/>
              <a:t>Kinematiku – obor, který se zabývá popisem pohybu bez ohledu na jeho příčiny</a:t>
            </a:r>
          </a:p>
          <a:p>
            <a:pPr lvl="3"/>
            <a:r>
              <a:rPr lang="cs-CZ" dirty="0" smtClean="0"/>
              <a:t>Základními kinematickými veličinami jsou dráha, rychlost, zrychlení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Dynamiku – obor, který zkoumá příčiny pohybu a jeho změn, také deformaci těles</a:t>
            </a:r>
          </a:p>
          <a:p>
            <a:pPr lvl="3"/>
            <a:r>
              <a:rPr lang="cs-CZ" dirty="0" smtClean="0"/>
              <a:t>Základní dynamickou veličinou je síla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Hmotný bod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zjednodušení můžeme těleso za určitých okolností nahradit </a:t>
            </a:r>
            <a:r>
              <a:rPr lang="cs-CZ" b="1" dirty="0" smtClean="0"/>
              <a:t>hmotným bodem</a:t>
            </a:r>
            <a:r>
              <a:rPr lang="cs-CZ" dirty="0" smtClean="0"/>
              <a:t>. </a:t>
            </a:r>
          </a:p>
          <a:p>
            <a:r>
              <a:rPr lang="cs-CZ" dirty="0" smtClean="0"/>
              <a:t>Hmotný bod je model tělesa, u kterého jsou </a:t>
            </a:r>
            <a:r>
              <a:rPr lang="cs-CZ" b="1" dirty="0" smtClean="0"/>
              <a:t>zanedbány tvar  a rozměry</a:t>
            </a:r>
            <a:r>
              <a:rPr lang="cs-CZ" dirty="0" smtClean="0"/>
              <a:t> a jehož hmotnost je soustředěna do jediného bodu - </a:t>
            </a:r>
            <a:r>
              <a:rPr lang="cs-CZ" b="1" dirty="0" smtClean="0"/>
              <a:t>těžiště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Tuhé těleso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 ideální těleso, jehož tvar ani objem se účinkem libovolně velkých sil nemění (zanedbávají se deformační účinky sil). </a:t>
            </a:r>
          </a:p>
          <a:p>
            <a:r>
              <a:rPr lang="cs-CZ" dirty="0" smtClean="0"/>
              <a:t>síly, které na těleso působí mají jen pohybové účinky</a:t>
            </a:r>
          </a:p>
          <a:p>
            <a:endParaRPr lang="cs-CZ" dirty="0" smtClean="0"/>
          </a:p>
          <a:p>
            <a:pPr>
              <a:buNone/>
            </a:pPr>
            <a:r>
              <a:rPr lang="cs-CZ" sz="3600" dirty="0" smtClean="0"/>
              <a:t>Pružné těleso</a:t>
            </a:r>
          </a:p>
          <a:p>
            <a:pPr lvl="1"/>
            <a:r>
              <a:rPr lang="cs-CZ" dirty="0" smtClean="0"/>
              <a:t>Pokud dojde k deformaci a po odstranění sil se těleso vrací do původního tvaru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veličiny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Skalární</a:t>
            </a:r>
          </a:p>
          <a:p>
            <a:pPr lvl="2"/>
            <a:r>
              <a:rPr lang="cs-CZ" dirty="0" smtClean="0"/>
              <a:t>jsou určeny pouze hodnotou (čas, dráha,…)</a:t>
            </a:r>
          </a:p>
          <a:p>
            <a:pPr lvl="2"/>
            <a:endParaRPr lang="cs-CZ" dirty="0" smtClean="0"/>
          </a:p>
          <a:p>
            <a:r>
              <a:rPr lang="cs-CZ" dirty="0" smtClean="0"/>
              <a:t>Vektorové</a:t>
            </a:r>
          </a:p>
          <a:p>
            <a:pPr lvl="2"/>
            <a:r>
              <a:rPr lang="cs-CZ" dirty="0" smtClean="0"/>
              <a:t>Jsou určeny hodnotou a směrem (síla, zrychlení,…)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1219200"/>
          </a:xfrm>
        </p:spPr>
        <p:txBody>
          <a:bodyPr/>
          <a:lstStyle/>
          <a:p>
            <a:pPr algn="ctr" eaLnBrk="1" hangingPunct="1"/>
            <a:r>
              <a:rPr lang="cs-CZ" smtClean="0"/>
              <a:t>Počítání s vektory</a:t>
            </a:r>
          </a:p>
        </p:txBody>
      </p:sp>
      <p:pic>
        <p:nvPicPr>
          <p:cNvPr id="18435" name="Picture 6" descr="skenovat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579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skenovat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647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086100" algn="l"/>
              </a:tabLst>
            </a:pPr>
            <a:endParaRPr lang="cs-CZ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350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086100" algn="l"/>
              </a:tabLst>
            </a:pPr>
            <a:endParaRPr lang="cs-CZ"/>
          </a:p>
        </p:txBody>
      </p:sp>
      <p:pic>
        <p:nvPicPr>
          <p:cNvPr id="18439" name="Picture 6" descr="skenovat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572000"/>
            <a:ext cx="640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Jednotky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/>
              <a:t>Jednotka je pevně zvolená hodnota veličiny</a:t>
            </a:r>
          </a:p>
          <a:p>
            <a:pPr eaLnBrk="1" hangingPunct="1"/>
            <a:r>
              <a:rPr lang="cs-CZ" dirty="0" smtClean="0"/>
              <a:t>Hodnoty  veličiny udáváme v násobcích jednotky</a:t>
            </a:r>
          </a:p>
          <a:p>
            <a:pPr marL="822325" lvl="4" indent="-273050" eaLnBrk="1" hangingPunct="1">
              <a:buSzPct val="95000"/>
            </a:pPr>
            <a:r>
              <a:rPr lang="cs-CZ" dirty="0" smtClean="0"/>
              <a:t>(číslo .  jednotka)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u="sng" dirty="0" smtClean="0"/>
              <a:t>Vždy počítáme se základními jednotkami</a:t>
            </a:r>
          </a:p>
          <a:p>
            <a:pPr lvl="2" eaLnBrk="1" hangingPunct="1">
              <a:buFont typeface="Wingdings 2" pitchFamily="18" charset="2"/>
              <a:buNone/>
            </a:pPr>
            <a:endParaRPr lang="cs-CZ" dirty="0" smtClean="0"/>
          </a:p>
          <a:p>
            <a:pPr eaLnBrk="1" hangingPunct="1"/>
            <a:r>
              <a:rPr lang="cs-CZ" dirty="0" smtClean="0"/>
              <a:t>7 základních jednotek SI: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  <a:r>
              <a:rPr lang="cs-CZ" b="1" dirty="0" smtClean="0"/>
              <a:t>kg, m, s</a:t>
            </a:r>
            <a:r>
              <a:rPr lang="cs-CZ" dirty="0" smtClean="0"/>
              <a:t>, A, K, mol, Cd</a:t>
            </a:r>
          </a:p>
          <a:p>
            <a:pPr lvl="1" eaLnBrk="1" hangingPunct="1">
              <a:buFont typeface="Wingdings 2" pitchFamily="18" charset="2"/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Souřadnicový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systém </a:t>
            </a:r>
            <a:r>
              <a:rPr lang="cs-CZ" dirty="0" smtClean="0"/>
              <a:t>souřadných os (x,y,z) s pevně určeným počátkem</a:t>
            </a:r>
          </a:p>
          <a:p>
            <a:pPr>
              <a:buNone/>
            </a:pPr>
            <a:r>
              <a:rPr lang="cs-CZ" dirty="0" smtClean="0"/>
              <a:t>	(inerciální/neinerciální)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pohyb je změnou polohy ve vztažné soustavě (v souřadnicovém systému)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b="1" dirty="0" smtClean="0"/>
              <a:t>popisuje</a:t>
            </a:r>
            <a:r>
              <a:rPr lang="cs-CZ" dirty="0" smtClean="0"/>
              <a:t> pohyb těles bez ohledu na příčiny tohoto pohybu.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cs-CZ" dirty="0" smtClean="0"/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dirty="0" smtClean="0"/>
              <a:t> Zabývá se tím, jak pohyb vypadá </a:t>
            </a:r>
            <a:r>
              <a:rPr lang="cs-CZ" b="1" dirty="0" smtClean="0"/>
              <a:t>v čase a v prostoru</a:t>
            </a:r>
            <a:r>
              <a:rPr lang="cs-CZ" dirty="0" smtClean="0"/>
              <a:t>, jde tedy o vnější časoprostorové charakteristiky pohybu. 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cs-CZ" dirty="0" smtClean="0"/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dirty="0" smtClean="0"/>
              <a:t>Kinematika se tedy zaměřuje na sledování prostorových a rychlostních změn, např. dráhy, úhly, rychlosti, zrychlení.</a:t>
            </a:r>
            <a:endParaRPr lang="cs-CZ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28600"/>
            <a:ext cx="7900988" cy="1325563"/>
          </a:xfrm>
        </p:spPr>
        <p:txBody>
          <a:bodyPr/>
          <a:lstStyle/>
          <a:p>
            <a:pPr eaLnBrk="1" hangingPunct="1"/>
            <a:r>
              <a:rPr lang="cs-CZ" smtClean="0"/>
              <a:t>Stěžejní pojmy - kinematika</a:t>
            </a:r>
            <a:endParaRPr lang="en-US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676400"/>
            <a:ext cx="823595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Po</a:t>
            </a:r>
            <a:r>
              <a:rPr lang="cs-CZ" b="1" smtClean="0"/>
              <a:t>loha</a:t>
            </a:r>
            <a:r>
              <a:rPr lang="en-US" b="1" smtClean="0"/>
              <a:t> –</a:t>
            </a:r>
            <a:r>
              <a:rPr lang="en-US" smtClean="0"/>
              <a:t> </a:t>
            </a:r>
            <a:r>
              <a:rPr lang="cs-CZ" smtClean="0"/>
              <a:t>umístění objektu ve vztažné soustavě (kartézská soustava souřadnic)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Pohyb </a:t>
            </a:r>
            <a:r>
              <a:rPr lang="cs-CZ" smtClean="0"/>
              <a:t>je změnou polohy  v soustavě souřadnic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smtClean="0"/>
              <a:t> </a:t>
            </a:r>
            <a:r>
              <a:rPr lang="cs-CZ" smtClean="0"/>
              <a:t>posuvný  - všechny body stejná trajektorie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otáčivý (pevná osa x volná osa) – trajektorie bodů soustředné kružnice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mtClean="0"/>
              <a:t>cirkmundukční (složený z obou)</a:t>
            </a:r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Trajektorie  </a:t>
            </a:r>
            <a:r>
              <a:rPr lang="cs-CZ" smtClean="0"/>
              <a:t>- pomyslná čára, kterou těleso při pohybu opisuje (pohyb přímočarý x křivočarý)</a:t>
            </a:r>
            <a:endParaRPr lang="cs-CZ" b="1" smtClean="0"/>
          </a:p>
          <a:p>
            <a:pPr eaLnBrk="1" hangingPunct="1">
              <a:lnSpc>
                <a:spcPct val="90000"/>
              </a:lnSpc>
            </a:pPr>
            <a:r>
              <a:rPr lang="cs-CZ" b="1" smtClean="0"/>
              <a:t>Dráha </a:t>
            </a:r>
            <a:r>
              <a:rPr lang="cs-CZ" smtClean="0"/>
              <a:t>– délka trajektorie</a:t>
            </a:r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5105400"/>
            <a:ext cx="1728788" cy="1152525"/>
            <a:chOff x="3696" y="2523"/>
            <a:chExt cx="1406" cy="771"/>
          </a:xfrm>
        </p:grpSpPr>
        <p:sp>
          <p:nvSpPr>
            <p:cNvPr id="21518" name="Rectangle 5"/>
            <p:cNvSpPr>
              <a:spLocks noChangeArrowheads="1"/>
            </p:cNvSpPr>
            <p:nvPr/>
          </p:nvSpPr>
          <p:spPr bwMode="auto">
            <a:xfrm>
              <a:off x="3696" y="2523"/>
              <a:ext cx="1406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21519" name="AutoShape 6"/>
            <p:cNvCxnSpPr>
              <a:cxnSpLocks noChangeShapeType="1"/>
              <a:stCxn id="21518" idx="1"/>
              <a:endCxn id="21518" idx="1"/>
            </p:cNvCxnSpPr>
            <p:nvPr/>
          </p:nvCxnSpPr>
          <p:spPr bwMode="auto">
            <a:xfrm>
              <a:off x="3696" y="2909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20" name="Line 7"/>
            <p:cNvSpPr>
              <a:spLocks noChangeShapeType="1"/>
            </p:cNvSpPr>
            <p:nvPr/>
          </p:nvSpPr>
          <p:spPr bwMode="auto">
            <a:xfrm flipV="1">
              <a:off x="3969" y="2704"/>
              <a:ext cx="81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21" name="Text Box 8"/>
            <p:cNvSpPr txBox="1">
              <a:spLocks noChangeArrowheads="1"/>
            </p:cNvSpPr>
            <p:nvPr/>
          </p:nvSpPr>
          <p:spPr bwMode="auto">
            <a:xfrm>
              <a:off x="4830" y="2750"/>
              <a:ext cx="22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blac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1522" name="Text Box 9"/>
            <p:cNvSpPr txBox="1">
              <a:spLocks noChangeArrowheads="1"/>
            </p:cNvSpPr>
            <p:nvPr/>
          </p:nvSpPr>
          <p:spPr bwMode="auto">
            <a:xfrm>
              <a:off x="3968" y="2976"/>
              <a:ext cx="2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1523" name="Text Box 10"/>
            <p:cNvSpPr txBox="1">
              <a:spLocks noChangeArrowheads="1"/>
            </p:cNvSpPr>
            <p:nvPr/>
          </p:nvSpPr>
          <p:spPr bwMode="auto">
            <a:xfrm>
              <a:off x="4649" y="2659"/>
              <a:ext cx="2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24" name="Line 11"/>
            <p:cNvSpPr>
              <a:spLocks noChangeShapeType="1"/>
            </p:cNvSpPr>
            <p:nvPr/>
          </p:nvSpPr>
          <p:spPr bwMode="auto">
            <a:xfrm flipV="1">
              <a:off x="3969" y="2659"/>
              <a:ext cx="771" cy="36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553200" y="5105400"/>
            <a:ext cx="1727200" cy="1150938"/>
            <a:chOff x="3152" y="3294"/>
            <a:chExt cx="1180" cy="771"/>
          </a:xfrm>
        </p:grpSpPr>
        <p:sp>
          <p:nvSpPr>
            <p:cNvPr id="21510" name="Rectangle 13"/>
            <p:cNvSpPr>
              <a:spLocks noChangeArrowheads="1"/>
            </p:cNvSpPr>
            <p:nvPr/>
          </p:nvSpPr>
          <p:spPr bwMode="auto">
            <a:xfrm>
              <a:off x="3152" y="3294"/>
              <a:ext cx="1180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21511" name="AutoShape 14"/>
            <p:cNvCxnSpPr>
              <a:cxnSpLocks noChangeShapeType="1"/>
              <a:stCxn id="21510" idx="1"/>
              <a:endCxn id="21510" idx="1"/>
            </p:cNvCxnSpPr>
            <p:nvPr/>
          </p:nvCxnSpPr>
          <p:spPr bwMode="auto">
            <a:xfrm>
              <a:off x="3152" y="368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1512" name="Line 15"/>
            <p:cNvSpPr>
              <a:spLocks noChangeShapeType="1"/>
            </p:cNvSpPr>
            <p:nvPr/>
          </p:nvSpPr>
          <p:spPr bwMode="auto">
            <a:xfrm flipV="1">
              <a:off x="3381" y="3475"/>
              <a:ext cx="68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13" name="Text Box 16"/>
            <p:cNvSpPr txBox="1">
              <a:spLocks noChangeArrowheads="1"/>
            </p:cNvSpPr>
            <p:nvPr/>
          </p:nvSpPr>
          <p:spPr bwMode="auto">
            <a:xfrm>
              <a:off x="4104" y="3521"/>
              <a:ext cx="18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blac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1514" name="Text Box 17"/>
            <p:cNvSpPr txBox="1">
              <a:spLocks noChangeArrowheads="1"/>
            </p:cNvSpPr>
            <p:nvPr/>
          </p:nvSpPr>
          <p:spPr bwMode="auto">
            <a:xfrm>
              <a:off x="3288" y="3702"/>
              <a:ext cx="190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21515" name="Text Box 18"/>
            <p:cNvSpPr txBox="1">
              <a:spLocks noChangeArrowheads="1"/>
            </p:cNvSpPr>
            <p:nvPr/>
          </p:nvSpPr>
          <p:spPr bwMode="auto">
            <a:xfrm>
              <a:off x="4014" y="3385"/>
              <a:ext cx="189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16" name="Line 19"/>
            <p:cNvSpPr>
              <a:spLocks noChangeShapeType="1"/>
            </p:cNvSpPr>
            <p:nvPr/>
          </p:nvSpPr>
          <p:spPr bwMode="auto">
            <a:xfrm flipV="1">
              <a:off x="3424" y="3385"/>
              <a:ext cx="647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1517" name="Freeform 20"/>
            <p:cNvSpPr>
              <a:spLocks/>
            </p:cNvSpPr>
            <p:nvPr/>
          </p:nvSpPr>
          <p:spPr bwMode="auto">
            <a:xfrm>
              <a:off x="3424" y="3385"/>
              <a:ext cx="635" cy="408"/>
            </a:xfrm>
            <a:custGeom>
              <a:avLst/>
              <a:gdLst>
                <a:gd name="T0" fmla="*/ 18 w 672"/>
                <a:gd name="T1" fmla="*/ 499 h 381"/>
                <a:gd name="T2" fmla="*/ 57 w 672"/>
                <a:gd name="T3" fmla="*/ 136 h 381"/>
                <a:gd name="T4" fmla="*/ 143 w 672"/>
                <a:gd name="T5" fmla="*/ 197 h 381"/>
                <a:gd name="T6" fmla="*/ 154 w 672"/>
                <a:gd name="T7" fmla="*/ 236 h 381"/>
                <a:gd name="T8" fmla="*/ 187 w 672"/>
                <a:gd name="T9" fmla="*/ 281 h 381"/>
                <a:gd name="T10" fmla="*/ 222 w 672"/>
                <a:gd name="T11" fmla="*/ 294 h 381"/>
                <a:gd name="T12" fmla="*/ 238 w 672"/>
                <a:gd name="T13" fmla="*/ 426 h 381"/>
                <a:gd name="T14" fmla="*/ 342 w 672"/>
                <a:gd name="T15" fmla="*/ 559 h 381"/>
                <a:gd name="T16" fmla="*/ 404 w 672"/>
                <a:gd name="T17" fmla="*/ 549 h 381"/>
                <a:gd name="T18" fmla="*/ 410 w 672"/>
                <a:gd name="T19" fmla="*/ 451 h 381"/>
                <a:gd name="T20" fmla="*/ 427 w 672"/>
                <a:gd name="T21" fmla="*/ 305 h 381"/>
                <a:gd name="T22" fmla="*/ 445 w 672"/>
                <a:gd name="T23" fmla="*/ 125 h 381"/>
                <a:gd name="T24" fmla="*/ 467 w 672"/>
                <a:gd name="T25" fmla="*/ 52 h 381"/>
                <a:gd name="T26" fmla="*/ 472 w 672"/>
                <a:gd name="T27" fmla="*/ 17 h 381"/>
                <a:gd name="T28" fmla="*/ 450 w 672"/>
                <a:gd name="T29" fmla="*/ 52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2"/>
                <a:gd name="T46" fmla="*/ 0 h 381"/>
                <a:gd name="T47" fmla="*/ 672 w 672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2" h="381">
                  <a:moveTo>
                    <a:pt x="24" y="331"/>
                  </a:moveTo>
                  <a:cubicBezTo>
                    <a:pt x="26" y="292"/>
                    <a:pt x="0" y="118"/>
                    <a:pt x="80" y="91"/>
                  </a:cubicBezTo>
                  <a:cubicBezTo>
                    <a:pt x="124" y="100"/>
                    <a:pt x="158" y="117"/>
                    <a:pt x="200" y="131"/>
                  </a:cubicBezTo>
                  <a:cubicBezTo>
                    <a:pt x="205" y="139"/>
                    <a:pt x="209" y="149"/>
                    <a:pt x="216" y="155"/>
                  </a:cubicBezTo>
                  <a:cubicBezTo>
                    <a:pt x="230" y="168"/>
                    <a:pt x="264" y="187"/>
                    <a:pt x="264" y="187"/>
                  </a:cubicBezTo>
                  <a:cubicBezTo>
                    <a:pt x="284" y="180"/>
                    <a:pt x="296" y="169"/>
                    <a:pt x="312" y="195"/>
                  </a:cubicBezTo>
                  <a:cubicBezTo>
                    <a:pt x="366" y="282"/>
                    <a:pt x="297" y="205"/>
                    <a:pt x="336" y="283"/>
                  </a:cubicBezTo>
                  <a:cubicBezTo>
                    <a:pt x="360" y="330"/>
                    <a:pt x="439" y="344"/>
                    <a:pt x="480" y="371"/>
                  </a:cubicBezTo>
                  <a:cubicBezTo>
                    <a:pt x="509" y="368"/>
                    <a:pt x="544" y="381"/>
                    <a:pt x="568" y="363"/>
                  </a:cubicBezTo>
                  <a:cubicBezTo>
                    <a:pt x="585" y="350"/>
                    <a:pt x="572" y="320"/>
                    <a:pt x="576" y="299"/>
                  </a:cubicBezTo>
                  <a:cubicBezTo>
                    <a:pt x="582" y="267"/>
                    <a:pt x="590" y="234"/>
                    <a:pt x="600" y="203"/>
                  </a:cubicBezTo>
                  <a:cubicBezTo>
                    <a:pt x="604" y="169"/>
                    <a:pt x="606" y="116"/>
                    <a:pt x="624" y="83"/>
                  </a:cubicBezTo>
                  <a:cubicBezTo>
                    <a:pt x="633" y="66"/>
                    <a:pt x="650" y="53"/>
                    <a:pt x="656" y="35"/>
                  </a:cubicBezTo>
                  <a:cubicBezTo>
                    <a:pt x="659" y="27"/>
                    <a:pt x="672" y="14"/>
                    <a:pt x="664" y="11"/>
                  </a:cubicBezTo>
                  <a:cubicBezTo>
                    <a:pt x="630" y="0"/>
                    <a:pt x="632" y="21"/>
                    <a:pt x="632" y="35"/>
                  </a:cubicBezTo>
                </a:path>
              </a:pathLst>
            </a:cu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Dráha </a:t>
            </a:r>
          </a:p>
          <a:p>
            <a:pPr lvl="4" eaLnBrk="1" hangingPunct="1"/>
            <a:r>
              <a:rPr lang="cs-CZ" smtClean="0"/>
              <a:t>značí se</a:t>
            </a:r>
            <a:r>
              <a:rPr lang="cs-CZ" b="1" smtClean="0"/>
              <a:t> s</a:t>
            </a:r>
          </a:p>
          <a:p>
            <a:pPr lvl="4" eaLnBrk="1" hangingPunct="1"/>
            <a:r>
              <a:rPr lang="cs-CZ" smtClean="0"/>
              <a:t>jednotkou je </a:t>
            </a:r>
            <a:r>
              <a:rPr lang="cs-CZ" b="1" smtClean="0"/>
              <a:t>m</a:t>
            </a:r>
          </a:p>
          <a:p>
            <a:pPr lvl="4" eaLnBrk="1" hangingPunct="1"/>
            <a:r>
              <a:rPr lang="cs-CZ" smtClean="0"/>
              <a:t>udává délku trajektorie</a:t>
            </a:r>
          </a:p>
          <a:p>
            <a:pPr lvl="4" eaLnBrk="1" hangingPunct="1"/>
            <a:r>
              <a:rPr lang="cs-CZ" smtClean="0"/>
              <a:t>Dráha je funkcí času </a:t>
            </a:r>
          </a:p>
        </p:txBody>
      </p:sp>
      <p:pic>
        <p:nvPicPr>
          <p:cNvPr id="23556" name="Obrázek 3" descr="vzo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cs-CZ" dirty="0" smtClean="0"/>
              <a:t>Biomechanika je samostatný </a:t>
            </a:r>
            <a:r>
              <a:rPr lang="cs-CZ" dirty="0" err="1" smtClean="0"/>
              <a:t>transdisciplinární</a:t>
            </a:r>
            <a:r>
              <a:rPr lang="cs-CZ" dirty="0" smtClean="0"/>
              <a:t> vědecký obor, který se zabývá </a:t>
            </a:r>
          </a:p>
          <a:p>
            <a:pPr lvl="1" algn="just"/>
            <a:r>
              <a:rPr lang="cs-CZ" dirty="0" smtClean="0"/>
              <a:t>mechanickou strukturou (rozdělení, těžiště,…) </a:t>
            </a:r>
          </a:p>
          <a:p>
            <a:pPr lvl="1" algn="just"/>
            <a:r>
              <a:rPr lang="cs-CZ" dirty="0" smtClean="0"/>
              <a:t>mechanickým chováním (účinky sil). </a:t>
            </a:r>
          </a:p>
          <a:p>
            <a:pPr lvl="1" algn="just"/>
            <a:r>
              <a:rPr lang="cs-CZ" dirty="0" smtClean="0"/>
              <a:t>mechanickými vlastnostmi živých organismů a jeho částí (parametry)</a:t>
            </a:r>
          </a:p>
          <a:p>
            <a:pPr lvl="1" algn="just"/>
            <a:r>
              <a:rPr lang="cs-CZ" dirty="0" smtClean="0"/>
              <a:t>mechanickými interakcemi mezi nimi a vnějším okolím (účinky vzájemného působení).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/>
          <a:lstStyle/>
          <a:p>
            <a:pPr eaLnBrk="1" hangingPunct="1"/>
            <a:r>
              <a:rPr lang="cs-CZ" smtClean="0"/>
              <a:t>Rychlost  </a:t>
            </a:r>
          </a:p>
          <a:p>
            <a:pPr lvl="3" eaLnBrk="1" hangingPunct="1"/>
            <a:r>
              <a:rPr lang="cs-CZ" smtClean="0"/>
              <a:t>Značí se </a:t>
            </a:r>
            <a:r>
              <a:rPr lang="cs-CZ" b="1" smtClean="0"/>
              <a:t>v</a:t>
            </a:r>
            <a:endParaRPr lang="cs-CZ" smtClean="0"/>
          </a:p>
          <a:p>
            <a:pPr lvl="3" eaLnBrk="1" hangingPunct="1"/>
            <a:r>
              <a:rPr lang="cs-CZ" smtClean="0"/>
              <a:t>Jednotka </a:t>
            </a:r>
            <a:r>
              <a:rPr lang="en-US" b="1" smtClean="0"/>
              <a:t>[m/s] </a:t>
            </a:r>
            <a:endParaRPr lang="cs-CZ" b="1" smtClean="0"/>
          </a:p>
          <a:p>
            <a:pPr lvl="3" eaLnBrk="1" hangingPunct="1"/>
            <a:r>
              <a:rPr lang="en-US" b="1" smtClean="0"/>
              <a:t>d</a:t>
            </a:r>
            <a:r>
              <a:rPr lang="cs-CZ" b="1" smtClean="0"/>
              <a:t>s</a:t>
            </a:r>
            <a:r>
              <a:rPr lang="en-US" b="1" smtClean="0"/>
              <a:t>/dt-</a:t>
            </a:r>
            <a:r>
              <a:rPr lang="en-US" smtClean="0"/>
              <a:t> </a:t>
            </a:r>
            <a:r>
              <a:rPr lang="cs-CZ" smtClean="0"/>
              <a:t>jak se poloha mění s časem</a:t>
            </a:r>
          </a:p>
          <a:p>
            <a:pPr lvl="3" eaLnBrk="1" hangingPunct="1"/>
            <a:r>
              <a:rPr lang="cs-CZ" b="1" smtClean="0"/>
              <a:t>okamžitá</a:t>
            </a:r>
            <a:r>
              <a:rPr lang="cs-CZ" smtClean="0"/>
              <a:t> – vektorová veličina - pohyby rovnoměrné x nerovnoměrné (max rychlost při úderech)</a:t>
            </a:r>
            <a:endParaRPr lang="cs-CZ" b="1" smtClean="0"/>
          </a:p>
          <a:p>
            <a:pPr lvl="3" eaLnBrk="1" hangingPunct="1"/>
            <a:r>
              <a:rPr lang="cs-CZ" b="1" smtClean="0"/>
              <a:t>průměrná</a:t>
            </a:r>
            <a:r>
              <a:rPr lang="cs-CZ" smtClean="0"/>
              <a:t> – výpočet z celkové dráhy a celkového času</a:t>
            </a:r>
            <a:endParaRPr lang="en-US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24580" name="Obrázek 3" descr="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0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Průměrná rychlost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 smtClean="0"/>
              <a:t>    Cyklista se pohybuje do kopce průměrnou rychlostí 10 km/</a:t>
            </a:r>
            <a:r>
              <a:rPr lang="cs-CZ" dirty="0" err="1" smtClean="0"/>
              <a:t>h</a:t>
            </a:r>
            <a:r>
              <a:rPr lang="cs-CZ" dirty="0" smtClean="0"/>
              <a:t>. Když dosáhne vrcholu kopce, obrátí se a sjede stejnou trať dolů průměrnou rychlostí 40 km/</a:t>
            </a:r>
            <a:r>
              <a:rPr lang="cs-CZ" dirty="0" err="1" smtClean="0"/>
              <a:t>h</a:t>
            </a:r>
            <a:r>
              <a:rPr lang="cs-CZ" dirty="0" smtClean="0"/>
              <a:t>. Jaká je průměrná rychlost jeho pohybu?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Zrychlení</a:t>
            </a:r>
          </a:p>
          <a:p>
            <a:pPr lvl="3" eaLnBrk="1" hangingPunct="1"/>
            <a:r>
              <a:rPr lang="cs-CZ" smtClean="0"/>
              <a:t>Značí se </a:t>
            </a:r>
            <a:r>
              <a:rPr lang="cs-CZ" b="1" smtClean="0"/>
              <a:t>a</a:t>
            </a:r>
          </a:p>
          <a:p>
            <a:pPr lvl="3" eaLnBrk="1" hangingPunct="1"/>
            <a:r>
              <a:rPr lang="cs-CZ" smtClean="0"/>
              <a:t>Jednotka m/s</a:t>
            </a:r>
            <a:r>
              <a:rPr lang="cs-CZ" sz="2800" baseline="30000" smtClean="0"/>
              <a:t>2</a:t>
            </a:r>
          </a:p>
          <a:p>
            <a:pPr lvl="3" eaLnBrk="1" hangingPunct="1"/>
            <a:r>
              <a:rPr lang="en-US" smtClean="0"/>
              <a:t>d</a:t>
            </a:r>
            <a:r>
              <a:rPr lang="cs-CZ" smtClean="0"/>
              <a:t>v</a:t>
            </a:r>
            <a:r>
              <a:rPr lang="en-US" smtClean="0"/>
              <a:t>/dt – </a:t>
            </a:r>
            <a:r>
              <a:rPr lang="cs-CZ" smtClean="0"/>
              <a:t>jak se rychlost mění s časem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Velikost </a:t>
            </a:r>
            <a:r>
              <a:rPr lang="cs-CZ" sz="2200" b="1" smtClean="0"/>
              <a:t>tečného</a:t>
            </a:r>
            <a:r>
              <a:rPr lang="cs-CZ" sz="2200" smtClean="0"/>
              <a:t> </a:t>
            </a:r>
            <a:r>
              <a:rPr lang="cs-CZ" sz="2200" b="1" smtClean="0"/>
              <a:t>zrychlení</a:t>
            </a:r>
            <a:r>
              <a:rPr lang="cs-CZ" sz="2200" smtClean="0"/>
              <a:t> </a:t>
            </a:r>
            <a:r>
              <a:rPr lang="cs-CZ" sz="2200" b="1" i="1" smtClean="0"/>
              <a:t>a</a:t>
            </a:r>
            <a:r>
              <a:rPr lang="cs-CZ" sz="2200" b="1" i="1" baseline="-25000" smtClean="0"/>
              <a:t>t</a:t>
            </a:r>
            <a:r>
              <a:rPr lang="cs-CZ" sz="2200" b="1" i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 b="1" i="1" smtClean="0"/>
              <a:t>	</a:t>
            </a:r>
            <a:r>
              <a:rPr lang="cs-CZ" sz="2200" smtClean="0"/>
              <a:t>vyjadřuje změnu velikosti rychlosti.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Velikost </a:t>
            </a:r>
            <a:r>
              <a:rPr lang="cs-CZ" sz="2200" b="1" smtClean="0"/>
              <a:t>normálového zrychlení</a:t>
            </a:r>
            <a:r>
              <a:rPr lang="cs-CZ" sz="2200" smtClean="0"/>
              <a:t> </a:t>
            </a:r>
            <a:r>
              <a:rPr lang="cs-CZ" sz="2200" b="1" i="1" smtClean="0"/>
              <a:t>a</a:t>
            </a:r>
            <a:r>
              <a:rPr lang="cs-CZ" sz="2200" b="1" i="1" baseline="-25000" smtClean="0"/>
              <a:t>n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 b="1" i="1" baseline="-25000" smtClean="0"/>
              <a:t>	</a:t>
            </a:r>
            <a:r>
              <a:rPr lang="cs-CZ" sz="2200" smtClean="0"/>
              <a:t> vyjadřuje změnu směru rychlosti. </a:t>
            </a:r>
          </a:p>
          <a:p>
            <a:pPr lvl="3"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58133" t="55089" r="16238" b="4375"/>
          <a:stretch>
            <a:fillRect/>
          </a:stretch>
        </p:blipFill>
        <p:spPr bwMode="auto">
          <a:xfrm>
            <a:off x="5334000" y="3429000"/>
            <a:ext cx="33528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Klasifikace pohybů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smtClean="0"/>
              <a:t>Podle tvaru trajektorie rozlišujeme pohyb:</a:t>
            </a:r>
          </a:p>
          <a:p>
            <a:pPr lvl="1" eaLnBrk="1" hangingPunct="1"/>
            <a:r>
              <a:rPr lang="cs-CZ" sz="1600" b="1" smtClean="0"/>
              <a:t>přímočarý</a:t>
            </a:r>
            <a:endParaRPr lang="cs-CZ" sz="1600" smtClean="0"/>
          </a:p>
          <a:p>
            <a:pPr lvl="1" eaLnBrk="1" hangingPunct="1"/>
            <a:r>
              <a:rPr lang="cs-CZ" sz="1600" b="1" smtClean="0"/>
              <a:t>křivočarý</a:t>
            </a:r>
            <a:endParaRPr lang="cs-CZ" sz="1600" smtClean="0"/>
          </a:p>
          <a:p>
            <a:pPr eaLnBrk="1" hangingPunct="1"/>
            <a:r>
              <a:rPr lang="cs-CZ" sz="1800" smtClean="0"/>
              <a:t>Podle dimenze prostoru, v němž pohyb probíhá, lze pohyb dělit na:</a:t>
            </a:r>
          </a:p>
          <a:p>
            <a:pPr lvl="1" eaLnBrk="1" hangingPunct="1"/>
            <a:r>
              <a:rPr lang="cs-CZ" sz="1600" b="1" smtClean="0"/>
              <a:t>lineární</a:t>
            </a:r>
            <a:r>
              <a:rPr lang="cs-CZ" sz="1600" smtClean="0"/>
              <a:t> - všechny body tělesa se pohybují po rovnoběžných přímkách</a:t>
            </a:r>
          </a:p>
          <a:p>
            <a:pPr lvl="1" eaLnBrk="1" hangingPunct="1"/>
            <a:r>
              <a:rPr lang="cs-CZ" sz="1600" b="1" smtClean="0"/>
              <a:t>rovinný</a:t>
            </a:r>
            <a:r>
              <a:rPr lang="cs-CZ" sz="1600" smtClean="0"/>
              <a:t> - všechny body tělesa se pohybují v navzájem rovnoběžných rovinách</a:t>
            </a:r>
          </a:p>
          <a:p>
            <a:pPr lvl="1" eaLnBrk="1" hangingPunct="1"/>
            <a:r>
              <a:rPr lang="cs-CZ" sz="1600" b="1" smtClean="0"/>
              <a:t>prostorový</a:t>
            </a:r>
            <a:r>
              <a:rPr lang="cs-CZ" sz="1600" smtClean="0"/>
              <a:t> - jednotlivé body tělesa vytváří při svém pohybu prostorové křivky</a:t>
            </a:r>
          </a:p>
          <a:p>
            <a:pPr eaLnBrk="1" hangingPunct="1"/>
            <a:r>
              <a:rPr lang="cs-CZ" sz="1800" smtClean="0"/>
              <a:t>Podle velikosti rychlosti lze pohyby dělit na:</a:t>
            </a:r>
          </a:p>
          <a:p>
            <a:pPr lvl="1" eaLnBrk="1" hangingPunct="1"/>
            <a:r>
              <a:rPr lang="cs-CZ" sz="1600" b="1" smtClean="0"/>
              <a:t>rovnoměrné </a:t>
            </a:r>
            <a:r>
              <a:rPr lang="cs-CZ" sz="1600" smtClean="0"/>
              <a:t>- Velikost rychlosti se při rovnoměrném pohybu s časem nemění. rovnoměrný přímočarý pohyb  x  rovnoměrný pohyb po kružnici</a:t>
            </a:r>
          </a:p>
          <a:p>
            <a:pPr lvl="1" eaLnBrk="1" hangingPunct="1"/>
            <a:r>
              <a:rPr lang="cs-CZ" sz="1600" b="1" smtClean="0"/>
              <a:t>nerovnoměrné </a:t>
            </a:r>
            <a:r>
              <a:rPr lang="cs-CZ" sz="1600" smtClean="0"/>
              <a:t>- Velikost rychlosti se s časem mění. V závislosti na velikosti zrychlení může jít o pohyb </a:t>
            </a:r>
            <a:r>
              <a:rPr lang="cs-CZ" sz="1600" b="1" smtClean="0"/>
              <a:t>zrychlený</a:t>
            </a:r>
            <a:r>
              <a:rPr lang="cs-CZ" sz="1600" smtClean="0"/>
              <a:t>, </a:t>
            </a:r>
            <a:r>
              <a:rPr lang="cs-CZ" sz="1600" b="1" smtClean="0"/>
              <a:t>zpomalený.</a:t>
            </a:r>
            <a:endParaRPr lang="cs-CZ" sz="16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cs-CZ" sz="4000" smtClean="0"/>
              <a:t>Rovnoměrný x nerovnoměrný pohyb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/>
            <a:r>
              <a:rPr lang="cs-CZ" dirty="0" smtClean="0"/>
              <a:t>Rovnoměrný</a:t>
            </a:r>
          </a:p>
          <a:p>
            <a:pPr marL="546100" lvl="2" indent="-273050" eaLnBrk="1" hangingPunct="1">
              <a:buClr>
                <a:srgbClr val="0BD0D9"/>
              </a:buClr>
              <a:buSzPct val="95000"/>
            </a:pPr>
            <a:r>
              <a:rPr lang="cs-CZ" dirty="0" smtClean="0"/>
              <a:t>Dráha</a:t>
            </a:r>
          </a:p>
          <a:p>
            <a:pPr eaLnBrk="1" hangingPunct="1"/>
            <a:r>
              <a:rPr lang="cs-CZ" dirty="0" smtClean="0"/>
              <a:t>Nerovnoměrný</a:t>
            </a:r>
          </a:p>
          <a:p>
            <a:pPr lvl="1" eaLnBrk="1" hangingPunct="1"/>
            <a:r>
              <a:rPr lang="cs-CZ" dirty="0" smtClean="0"/>
              <a:t>Dráha </a:t>
            </a:r>
          </a:p>
          <a:p>
            <a:pPr lvl="1" eaLnBrk="1" hangingPunct="1"/>
            <a:r>
              <a:rPr lang="cs-CZ" dirty="0" smtClean="0"/>
              <a:t>Rychlost</a:t>
            </a:r>
          </a:p>
          <a:p>
            <a:pPr lvl="1" eaLnBrk="1" hangingPunct="1"/>
            <a:r>
              <a:rPr lang="cs-CZ" dirty="0" smtClean="0"/>
              <a:t>Zrychlení +/-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 </a:t>
            </a:r>
          </a:p>
        </p:txBody>
      </p:sp>
      <p:pic>
        <p:nvPicPr>
          <p:cNvPr id="28676" name="Obrázek 3" descr="vzo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4" descr="vzo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4320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5" descr="vzor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429000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4000" y="2971800"/>
            <a:ext cx="4470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pád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Př. Jaké rychlosti dosáhne parašutista 10s po výskoku z letadla? Jak velkou vzdálenost při tom urazí?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smtClean="0"/>
              <a:t>Pohyb po kružnici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447800"/>
            <a:ext cx="8540750" cy="4422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b="1" dirty="0" smtClean="0"/>
              <a:t>Obvodová rychlost </a:t>
            </a:r>
            <a:r>
              <a:rPr lang="cs-CZ" b="1" i="1" dirty="0" smtClean="0"/>
              <a:t>v </a:t>
            </a:r>
            <a:r>
              <a:rPr lang="cs-CZ" dirty="0" smtClean="0"/>
              <a:t>se rovná podílu dráhy ∆</a:t>
            </a:r>
            <a:r>
              <a:rPr lang="cs-CZ" i="1" dirty="0" smtClean="0"/>
              <a:t>s</a:t>
            </a:r>
            <a:r>
              <a:rPr lang="cs-CZ" dirty="0" smtClean="0"/>
              <a:t>, kterou hmotný bod opíše na obvodu kružnice, a času ∆</a:t>
            </a:r>
            <a:r>
              <a:rPr lang="cs-CZ" i="1" dirty="0" smtClean="0"/>
              <a:t>t</a:t>
            </a:r>
            <a:endParaRPr lang="cs-CZ" b="1" dirty="0" smtClean="0"/>
          </a:p>
          <a:p>
            <a:pPr eaLnBrk="1" hangingPunct="1"/>
            <a:r>
              <a:rPr lang="cs-CZ" b="1" dirty="0" smtClean="0"/>
              <a:t>Úhlová rychlost </a:t>
            </a:r>
            <a:r>
              <a:rPr lang="cs-CZ" b="1" i="1" dirty="0" smtClean="0"/>
              <a:t>ω</a:t>
            </a:r>
            <a:r>
              <a:rPr lang="cs-CZ" dirty="0" smtClean="0"/>
              <a:t> se rovná podílu úhlu ∆φ, který opíše polohový vektor, a času ∆</a:t>
            </a:r>
            <a:r>
              <a:rPr lang="cs-CZ" i="1" dirty="0" smtClean="0"/>
              <a:t>t</a:t>
            </a:r>
            <a:endParaRPr lang="cs-CZ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				kde </a:t>
            </a:r>
            <a:r>
              <a:rPr lang="cs-CZ" i="1" dirty="0" smtClean="0"/>
              <a:t>r </a:t>
            </a:r>
            <a:r>
              <a:rPr lang="cs-CZ" dirty="0" smtClean="0"/>
              <a:t>je poloměr kružnice.</a:t>
            </a:r>
            <a:endParaRPr lang="cs-CZ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Úder  vzdálenější částí končetiny nebo koncem náčiní dosahuje vyšší lineární (obvodové) rychlosti – silnější zásah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9600" y="3505200"/>
          <a:ext cx="2438400" cy="796925"/>
        </p:xfrm>
        <a:graphic>
          <a:graphicData uri="http://schemas.openxmlformats.org/presentationml/2006/ole">
            <p:oleObj spid="_x0000_s46082" name="Rovnice" r:id="rId3" imgW="494870" imgH="164957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tational 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Roundhouse K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6339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914400"/>
            <a:ext cx="8159750" cy="464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mění směr rychlosti - přítomno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zrychlení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dostředivé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zrychlení </a:t>
            </a:r>
            <a:r>
              <a:rPr lang="cs-CZ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22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platí                 nebo                  .</a:t>
            </a:r>
            <a:endParaRPr lang="cs-CZ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Perioda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doba, za kterou hmotný bod opíše úhel 360º. Počet oběhů hmotného bodu za sekundu je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frekvence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Platí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Pomocí periody a frekvence můžeme úhlovou rychlost také vyjádřit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1600200"/>
          <a:ext cx="1066800" cy="823913"/>
        </p:xfrm>
        <a:graphic>
          <a:graphicData uri="http://schemas.openxmlformats.org/presentationml/2006/ole">
            <p:oleObj spid="_x0000_s47106" name="Rovnice" r:id="rId3" imgW="545863" imgH="418918" progId="Equation.3">
              <p:embed/>
            </p:oleObj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810000" y="1752600"/>
          <a:ext cx="1295400" cy="506413"/>
        </p:xfrm>
        <a:graphic>
          <a:graphicData uri="http://schemas.openxmlformats.org/presentationml/2006/ole">
            <p:oleObj spid="_x0000_s47107" name="Rovnice" r:id="rId4" imgW="609336" imgH="241195" progId="Equation.3">
              <p:embed/>
            </p:oleObj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2743200" y="3276600"/>
          <a:ext cx="914400" cy="833438"/>
        </p:xfrm>
        <a:graphic>
          <a:graphicData uri="http://schemas.openxmlformats.org/presentationml/2006/ole">
            <p:oleObj spid="_x0000_s47108" name="Rovnice" r:id="rId5" imgW="431613" imgH="393529" progId="Equation.3">
              <p:embed/>
            </p:oleObj>
          </a:graphicData>
        </a:graphic>
      </p:graphicFrame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3" name="Object 10"/>
          <p:cNvGraphicFramePr>
            <a:graphicFrameLocks noChangeAspect="1"/>
          </p:cNvGraphicFramePr>
          <p:nvPr/>
        </p:nvGraphicFramePr>
        <p:xfrm>
          <a:off x="2667000" y="5181600"/>
          <a:ext cx="2209800" cy="952500"/>
        </p:xfrm>
        <a:graphic>
          <a:graphicData uri="http://schemas.openxmlformats.org/presentationml/2006/ole">
            <p:oleObj spid="_x0000_s47109" name="Rovnice" r:id="rId6" imgW="901309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 po kružnici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letecké normy nesmí na pilota působit větší přetížení než 5, 95 </a:t>
            </a:r>
            <a:r>
              <a:rPr lang="cs-CZ" i="1" dirty="0" smtClean="0"/>
              <a:t>g</a:t>
            </a:r>
            <a:r>
              <a:rPr lang="cs-CZ" dirty="0" smtClean="0"/>
              <a:t>. Jaký nejmenší poloměr může mít zatáčka, kterou pilot proletí rychlostí 700 km·h</a:t>
            </a:r>
            <a:r>
              <a:rPr lang="cs-CZ" baseline="30000" dirty="0" smtClean="0"/>
              <a:t>-1</a:t>
            </a:r>
            <a:r>
              <a:rPr lang="cs-CZ" dirty="0" smtClean="0"/>
              <a:t>, aby se nedostal mimo normu? Jak dlouho touto zatáčkou poletí, chce-li změnit směr o 90°?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Biomechanika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Pohyb člověka z pohledu</a:t>
            </a:r>
          </a:p>
          <a:p>
            <a:pPr lvl="1"/>
            <a:r>
              <a:rPr lang="cs-CZ" dirty="0" smtClean="0"/>
              <a:t>Fyzikálního</a:t>
            </a:r>
          </a:p>
          <a:p>
            <a:pPr lvl="1"/>
            <a:r>
              <a:rPr lang="cs-CZ" dirty="0" smtClean="0"/>
              <a:t>Anatomického</a:t>
            </a:r>
          </a:p>
          <a:p>
            <a:pPr lvl="1"/>
            <a:r>
              <a:rPr lang="cs-CZ" dirty="0" smtClean="0"/>
              <a:t>Fyziologického</a:t>
            </a:r>
            <a:endParaRPr lang="cs-CZ" dirty="0"/>
          </a:p>
        </p:txBody>
      </p:sp>
      <p:pic>
        <p:nvPicPr>
          <p:cNvPr id="4" name="Picture 5" descr="pous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3887787" cy="2843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smtClean="0"/>
              <a:t>Skládání a nezávislost pohybů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600200"/>
            <a:ext cx="8540750" cy="2057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400" smtClean="0"/>
              <a:t>Komplexně těžko řešitelné složité pohyby rozkládáme na pohyby jednodušší</a:t>
            </a:r>
          </a:p>
          <a:p>
            <a:pPr eaLnBrk="1" hangingPunct="1"/>
            <a:r>
              <a:rPr lang="cs-CZ" sz="2400" i="1" smtClean="0"/>
              <a:t>Koná-li těleso současně dva nebo více pohybů po dobu t, je jeho výsledná poloha taková, jako kdyby konal tyto pohyby postupně v libovolném pořadí, každý po dobu t.</a:t>
            </a:r>
          </a:p>
          <a:p>
            <a:pPr eaLnBrk="1" hangingPunct="1"/>
            <a:r>
              <a:rPr lang="cs-CZ" sz="2400" smtClean="0"/>
              <a:t>Z principu nezávislosti pohybů vyplývá, že </a:t>
            </a:r>
            <a:r>
              <a:rPr lang="cs-CZ" sz="2400" b="1" smtClean="0"/>
              <a:t>pohyby, které se odehrávají ve dvou vzájemně kolmých směrech, se neovlivňují</a:t>
            </a:r>
            <a:r>
              <a:rPr lang="cs-CZ" sz="2400" smtClean="0"/>
              <a:t>. </a:t>
            </a:r>
            <a:endParaRPr lang="cs-CZ" sz="2400" b="1" smtClean="0"/>
          </a:p>
          <a:p>
            <a:pPr eaLnBrk="1" hangingPunct="1"/>
            <a:endParaRPr lang="cs-CZ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1749" name="Picture 6" descr="skenovat0002"/>
          <p:cNvPicPr>
            <a:picLocks noChangeAspect="1" noChangeArrowheads="1"/>
          </p:cNvPicPr>
          <p:nvPr/>
        </p:nvPicPr>
        <p:blipFill>
          <a:blip r:embed="rId2" cstate="print"/>
          <a:srcRect l="2238" t="59531" b="9721"/>
          <a:stretch>
            <a:fillRect/>
          </a:stretch>
        </p:blipFill>
        <p:spPr bwMode="auto">
          <a:xfrm>
            <a:off x="762000" y="4648200"/>
            <a:ext cx="739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Šikmý vrh</a:t>
            </a:r>
          </a:p>
        </p:txBody>
      </p:sp>
      <p:pic>
        <p:nvPicPr>
          <p:cNvPr id="32771" name="Zástupný symbol pro obsah 3" descr="obráze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8363" y="1935163"/>
            <a:ext cx="7407275" cy="4389437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2243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r>
              <a:rPr lang="cs-CZ" dirty="0" smtClean="0"/>
              <a:t>Délka vrhu</a:t>
            </a:r>
          </a:p>
          <a:p>
            <a:pPr marL="742950" lvl="2" indent="-342900">
              <a:buNone/>
            </a:pPr>
            <a:r>
              <a:rPr lang="cs-CZ" dirty="0" smtClean="0"/>
              <a:t>l =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max</a:t>
            </a:r>
            <a:r>
              <a:rPr lang="cs-CZ" dirty="0" smtClean="0"/>
              <a:t> = (v</a:t>
            </a:r>
            <a:r>
              <a:rPr lang="cs-CZ" baseline="-25000" dirty="0" smtClean="0"/>
              <a:t>o</a:t>
            </a:r>
            <a:r>
              <a:rPr lang="cs-CZ" baseline="30000" dirty="0" smtClean="0"/>
              <a:t>2</a:t>
            </a:r>
            <a:r>
              <a:rPr lang="cs-CZ" dirty="0" smtClean="0"/>
              <a:t>sin 2α)/g</a:t>
            </a:r>
          </a:p>
          <a:p>
            <a:r>
              <a:rPr lang="cs-CZ" dirty="0" smtClean="0"/>
              <a:t>Výška vrhu</a:t>
            </a:r>
          </a:p>
          <a:p>
            <a:pPr lvl="1">
              <a:buNone/>
            </a:pPr>
            <a:r>
              <a:rPr lang="cs-CZ" dirty="0" smtClean="0"/>
              <a:t>H = </a:t>
            </a:r>
            <a:r>
              <a:rPr lang="cs-CZ" dirty="0" err="1" smtClean="0"/>
              <a:t>y</a:t>
            </a:r>
            <a:r>
              <a:rPr lang="cs-CZ" baseline="-25000" dirty="0" err="1" smtClean="0"/>
              <a:t>max</a:t>
            </a:r>
            <a:r>
              <a:rPr lang="cs-CZ" dirty="0" smtClean="0"/>
              <a:t> = (v</a:t>
            </a:r>
            <a:r>
              <a:rPr lang="cs-CZ" baseline="-25000" dirty="0" smtClean="0"/>
              <a:t>o</a:t>
            </a:r>
            <a:r>
              <a:rPr lang="cs-CZ" baseline="30000" dirty="0" smtClean="0"/>
              <a:t>2</a:t>
            </a:r>
            <a:r>
              <a:rPr lang="cs-CZ" dirty="0" smtClean="0"/>
              <a:t>.sin</a:t>
            </a:r>
            <a:r>
              <a:rPr lang="cs-CZ" baseline="30000" dirty="0" smtClean="0"/>
              <a:t>2</a:t>
            </a:r>
            <a:r>
              <a:rPr lang="cs-CZ" dirty="0" smtClean="0"/>
              <a:t>α)/2g</a:t>
            </a:r>
          </a:p>
          <a:p>
            <a:r>
              <a:rPr lang="cs-CZ" dirty="0" smtClean="0"/>
              <a:t>Doba vrhu</a:t>
            </a:r>
          </a:p>
          <a:p>
            <a:pPr lvl="1">
              <a:buNone/>
            </a:pPr>
            <a:r>
              <a:rPr lang="cs-CZ" dirty="0" smtClean="0"/>
              <a:t>T = (2v</a:t>
            </a:r>
            <a:r>
              <a:rPr lang="cs-CZ" baseline="-25000" dirty="0" smtClean="0"/>
              <a:t>o</a:t>
            </a:r>
            <a:r>
              <a:rPr lang="cs-CZ" dirty="0" smtClean="0"/>
              <a:t>.sinα)/g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Skládání pohybů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cs-CZ" dirty="0" smtClean="0"/>
              <a:t>	Při filmování honičky na ploché střeše má kaskadér přeskočit na střechu sousední budovy. Ještě před tím ho prozíravě napadne, zda vůbec může tento úkol zvládnout, běží-li po střeše nanejvýš rychlostí 4,5 m·s</a:t>
            </a:r>
            <a:r>
              <a:rPr lang="cs-CZ" baseline="30000" dirty="0" smtClean="0"/>
              <a:t>-1</a:t>
            </a:r>
            <a:r>
              <a:rPr lang="cs-CZ" dirty="0" smtClean="0"/>
              <a:t>. Vzdálenost budov je 6,2 m a rozdíl jejich výšek 4,9m. Zvládne to kaskadér?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Rovnoměrný přímočarý pohyb - grafy</a:t>
            </a:r>
            <a:endParaRPr lang="cs-CZ" sz="4000" dirty="0"/>
          </a:p>
        </p:txBody>
      </p:sp>
      <p:pic>
        <p:nvPicPr>
          <p:cNvPr id="4" name="Zástupný symbol pro obsah 3" descr="http://pokusy.upol.cz/data/photo/original/1959923324805197068875333611425160701600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857" y="2844167"/>
            <a:ext cx="6274286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Rovnoměrně zrychlený pohyb - grafy</a:t>
            </a:r>
            <a:endParaRPr lang="cs-CZ" sz="4000" dirty="0"/>
          </a:p>
        </p:txBody>
      </p:sp>
      <p:pic>
        <p:nvPicPr>
          <p:cNvPr id="4" name="Zástupný symbol pro obsah 3" descr="http://pokusy.upol.cz/data/photo/original/284071264412237130915327203168989101790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774" y="1935163"/>
            <a:ext cx="496645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Dynamika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Zabývá se </a:t>
            </a:r>
            <a:r>
              <a:rPr lang="cs-CZ" sz="2400" b="1" smtClean="0"/>
              <a:t>příčinami změn </a:t>
            </a:r>
            <a:r>
              <a:rPr lang="cs-CZ" sz="2400" smtClean="0"/>
              <a:t>pohybového stavu tělesa (popřípadě jeho deformací)</a:t>
            </a:r>
          </a:p>
          <a:p>
            <a:pPr eaLnBrk="1" hangingPunct="1"/>
            <a:r>
              <a:rPr lang="cs-CZ" sz="2400" smtClean="0"/>
              <a:t>Vzájemné působení těles nebo těles a polí popisujeme pomocí veličiny </a:t>
            </a:r>
            <a:r>
              <a:rPr lang="cs-CZ" sz="2400" b="1" smtClean="0"/>
              <a:t>síla</a:t>
            </a:r>
          </a:p>
          <a:p>
            <a:pPr eaLnBrk="1" hangingPunct="1"/>
            <a:r>
              <a:rPr lang="cs-CZ" sz="2400" smtClean="0"/>
              <a:t>Částí dynamiky je také </a:t>
            </a:r>
            <a:r>
              <a:rPr lang="cs-CZ" sz="2400" b="1" smtClean="0"/>
              <a:t>statika</a:t>
            </a:r>
            <a:r>
              <a:rPr lang="cs-CZ" sz="2400" smtClean="0"/>
              <a:t> zabývající se podmínkami rovnováhy.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228600"/>
            <a:ext cx="7977188" cy="1325563"/>
          </a:xfrm>
        </p:spPr>
        <p:txBody>
          <a:bodyPr/>
          <a:lstStyle/>
          <a:p>
            <a:pPr eaLnBrk="1" hangingPunct="1"/>
            <a:r>
              <a:rPr lang="cs-CZ" smtClean="0"/>
              <a:t>Stěžejní pojmy</a:t>
            </a:r>
            <a:endParaRPr lang="en-US" smtClean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5800" y="1676400"/>
            <a:ext cx="7854950" cy="44227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/>
              <a:t>Síla</a:t>
            </a:r>
            <a:r>
              <a:rPr lang="en-US" b="1" dirty="0" smtClean="0"/>
              <a:t> </a:t>
            </a:r>
            <a:r>
              <a:rPr lang="en-US" dirty="0" smtClean="0"/>
              <a:t>[</a:t>
            </a:r>
            <a:r>
              <a:rPr lang="cs-CZ" dirty="0" smtClean="0"/>
              <a:t>F</a:t>
            </a:r>
            <a:r>
              <a:rPr lang="en-US" dirty="0" smtClean="0"/>
              <a:t>]- </a:t>
            </a:r>
            <a:r>
              <a:rPr lang="cs-CZ" dirty="0" smtClean="0"/>
              <a:t>charakterizuje vzájemné působení těles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vektorová veličina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jednotka N (newton)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účinky – pohybové/deformační</a:t>
            </a:r>
          </a:p>
          <a:p>
            <a:pPr marL="1714500" lvl="5" indent="-342900">
              <a:defRPr/>
            </a:pPr>
            <a:r>
              <a:rPr lang="cs-CZ" dirty="0" smtClean="0"/>
              <a:t>Závisí na velikosti, </a:t>
            </a:r>
          </a:p>
          <a:p>
            <a:pPr marL="1714500" lvl="5" indent="-342900">
              <a:defRPr/>
            </a:pPr>
            <a:r>
              <a:rPr lang="cs-CZ" dirty="0" smtClean="0"/>
              <a:t>směru, </a:t>
            </a:r>
          </a:p>
          <a:p>
            <a:pPr marL="1714500" lvl="5" indent="-342900">
              <a:defRPr/>
            </a:pPr>
            <a:r>
              <a:rPr lang="cs-CZ" dirty="0" smtClean="0"/>
              <a:t>Působišti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b="1" dirty="0" smtClean="0"/>
              <a:t>Výslednice sil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má na těleso stejný účinek jako všechny působící síly dohromady – je rovna jejich vektorovému součtu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cs-CZ" dirty="0" smtClean="0"/>
              <a:t>Podle toho, kde síla vzniká a působí, rozlišujeme v biomechanice </a:t>
            </a:r>
            <a:r>
              <a:rPr lang="cs-CZ" b="1" dirty="0" smtClean="0"/>
              <a:t>síly vnitřní a vnější</a:t>
            </a:r>
            <a:r>
              <a:rPr lang="cs-CZ" dirty="0" smtClean="0"/>
              <a:t>….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smtClean="0"/>
              <a:t>Newtonovy pohybové zákony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371600"/>
            <a:ext cx="8540750" cy="5029200"/>
          </a:xfrm>
        </p:spPr>
        <p:txBody>
          <a:bodyPr/>
          <a:lstStyle/>
          <a:p>
            <a:pPr eaLnBrk="1" hangingPunct="1"/>
            <a:r>
              <a:rPr lang="cs-CZ" sz="2800" b="1" smtClean="0"/>
              <a:t>První pohybový zákon – zákon setrvačnosti</a:t>
            </a:r>
            <a:endParaRPr lang="cs-CZ" sz="2800" i="1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i="1" smtClean="0"/>
              <a:t>	Těleso setrvává v klidu nebo rovnoměrném přímočarém pohybu, není-li nuceno vnějšími silami tento stav změnit.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	- tedy pokud je výslednice sil na něj působících nulová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2400" smtClean="0"/>
              <a:t>	Zákon poukazuje na tendenci tělesa setrvávat ve stavu, ve kterém se nacházelo. Tato vlastnost se projevuje, když se mění pohybový stav tělesa.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143000"/>
            <a:ext cx="854075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b="1" smtClean="0"/>
              <a:t>Druhý pohybový zákon – zákon síly</a:t>
            </a: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Působí-li na těleso síly, jejichž výslednice se nerovná nule, pohybový stav tělesa se mění, to znamená, že se mění vektor rychlosti, těleso se pohybuje se zrychlením.</a:t>
            </a:r>
          </a:p>
          <a:p>
            <a:pPr eaLnBrk="1" hangingPunct="1">
              <a:lnSpc>
                <a:spcPct val="90000"/>
              </a:lnSpc>
            </a:pPr>
            <a:r>
              <a:rPr lang="cs-CZ" i="1" smtClean="0"/>
              <a:t>Velikost zrychlení </a:t>
            </a:r>
            <a:r>
              <a:rPr lang="cs-CZ" b="1" i="1" smtClean="0"/>
              <a:t>a</a:t>
            </a:r>
            <a:r>
              <a:rPr lang="cs-CZ" i="1" smtClean="0"/>
              <a:t> tělesa je přímo úměrná velikosti výslednice sil </a:t>
            </a:r>
            <a:r>
              <a:rPr lang="cs-CZ" b="1" i="1" smtClean="0"/>
              <a:t>F</a:t>
            </a:r>
            <a:r>
              <a:rPr lang="cs-CZ" i="1" smtClean="0"/>
              <a:t> působících na těleso a nepřímo úměrná hmotnosti m tělesa.</a:t>
            </a: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Druhý pohybový zákon matematicky zapisujeme ve tvaru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648200" y="5257800"/>
          <a:ext cx="1828800" cy="655638"/>
        </p:xfrm>
        <a:graphic>
          <a:graphicData uri="http://schemas.openxmlformats.org/presentationml/2006/ole">
            <p:oleObj spid="_x0000_s48130" name="Rovnice" r:id="rId3" imgW="507780" imgH="177723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268760"/>
            <a:ext cx="7467600" cy="5289451"/>
          </a:xfrm>
        </p:spPr>
        <p:txBody>
          <a:bodyPr/>
          <a:lstStyle/>
          <a:p>
            <a:r>
              <a:rPr lang="cs-CZ" dirty="0" err="1" smtClean="0"/>
              <a:t>Kinogram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 cstate="print"/>
          <a:srcRect l="12231" t="26170" r="9091" b="14043"/>
          <a:stretch>
            <a:fillRect/>
          </a:stretch>
        </p:blipFill>
        <p:spPr bwMode="auto">
          <a:xfrm>
            <a:off x="1043608" y="1700808"/>
            <a:ext cx="69119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90600"/>
            <a:ext cx="8540750" cy="5867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b="1" smtClean="0"/>
              <a:t>   Třetí pohybový zákon – zákon o vzájemném působení těles neboli zákon akce a reakce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i="1" smtClean="0"/>
              <a:t>	Síly, kterými na sebe vzájemně působí dvě tělesa, jsou stejně velké, navzájem opačného směru a současně vznikají a zanikají.</a:t>
            </a:r>
            <a:endParaRPr lang="cs-CZ" b="1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Účinek síly závisí na hmotnosti tělesa!</a:t>
            </a: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0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2" name="Picture 5" descr="skenovat0010"/>
          <p:cNvPicPr>
            <a:picLocks noChangeAspect="1" noChangeArrowheads="1"/>
          </p:cNvPicPr>
          <p:nvPr/>
        </p:nvPicPr>
        <p:blipFill>
          <a:blip r:embed="rId2" cstate="print"/>
          <a:srcRect l="77220" t="4898" r="5492" b="9279"/>
          <a:stretch>
            <a:fillRect/>
          </a:stretch>
        </p:blipFill>
        <p:spPr bwMode="auto">
          <a:xfrm>
            <a:off x="228600" y="3200400"/>
            <a:ext cx="152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4" name="Picture 7" descr="skenovat0014"/>
          <p:cNvPicPr>
            <a:picLocks noChangeAspect="1" noChangeArrowheads="1"/>
          </p:cNvPicPr>
          <p:nvPr/>
        </p:nvPicPr>
        <p:blipFill>
          <a:blip r:embed="rId3" cstate="print"/>
          <a:srcRect l="12624" t="3828" r="63708" b="11961"/>
          <a:stretch>
            <a:fillRect/>
          </a:stretch>
        </p:blipFill>
        <p:spPr bwMode="auto">
          <a:xfrm>
            <a:off x="1600200" y="3200400"/>
            <a:ext cx="19224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6" name="Picture 9" descr="skenovat0014"/>
          <p:cNvPicPr>
            <a:picLocks noChangeAspect="1" noChangeArrowheads="1"/>
          </p:cNvPicPr>
          <p:nvPr/>
        </p:nvPicPr>
        <p:blipFill>
          <a:blip r:embed="rId3" cstate="print"/>
          <a:srcRect l="53648" t="19379" r="11000"/>
          <a:stretch>
            <a:fillRect/>
          </a:stretch>
        </p:blipFill>
        <p:spPr bwMode="auto">
          <a:xfrm>
            <a:off x="3581400" y="3200400"/>
            <a:ext cx="2971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12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7898" name="Picture 11" descr="skenovat0015"/>
          <p:cNvPicPr>
            <a:picLocks noChangeAspect="1" noChangeArrowheads="1"/>
          </p:cNvPicPr>
          <p:nvPr/>
        </p:nvPicPr>
        <p:blipFill>
          <a:blip r:embed="rId4" cstate="print"/>
          <a:srcRect l="55780" t="10165" r="14661" b="6847"/>
          <a:stretch>
            <a:fillRect/>
          </a:stretch>
        </p:blipFill>
        <p:spPr bwMode="auto">
          <a:xfrm>
            <a:off x="6629400" y="3200400"/>
            <a:ext cx="22717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Automobil se pohybuje po rovné silnici stálou rychlostí 80 km/</a:t>
            </a:r>
            <a:r>
              <a:rPr lang="cs-CZ" dirty="0" err="1" smtClean="0"/>
              <a:t>h</a:t>
            </a:r>
            <a:r>
              <a:rPr lang="cs-CZ" dirty="0" smtClean="0"/>
              <a:t>. Zakreslete všechny síly, které na automobil působí.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Vnější síly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Jsou vyvolány působením okolních těles</a:t>
            </a:r>
          </a:p>
          <a:p>
            <a:pPr eaLnBrk="1" hangingPunct="1"/>
            <a:r>
              <a:rPr lang="cs-CZ" dirty="0" smtClean="0"/>
              <a:t>(x vnitřní síly – </a:t>
            </a:r>
            <a:r>
              <a:rPr lang="cs-CZ" dirty="0" err="1" smtClean="0"/>
              <a:t>síly</a:t>
            </a:r>
            <a:r>
              <a:rPr lang="cs-CZ" dirty="0" smtClean="0"/>
              <a:t> svalové – nemohou samy o sobě uvést tělo do pohybu)</a:t>
            </a:r>
          </a:p>
          <a:p>
            <a:pPr lvl="1" eaLnBrk="1" hangingPunct="1"/>
            <a:r>
              <a:rPr lang="cs-CZ" dirty="0" smtClean="0"/>
              <a:t>Gravitační síla x tíhová síla  x tíha</a:t>
            </a:r>
          </a:p>
          <a:p>
            <a:pPr lvl="1" eaLnBrk="1" hangingPunct="1"/>
            <a:r>
              <a:rPr lang="cs-CZ" dirty="0" smtClean="0"/>
              <a:t>Třecí síla</a:t>
            </a:r>
          </a:p>
          <a:p>
            <a:pPr lvl="1" eaLnBrk="1" hangingPunct="1"/>
            <a:r>
              <a:rPr lang="cs-CZ" dirty="0" smtClean="0"/>
              <a:t>Dostředivá, odstředivá</a:t>
            </a:r>
          </a:p>
          <a:p>
            <a:pPr lvl="1" eaLnBrk="1" hangingPunct="1"/>
            <a:r>
              <a:rPr lang="cs-CZ" dirty="0" smtClean="0"/>
              <a:t>Setrvačná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90600"/>
            <a:ext cx="8540750" cy="4422775"/>
          </a:xfrm>
        </p:spPr>
        <p:txBody>
          <a:bodyPr/>
          <a:lstStyle/>
          <a:p>
            <a:pPr eaLnBrk="1" hangingPunct="1"/>
            <a:r>
              <a:rPr lang="cs-CZ" smtClean="0"/>
              <a:t>Tíhová síla (x gravitační síla)</a:t>
            </a:r>
          </a:p>
          <a:p>
            <a:pPr lvl="1" eaLnBrk="1" hangingPunct="1"/>
            <a:r>
              <a:rPr lang="cs-CZ" smtClean="0"/>
              <a:t>působí Země na člověka</a:t>
            </a:r>
          </a:p>
          <a:p>
            <a:pPr lvl="1" eaLnBrk="1" hangingPunct="1"/>
            <a:r>
              <a:rPr lang="cs-CZ" smtClean="0"/>
              <a:t>působiště v těžišti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/>
            <a:r>
              <a:rPr lang="cs-CZ" smtClean="0"/>
              <a:t>Tíha</a:t>
            </a:r>
          </a:p>
          <a:p>
            <a:pPr lvl="1" eaLnBrk="1" hangingPunct="1"/>
            <a:r>
              <a:rPr lang="cs-CZ" smtClean="0"/>
              <a:t>působí člověk na podložku nebo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smtClean="0"/>
              <a:t>	závěs</a:t>
            </a:r>
          </a:p>
          <a:p>
            <a:pPr lvl="1" eaLnBrk="1" hangingPunct="1"/>
            <a:r>
              <a:rPr lang="cs-CZ" smtClean="0"/>
              <a:t>působiště v místě kontaktu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914400" y="2438400"/>
          <a:ext cx="1676400" cy="658813"/>
        </p:xfrm>
        <a:graphic>
          <a:graphicData uri="http://schemas.openxmlformats.org/presentationml/2006/ole">
            <p:oleObj spid="_x0000_s49154" name="Rovnice" r:id="rId3" imgW="583947" imgH="228501" progId="Equation.3">
              <p:embed/>
            </p:oleObj>
          </a:graphicData>
        </a:graphic>
      </p:graphicFrame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4" cstate="print"/>
          <a:srcRect l="65625" t="36493" r="15625" b="28181"/>
          <a:stretch>
            <a:fillRect/>
          </a:stretch>
        </p:blipFill>
        <p:spPr bwMode="auto">
          <a:xfrm>
            <a:off x="5486400" y="7620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print"/>
          <a:srcRect l="23750" t="22987" r="42712" b="3247"/>
          <a:stretch>
            <a:fillRect/>
          </a:stretch>
        </p:blipFill>
        <p:spPr bwMode="auto">
          <a:xfrm>
            <a:off x="4419600" y="1447800"/>
            <a:ext cx="39624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609600" y="3048000"/>
          <a:ext cx="2895600" cy="1022350"/>
        </p:xfrm>
        <a:graphic>
          <a:graphicData uri="http://schemas.openxmlformats.org/presentationml/2006/ole">
            <p:oleObj spid="_x0000_s50178" name="Rovnice" r:id="rId4" imgW="647700" imgH="228600" progId="Equation.3">
              <p:embed/>
            </p:oleObj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3400" y="685800"/>
            <a:ext cx="5486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4400" dirty="0">
                <a:solidFill>
                  <a:srgbClr val="04617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Třecí síla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Př.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Jak velký musí být součinitel smykového tření mezi podrážkou boty a podložkou, aby se sprinter mohl rozběhnout s horizontálním zrychlením 1,2 m∙s</a:t>
            </a:r>
            <a:r>
              <a:rPr lang="cs-CZ" baseline="30000" smtClean="0"/>
              <a:t>-2</a:t>
            </a:r>
            <a:r>
              <a:rPr lang="cs-CZ" smtClean="0"/>
              <a:t>?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Setrvačné síly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Zdánlivé - nemají původ ve vzájemném působení těles nebo polí</a:t>
            </a:r>
          </a:p>
          <a:p>
            <a:pPr eaLnBrk="1" hangingPunct="1"/>
            <a:r>
              <a:rPr lang="cs-CZ" smtClean="0"/>
              <a:t>V neinerciálních vztažných soustavách</a:t>
            </a:r>
          </a:p>
          <a:p>
            <a:pPr eaLnBrk="1" hangingPunct="1"/>
            <a:r>
              <a:rPr lang="cs-CZ" smtClean="0"/>
              <a:t>Souvislost se setrvačnou tendencí hmoty</a:t>
            </a:r>
          </a:p>
          <a:p>
            <a:pPr eaLnBrk="1" hangingPunct="1"/>
            <a:r>
              <a:rPr lang="cs-CZ" smtClean="0"/>
              <a:t>Mají směr proti zrychlení, které je vyvolalo</a:t>
            </a:r>
          </a:p>
          <a:p>
            <a:pPr eaLnBrk="1" hangingPunct="1"/>
            <a:r>
              <a:rPr lang="cs-CZ" smtClean="0"/>
              <a:t>F</a:t>
            </a:r>
            <a:r>
              <a:rPr lang="cs-CZ" sz="1800" smtClean="0"/>
              <a:t>s</a:t>
            </a:r>
            <a:r>
              <a:rPr lang="cs-CZ" smtClean="0"/>
              <a:t>= -ma</a:t>
            </a:r>
          </a:p>
          <a:p>
            <a:pPr eaLnBrk="1" hangingPunct="1"/>
            <a:r>
              <a:rPr lang="cs-CZ" smtClean="0"/>
              <a:t>D´Alembertova síla – síla působící proti změně pohybu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cs-CZ" smtClean="0"/>
              <a:t>Dostředivá a odstředivá síla</a:t>
            </a:r>
          </a:p>
        </p:txBody>
      </p:sp>
      <p:sp>
        <p:nvSpPr>
          <p:cNvPr id="614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2435225"/>
            <a:ext cx="8540750" cy="3889375"/>
          </a:xfrm>
        </p:spPr>
        <p:txBody>
          <a:bodyPr/>
          <a:lstStyle/>
          <a:p>
            <a:pPr eaLnBrk="1" hangingPunct="1"/>
            <a:r>
              <a:rPr lang="cs-CZ" smtClean="0"/>
              <a:t>Mají vzájemně opačný směr a stejnou hodnotu</a:t>
            </a:r>
          </a:p>
          <a:p>
            <a:pPr eaLnBrk="1" hangingPunct="1"/>
            <a:r>
              <a:rPr lang="cs-CZ" smtClean="0"/>
              <a:t> Odstředivá síla je silou setrvačnou</a:t>
            </a:r>
          </a:p>
          <a:p>
            <a:pPr eaLnBrk="1" hangingPunct="1"/>
            <a:r>
              <a:rPr lang="cs-CZ" smtClean="0"/>
              <a:t>Dostředivá </a:t>
            </a:r>
          </a:p>
          <a:p>
            <a:pPr lvl="2" eaLnBrk="1" hangingPunct="1"/>
            <a:r>
              <a:rPr lang="cs-CZ" smtClean="0"/>
              <a:t>Síla závěsu rotujícího tělesa</a:t>
            </a:r>
          </a:p>
          <a:p>
            <a:pPr lvl="2" eaLnBrk="1" hangingPunct="1"/>
            <a:r>
              <a:rPr lang="cs-CZ" smtClean="0"/>
              <a:t>Třecí síla v zatáčce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0" y="1371600"/>
          <a:ext cx="2867025" cy="1008063"/>
        </p:xfrm>
        <a:graphic>
          <a:graphicData uri="http://schemas.openxmlformats.org/presentationml/2006/ole">
            <p:oleObj spid="_x0000_s51202" name="Rovnice" r:id="rId3" imgW="1193800" imgH="419100" progId="Equation.3">
              <p:embed/>
            </p:oleObj>
          </a:graphicData>
        </a:graphic>
      </p:graphicFrame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Př.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Lyžař stojí na svahu a chce se rozjet bez odpichování holemi. Jaký musí být sklon svahu, je-li sníh tvrdý se součinitelem smykového tření 0,03? Lyžař má i s vybavením hmotnost 90 kg.</a:t>
            </a:r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Hybnost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Vektorová veličina – určuje pohybový stav tělesa</a:t>
            </a:r>
          </a:p>
          <a:p>
            <a:r>
              <a:rPr lang="cs-CZ" dirty="0" smtClean="0"/>
              <a:t>Značí se p, jednotkou je kg.m.s</a:t>
            </a:r>
            <a:r>
              <a:rPr lang="cs-CZ" baseline="30000" dirty="0" smtClean="0"/>
              <a:t>-1</a:t>
            </a:r>
            <a:endParaRPr lang="cs-CZ" dirty="0" smtClean="0"/>
          </a:p>
          <a:p>
            <a:r>
              <a:rPr lang="cs-CZ" dirty="0" smtClean="0"/>
              <a:t>Směr rychlosti</a:t>
            </a:r>
          </a:p>
          <a:p>
            <a:r>
              <a:rPr lang="cs-CZ" dirty="0" smtClean="0"/>
              <a:t>Hodnotu p=m.v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467600" cy="4785395"/>
          </a:xfrm>
        </p:spPr>
        <p:txBody>
          <a:bodyPr/>
          <a:lstStyle/>
          <a:p>
            <a:r>
              <a:rPr lang="cs-CZ" dirty="0" smtClean="0"/>
              <a:t>3D kinematická analýza</a:t>
            </a:r>
          </a:p>
          <a:p>
            <a:endParaRPr lang="cs-CZ" dirty="0"/>
          </a:p>
        </p:txBody>
      </p:sp>
      <p:pic>
        <p:nvPicPr>
          <p:cNvPr id="4" name="Picture 28" descr="mocap_sc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5748338" cy="4313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Impuls síly</a:t>
            </a:r>
            <a:endParaRPr lang="cs-CZ" dirty="0"/>
          </a:p>
        </p:txBody>
      </p:sp>
      <p:pic>
        <p:nvPicPr>
          <p:cNvPr id="4" name="Zástupný symbol pro obsah 3" descr="vzore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12961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331640" y="2204864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Jednotkou je N. s</a:t>
            </a:r>
          </a:p>
          <a:p>
            <a:r>
              <a:rPr lang="cs-CZ" sz="2400" dirty="0" smtClean="0"/>
              <a:t>Vyjadřuje časový účinek síly – čím déle a čím větší síla na těleso působí, tím dostane větší impuls, tím větší změnu hybnosti síla způsobí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Impulsová 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Časová změna hybnosti tělesa je rovna výsledné vnější síle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Nárazová síla </a:t>
            </a:r>
            <a:r>
              <a:rPr lang="cs-CZ" dirty="0" smtClean="0"/>
              <a:t>je tím větší, čím je větší hmotnost tělesa, čím je větší změna jeho rychlosti a čím je kratší čas, během kterého k této změně došlo. </a:t>
            </a:r>
          </a:p>
          <a:p>
            <a:endParaRPr lang="cs-CZ" dirty="0"/>
          </a:p>
        </p:txBody>
      </p:sp>
      <p:pic>
        <p:nvPicPr>
          <p:cNvPr id="4" name="Obrázek 3" descr="vzore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56490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491880" y="3501008"/>
          <a:ext cx="1981200" cy="1212850"/>
        </p:xfrm>
        <a:graphic>
          <a:graphicData uri="http://schemas.openxmlformats.org/presentationml/2006/ole">
            <p:oleObj spid="_x0000_s55298" name="Rovnice" r:id="rId4" imgW="634725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zachování hybnosti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Celková hybnost se vzájemným působením těles nemění</a:t>
            </a:r>
          </a:p>
          <a:p>
            <a:r>
              <a:rPr lang="cs-CZ" dirty="0" smtClean="0"/>
              <a:t>Platí u všech druhů srážek</a:t>
            </a:r>
          </a:p>
          <a:p>
            <a:r>
              <a:rPr lang="cs-CZ" dirty="0" smtClean="0"/>
              <a:t>m</a:t>
            </a:r>
            <a:r>
              <a:rPr lang="cs-CZ" baseline="-25000" dirty="0" smtClean="0"/>
              <a:t>1</a:t>
            </a:r>
            <a:r>
              <a:rPr lang="cs-CZ" dirty="0" smtClean="0"/>
              <a:t>v</a:t>
            </a:r>
            <a:r>
              <a:rPr lang="cs-CZ" baseline="-25000" dirty="0" smtClean="0"/>
              <a:t>1</a:t>
            </a:r>
            <a:r>
              <a:rPr lang="cs-CZ" dirty="0" smtClean="0"/>
              <a:t>+m</a:t>
            </a:r>
            <a:r>
              <a:rPr lang="cs-CZ" baseline="-25000" dirty="0" smtClean="0"/>
              <a:t>2</a:t>
            </a:r>
            <a:r>
              <a:rPr lang="cs-CZ" dirty="0" smtClean="0"/>
              <a:t>v</a:t>
            </a:r>
            <a:r>
              <a:rPr lang="cs-CZ" baseline="-25000" dirty="0" smtClean="0"/>
              <a:t>2</a:t>
            </a:r>
            <a:r>
              <a:rPr lang="cs-CZ" dirty="0" smtClean="0"/>
              <a:t> = </a:t>
            </a:r>
            <a:r>
              <a:rPr lang="cs-CZ" dirty="0" err="1" smtClean="0"/>
              <a:t>konst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4" name="Obrázek 3" descr="vzore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61048"/>
            <a:ext cx="1633711" cy="4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zore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365104"/>
            <a:ext cx="1393304" cy="4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zore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182001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Krasobruslařský pár začíná sestavu tím, že se od sebe krasobruslaři odtlačí a každý se tak rozjede na opačnou stranu. Krasobruslař, který má hmotnost 80 kg, se začne pohybovat rychlostí 2 m.s</a:t>
            </a:r>
            <a:r>
              <a:rPr lang="cs-CZ" baseline="30000" dirty="0" smtClean="0"/>
              <a:t>-1</a:t>
            </a:r>
            <a:r>
              <a:rPr lang="cs-CZ" dirty="0" smtClean="0"/>
              <a:t>. Jakou rychlostí se od něho vzdaluje jeho partnerka vážící 50 kg?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koncentrace síly - tlak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 = F/S</a:t>
            </a:r>
          </a:p>
          <a:p>
            <a:pPr eaLnBrk="1" hangingPunct="1"/>
            <a:r>
              <a:rPr lang="en-US" smtClean="0"/>
              <a:t>[</a:t>
            </a:r>
            <a:r>
              <a:rPr lang="cs-CZ" smtClean="0"/>
              <a:t>p</a:t>
            </a:r>
            <a:r>
              <a:rPr lang="en-US" smtClean="0"/>
              <a:t>]</a:t>
            </a:r>
            <a:r>
              <a:rPr lang="cs-CZ" smtClean="0"/>
              <a:t> = N/m</a:t>
            </a:r>
            <a:r>
              <a:rPr lang="cs-CZ" baseline="30000" smtClean="0"/>
              <a:t>2</a:t>
            </a:r>
            <a:r>
              <a:rPr lang="cs-CZ" smtClean="0"/>
              <a:t> = Pa</a:t>
            </a:r>
          </a:p>
          <a:p>
            <a:pPr eaLnBrk="1" hangingPunct="1"/>
            <a:r>
              <a:rPr lang="cs-CZ" smtClean="0"/>
              <a:t>Uplatněním kontaktní síly na malou cílovou plochu, můžeme vyvinout ostřejší, koncentrovanější náraz – čím má úder </a:t>
            </a:r>
            <a:r>
              <a:rPr lang="cs-CZ" b="1" smtClean="0"/>
              <a:t>menší plochu</a:t>
            </a:r>
            <a:r>
              <a:rPr lang="cs-CZ" smtClean="0"/>
              <a:t>, tím síla vyvolá </a:t>
            </a:r>
            <a:r>
              <a:rPr lang="cs-CZ" b="1" smtClean="0"/>
              <a:t>větší tlak</a:t>
            </a:r>
            <a:r>
              <a:rPr lang="cs-CZ" smtClean="0"/>
              <a:t>.</a:t>
            </a:r>
          </a:p>
          <a:p>
            <a:pPr eaLnBrk="1" hangingPunct="1"/>
            <a:r>
              <a:rPr lang="cs-CZ" smtClean="0"/>
              <a:t>Čím je větší tlak, tím síla způsobí větší deformaci.</a:t>
            </a:r>
          </a:p>
          <a:p>
            <a:pPr eaLnBrk="1" hangingPunct="1"/>
            <a:r>
              <a:rPr lang="cs-CZ" smtClean="0"/>
              <a:t>Rozložení síly na větší plochu – snížení deformačních účinků (pravděpodobnosti úrazu)</a:t>
            </a:r>
          </a:p>
          <a:p>
            <a:pPr lvl="2" eaLnBrk="1" hangingPunct="1"/>
            <a:r>
              <a:rPr lang="cs-CZ" smtClean="0"/>
              <a:t>Pádové techniky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velkým tlakem působí na led bruslař o hmotnosti 80kg, je-li celkový obsah nožů bruslí 0,0008m</a:t>
            </a:r>
            <a:r>
              <a:rPr lang="cs-CZ" baseline="30000" dirty="0" smtClean="0"/>
              <a:t>2</a:t>
            </a:r>
            <a:r>
              <a:rPr lang="cs-CZ" dirty="0" smtClean="0"/>
              <a:t>? (Můžete porovnat s tlakem v obuvi o ploše 0,05m</a:t>
            </a:r>
            <a:r>
              <a:rPr lang="cs-CZ" baseline="30000" dirty="0" smtClean="0"/>
              <a:t>2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Otáčivý pohyb, rovnováha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otáčivého pohybu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Těleso pevně spojeno se středem otáčení</a:t>
            </a:r>
          </a:p>
          <a:p>
            <a:endParaRPr lang="cs-CZ" dirty="0" smtClean="0"/>
          </a:p>
          <a:p>
            <a:r>
              <a:rPr lang="cs-CZ" dirty="0" smtClean="0"/>
              <a:t>Silové působení mimo pevnou osu otáčení</a:t>
            </a:r>
          </a:p>
          <a:p>
            <a:pPr lvl="1"/>
            <a:r>
              <a:rPr lang="cs-CZ" dirty="0" smtClean="0"/>
              <a:t>I u volných (letících) těles rotujících kolem osy procházející těžištěm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85800" y="228600"/>
            <a:ext cx="7824788" cy="1325563"/>
          </a:xfrm>
        </p:spPr>
        <p:txBody>
          <a:bodyPr/>
          <a:lstStyle/>
          <a:p>
            <a:pPr eaLnBrk="1" hangingPunct="1"/>
            <a:r>
              <a:rPr lang="cs-CZ" sz="3600" smtClean="0"/>
              <a:t>Stěžejní pojmy – moment síly</a:t>
            </a:r>
            <a:endParaRPr lang="en-US" sz="360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5257800" y="3352800"/>
          <a:ext cx="2768600" cy="1536700"/>
        </p:xfrm>
        <a:graphic>
          <a:graphicData uri="http://schemas.openxmlformats.org/presentationml/2006/ole">
            <p:oleObj spid="_x0000_s56322" name="Image" r:id="rId3" imgW="2768254" imgH="1536508" progId="">
              <p:embed/>
            </p:oleObj>
          </a:graphicData>
        </a:graphic>
      </p:graphicFrame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85800" y="1676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914400" y="1524000"/>
            <a:ext cx="3733800" cy="738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/>
              <a:t>Moment síly </a:t>
            </a:r>
            <a:r>
              <a:rPr lang="cs-CZ" sz="2400" b="1" dirty="0"/>
              <a:t>M </a:t>
            </a:r>
            <a:r>
              <a:rPr lang="cs-CZ" sz="2400" dirty="0"/>
              <a:t>uvádí tělesa do rotačního pohybu.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cs-CZ" sz="2400" dirty="0"/>
              <a:t>Moment síly je výsledkem síly působící na určitém rameni síly.</a:t>
            </a:r>
          </a:p>
          <a:p>
            <a:pPr>
              <a:spcBef>
                <a:spcPct val="50000"/>
              </a:spcBef>
            </a:pPr>
            <a:r>
              <a:rPr lang="cs-CZ" sz="2400" dirty="0"/>
              <a:t>M = </a:t>
            </a:r>
            <a:r>
              <a:rPr lang="cs-CZ" sz="2400" dirty="0" smtClean="0"/>
              <a:t>F*d</a:t>
            </a:r>
            <a:endParaRPr lang="cs-CZ" sz="2400" dirty="0"/>
          </a:p>
          <a:p>
            <a:pPr>
              <a:spcBef>
                <a:spcPct val="50000"/>
              </a:spcBef>
            </a:pPr>
            <a:r>
              <a:rPr lang="cs-CZ" sz="2400" dirty="0"/>
              <a:t>Vektorová veličina, vektor leží v ose </a:t>
            </a:r>
            <a:r>
              <a:rPr lang="cs-CZ" sz="2400" dirty="0" smtClean="0"/>
              <a:t>otáčení – pravidlo pravé ruky</a:t>
            </a:r>
          </a:p>
          <a:p>
            <a:pPr>
              <a:spcBef>
                <a:spcPct val="50000"/>
              </a:spcBef>
            </a:pPr>
            <a:r>
              <a:rPr lang="cs-CZ" sz="2400" dirty="0" smtClean="0"/>
              <a:t>Využití vychýlení těla </a:t>
            </a:r>
            <a:r>
              <a:rPr lang="cs-CZ" sz="2400" smtClean="0"/>
              <a:t>při odrazu </a:t>
            </a:r>
            <a:r>
              <a:rPr lang="cs-CZ" sz="2400" dirty="0" smtClean="0"/>
              <a:t>- rotace</a:t>
            </a:r>
            <a:endParaRPr lang="cs-CZ" sz="2400" dirty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2400" dirty="0"/>
          </a:p>
          <a:p>
            <a:pPr>
              <a:spcBef>
                <a:spcPct val="50000"/>
              </a:spcBef>
            </a:pPr>
            <a:endParaRPr lang="en-US" sz="1000" dirty="0"/>
          </a:p>
          <a:p>
            <a:pPr>
              <a:spcBef>
                <a:spcPct val="50000"/>
              </a:spcBef>
            </a:pP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Momentová věta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 Otáčivý účinek sil působících na tuhé těleso se navzájem ruší, je-li vektorový součet momentů všech sil vzhledem k dané ose nulový</a:t>
            </a:r>
          </a:p>
          <a:p>
            <a:endParaRPr lang="cs-CZ" dirty="0"/>
          </a:p>
        </p:txBody>
      </p:sp>
      <p:pic>
        <p:nvPicPr>
          <p:cNvPr id="4" name="Obrázek 3" descr="vzore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501008"/>
            <a:ext cx="3197324" cy="87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Dynamická plantografie</a:t>
            </a:r>
          </a:p>
          <a:p>
            <a:endParaRPr lang="cs-CZ" dirty="0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2735263" y="2452688"/>
            <a:ext cx="18415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r>
              <a:rPr lang="cs-CZ" sz="600" b="1">
                <a:latin typeface="Arial" charset="0"/>
              </a:rPr>
              <a:t/>
            </a:r>
            <a:br>
              <a:rPr lang="cs-CZ" sz="600" b="1">
                <a:latin typeface="Arial" charset="0"/>
              </a:rPr>
            </a:br>
            <a:endParaRPr lang="cs-CZ">
              <a:latin typeface="Arial" charset="0"/>
            </a:endParaRPr>
          </a:p>
        </p:txBody>
      </p:sp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2744788" y="3016250"/>
          <a:ext cx="3656012" cy="2255838"/>
        </p:xfrm>
        <a:graphic>
          <a:graphicData uri="http://schemas.openxmlformats.org/drawingml/2006/table">
            <a:tbl>
              <a:tblPr/>
              <a:tblGrid>
                <a:gridCol w="3328987"/>
                <a:gridCol w="327025"/>
              </a:tblGrid>
              <a:tr h="2255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52"/>
          <p:cNvGraphicFramePr>
            <a:graphicFrameLocks noGrp="1"/>
          </p:cNvGraphicFramePr>
          <p:nvPr/>
        </p:nvGraphicFramePr>
        <p:xfrm>
          <a:off x="2532063" y="1947863"/>
          <a:ext cx="3932555" cy="2955925"/>
        </p:xfrm>
        <a:graphic>
          <a:graphicData uri="http://schemas.openxmlformats.org/drawingml/2006/table">
            <a:tbl>
              <a:tblPr/>
              <a:tblGrid>
                <a:gridCol w="208280"/>
                <a:gridCol w="3724275"/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42"/>
          <p:cNvGraphicFramePr>
            <a:graphicFrameLocks noGrp="1"/>
          </p:cNvGraphicFramePr>
          <p:nvPr/>
        </p:nvGraphicFramePr>
        <p:xfrm>
          <a:off x="2714625" y="1957388"/>
          <a:ext cx="3881438" cy="2955925"/>
        </p:xfrm>
        <a:graphic>
          <a:graphicData uri="http://schemas.openxmlformats.org/drawingml/2006/table">
            <a:tbl>
              <a:tblPr/>
              <a:tblGrid>
                <a:gridCol w="3881438"/>
              </a:tblGrid>
              <a:tr h="295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153"/>
          <p:cNvGraphicFramePr>
            <a:graphicFrameLocks noGrp="1"/>
          </p:cNvGraphicFramePr>
          <p:nvPr/>
        </p:nvGraphicFramePr>
        <p:xfrm>
          <a:off x="2724150" y="1966913"/>
          <a:ext cx="3871913" cy="2940685"/>
        </p:xfrm>
        <a:graphic>
          <a:graphicData uri="http://schemas.openxmlformats.org/drawingml/2006/table">
            <a:tbl>
              <a:tblPr/>
              <a:tblGrid>
                <a:gridCol w="246063"/>
                <a:gridCol w="362585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12"/>
          <p:cNvGraphicFramePr>
            <a:graphicFrameLocks noGrp="1"/>
          </p:cNvGraphicFramePr>
          <p:nvPr/>
        </p:nvGraphicFramePr>
        <p:xfrm>
          <a:off x="2979738" y="2997200"/>
          <a:ext cx="3624262" cy="1920875"/>
        </p:xfrm>
        <a:graphic>
          <a:graphicData uri="http://schemas.openxmlformats.org/drawingml/2006/table">
            <a:tbl>
              <a:tblPr/>
              <a:tblGrid>
                <a:gridCol w="3624262"/>
              </a:tblGrid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156"/>
          <p:cNvGraphicFramePr>
            <a:graphicFrameLocks noGrp="1"/>
          </p:cNvGraphicFramePr>
          <p:nvPr/>
        </p:nvGraphicFramePr>
        <p:xfrm>
          <a:off x="2989263" y="3006725"/>
          <a:ext cx="3624262" cy="1920240"/>
        </p:xfrm>
        <a:graphic>
          <a:graphicData uri="http://schemas.openxmlformats.org/drawingml/2006/table">
            <a:tbl>
              <a:tblPr/>
              <a:tblGrid>
                <a:gridCol w="1130300"/>
                <a:gridCol w="1068387"/>
                <a:gridCol w="1425575"/>
              </a:tblGrid>
              <a:tr h="1901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cs-CZ" sz="10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" name="Picture 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52451" y="2096021"/>
            <a:ext cx="20320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60181" y="2093119"/>
            <a:ext cx="31654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673251" y="4247631"/>
            <a:ext cx="2297113" cy="253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Kuželkář drží v ruce kouli o hmotnosti 7,2kg. Paže je ve svislé poloze, předloktí ve vodorovné. Jakou silou musí v tomto případě působit biceps na předloktí? Úpon bicepsu je asi 4cm od loketního kloubu, těžiště předloktí 15cm a těžiště koule 33cm.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Stěžejní pojmy - těžiště</a:t>
            </a:r>
            <a:endParaRPr lang="en-US" smtClean="0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76400"/>
            <a:ext cx="5108575" cy="44227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800" smtClean="0"/>
              <a:t>Těžiště je působištěm gravitační síly</a:t>
            </a:r>
          </a:p>
          <a:p>
            <a:pPr eaLnBrk="1" hangingPunct="1"/>
            <a:r>
              <a:rPr lang="cs-CZ" sz="2800" smtClean="0"/>
              <a:t>Může být i mimo tělo, záleží na postavení těla a končetin</a:t>
            </a:r>
            <a:endParaRPr lang="en-US" sz="2800" smtClean="0"/>
          </a:p>
          <a:p>
            <a:pPr eaLnBrk="1" hangingPunct="1"/>
            <a:r>
              <a:rPr lang="cs-CZ" sz="2800" smtClean="0"/>
              <a:t>Využití</a:t>
            </a:r>
            <a:r>
              <a:rPr lang="en-US" sz="2800" smtClean="0"/>
              <a:t>: </a:t>
            </a:r>
            <a:r>
              <a:rPr lang="cs-CZ" sz="2800" smtClean="0"/>
              <a:t>Rovnováha</a:t>
            </a:r>
            <a:r>
              <a:rPr lang="en-US" sz="2800" smtClean="0"/>
              <a:t>, </a:t>
            </a:r>
            <a:r>
              <a:rPr lang="cs-CZ" sz="2800" smtClean="0"/>
              <a:t>síla procházející těžištěm nezpůsobí rotační moment.</a:t>
            </a:r>
            <a:endParaRPr lang="en-US" sz="2800" smtClean="0"/>
          </a:p>
          <a:p>
            <a:pPr eaLnBrk="1" hangingPunct="1"/>
            <a:r>
              <a:rPr lang="cs-CZ" sz="2800" smtClean="0"/>
              <a:t>Směr pohybu vašeho těžiště bude i směr vašeho celkového pohybu</a:t>
            </a:r>
            <a:r>
              <a:rPr lang="en-US" sz="2800" smtClean="0"/>
              <a:t> 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21300" y="1676400"/>
            <a:ext cx="2847975" cy="2135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Rovnováha</a:t>
            </a:r>
          </a:p>
        </p:txBody>
      </p:sp>
      <p:sp>
        <p:nvSpPr>
          <p:cNvPr id="50179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8156575" cy="4422775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800" dirty="0" smtClean="0"/>
              <a:t>Kvalita rovnováhy souvisí s naší</a:t>
            </a:r>
          </a:p>
          <a:p>
            <a:pPr lvl="1" eaLnBrk="1" hangingPunct="1"/>
            <a:r>
              <a:rPr lang="cs-CZ" dirty="0" smtClean="0"/>
              <a:t> hmotností, </a:t>
            </a:r>
          </a:p>
          <a:p>
            <a:pPr lvl="1" eaLnBrk="1" hangingPunct="1"/>
            <a:r>
              <a:rPr lang="cs-CZ" dirty="0" smtClean="0"/>
              <a:t>plochou opory,</a:t>
            </a:r>
          </a:p>
          <a:p>
            <a:pPr lvl="1" eaLnBrk="1" hangingPunct="1"/>
            <a:r>
              <a:rPr lang="cs-CZ" dirty="0" smtClean="0"/>
              <a:t>rychlostí, </a:t>
            </a:r>
          </a:p>
          <a:p>
            <a:pPr lvl="1" eaLnBrk="1" hangingPunct="1"/>
            <a:r>
              <a:rPr lang="cs-CZ" dirty="0" smtClean="0"/>
              <a:t>těžištěm, </a:t>
            </a:r>
          </a:p>
          <a:p>
            <a:pPr lvl="1" eaLnBrk="1" hangingPunct="1"/>
            <a:r>
              <a:rPr lang="cs-CZ" dirty="0" smtClean="0"/>
              <a:t>koncentrací a schopností znovu obnovovat rovnováhu.</a:t>
            </a:r>
          </a:p>
          <a:p>
            <a:pPr eaLnBrk="1" hangingPunct="1"/>
            <a:r>
              <a:rPr lang="cs-CZ" sz="2800" dirty="0" smtClean="0"/>
              <a:t>Statická rovnováha</a:t>
            </a:r>
          </a:p>
          <a:p>
            <a:pPr eaLnBrk="1" hangingPunct="1"/>
            <a:r>
              <a:rPr lang="cs-CZ" sz="2800" dirty="0" smtClean="0"/>
              <a:t>Dynamická rovnováha</a:t>
            </a:r>
          </a:p>
          <a:p>
            <a:pPr eaLnBrk="1" hangingPunct="1"/>
            <a:endParaRPr lang="cs-CZ" sz="2800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Stěžejní pojmy - rovnováha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575175" cy="3657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Stabilita se zvyšuje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 se zvětšením oporné plochy, 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přiblížením těžiště směrem k očekávané rušivé síle (např. 70:30 rozložení hmotnosti těla při L postoji) 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 snížením těžiště směrem k podstavě.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51204" name="Picture 6" descr="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876800"/>
            <a:ext cx="5657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Ki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57912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AutoShape 9"/>
          <p:cNvSpPr>
            <a:spLocks noChangeArrowheads="1"/>
          </p:cNvSpPr>
          <p:nvPr/>
        </p:nvSpPr>
        <p:spPr bwMode="auto">
          <a:xfrm>
            <a:off x="3200400" y="2590800"/>
            <a:ext cx="228600" cy="1219200"/>
          </a:xfrm>
          <a:prstGeom prst="down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252" name="AutoShape 10"/>
          <p:cNvSpPr>
            <a:spLocks noChangeArrowheads="1"/>
          </p:cNvSpPr>
          <p:nvPr/>
        </p:nvSpPr>
        <p:spPr bwMode="auto">
          <a:xfrm>
            <a:off x="5105400" y="2209800"/>
            <a:ext cx="228600" cy="1295400"/>
          </a:xfrm>
          <a:prstGeom prst="downArrow">
            <a:avLst>
              <a:gd name="adj1" fmla="val 50000"/>
              <a:gd name="adj2" fmla="val 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253" name="AutoShape 11"/>
          <p:cNvSpPr>
            <a:spLocks noChangeArrowheads="1"/>
          </p:cNvSpPr>
          <p:nvPr/>
        </p:nvSpPr>
        <p:spPr bwMode="auto">
          <a:xfrm>
            <a:off x="3200400" y="5105400"/>
            <a:ext cx="914400" cy="152400"/>
          </a:xfrm>
          <a:prstGeom prst="leftRightArrow">
            <a:avLst>
              <a:gd name="adj1" fmla="val 50000"/>
              <a:gd name="adj2" fmla="val 1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254" name="AutoShape 12"/>
          <p:cNvSpPr>
            <a:spLocks noChangeArrowheads="1"/>
          </p:cNvSpPr>
          <p:nvPr/>
        </p:nvSpPr>
        <p:spPr bwMode="auto">
          <a:xfrm>
            <a:off x="4114800" y="5105400"/>
            <a:ext cx="990600" cy="152400"/>
          </a:xfrm>
          <a:prstGeom prst="leftRightArrow">
            <a:avLst>
              <a:gd name="adj1" fmla="val 50000"/>
              <a:gd name="adj2" fmla="val 1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3255" name="AutoShape 18"/>
          <p:cNvSpPr>
            <a:spLocks/>
          </p:cNvSpPr>
          <p:nvPr/>
        </p:nvSpPr>
        <p:spPr bwMode="auto">
          <a:xfrm>
            <a:off x="2157413" y="3581400"/>
            <a:ext cx="685800" cy="381000"/>
          </a:xfrm>
          <a:prstGeom prst="borderCallout1">
            <a:avLst>
              <a:gd name="adj1" fmla="val 30000"/>
              <a:gd name="adj2" fmla="val 111111"/>
              <a:gd name="adj3" fmla="val 147500"/>
              <a:gd name="adj4" fmla="val 11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Fg1</a:t>
            </a:r>
          </a:p>
        </p:txBody>
      </p:sp>
      <p:sp>
        <p:nvSpPr>
          <p:cNvPr id="53256" name="AutoShape 19"/>
          <p:cNvSpPr>
            <a:spLocks/>
          </p:cNvSpPr>
          <p:nvPr/>
        </p:nvSpPr>
        <p:spPr bwMode="auto">
          <a:xfrm>
            <a:off x="5561013" y="3124200"/>
            <a:ext cx="685800" cy="381000"/>
          </a:xfrm>
          <a:prstGeom prst="borderCallout1">
            <a:avLst>
              <a:gd name="adj1" fmla="val 30000"/>
              <a:gd name="adj2" fmla="val -11111"/>
              <a:gd name="adj3" fmla="val 128333"/>
              <a:gd name="adj4" fmla="val -1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Fg2</a:t>
            </a:r>
          </a:p>
        </p:txBody>
      </p:sp>
      <p:sp>
        <p:nvSpPr>
          <p:cNvPr id="53257" name="AutoShape 20"/>
          <p:cNvSpPr>
            <a:spLocks/>
          </p:cNvSpPr>
          <p:nvPr/>
        </p:nvSpPr>
        <p:spPr bwMode="auto">
          <a:xfrm>
            <a:off x="3381375" y="4572000"/>
            <a:ext cx="495300" cy="381000"/>
          </a:xfrm>
          <a:prstGeom prst="borderCallout1">
            <a:avLst>
              <a:gd name="adj1" fmla="val 30000"/>
              <a:gd name="adj2" fmla="val -15384"/>
              <a:gd name="adj3" fmla="val 110000"/>
              <a:gd name="adj4" fmla="val -15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r1</a:t>
            </a:r>
          </a:p>
        </p:txBody>
      </p:sp>
      <p:sp>
        <p:nvSpPr>
          <p:cNvPr id="53258" name="AutoShape 21"/>
          <p:cNvSpPr>
            <a:spLocks/>
          </p:cNvSpPr>
          <p:nvPr/>
        </p:nvSpPr>
        <p:spPr bwMode="auto">
          <a:xfrm>
            <a:off x="4762500" y="4587875"/>
            <a:ext cx="457200" cy="381000"/>
          </a:xfrm>
          <a:prstGeom prst="borderCallout1">
            <a:avLst>
              <a:gd name="adj1" fmla="val 120000"/>
              <a:gd name="adj2" fmla="val 75000"/>
              <a:gd name="adj3" fmla="val 120000"/>
              <a:gd name="adj4" fmla="val -45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cs-CZ"/>
              <a:t>r2</a:t>
            </a:r>
          </a:p>
        </p:txBody>
      </p:sp>
      <p:sp>
        <p:nvSpPr>
          <p:cNvPr id="3" name="Zástupný symbol pro text 2"/>
          <p:cNvSpPr>
            <a:spLocks/>
          </p:cNvSpPr>
          <p:nvPr/>
        </p:nvSpPr>
        <p:spPr bwMode="auto">
          <a:xfrm>
            <a:off x="3657600" y="54864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F = 0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l-GR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cs-CZ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 = 0</a:t>
            </a:r>
            <a:endParaRPr lang="el-GR" sz="28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Rovnovážné polohy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Stabilní – po vychýlení se těleso do polohy vrátí</a:t>
            </a:r>
          </a:p>
          <a:p>
            <a:r>
              <a:rPr lang="cs-CZ" dirty="0" smtClean="0"/>
              <a:t>Labilní – po vychýlení se těleso nevrací zpět, pokračuje</a:t>
            </a:r>
          </a:p>
          <a:p>
            <a:r>
              <a:rPr lang="cs-CZ" dirty="0" smtClean="0"/>
              <a:t>Indiferentní – po vychýlení těleso zůstává v </a:t>
            </a:r>
            <a:r>
              <a:rPr lang="cs-CZ" smtClean="0"/>
              <a:t>nové poloze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Dynamická rovnováha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Pohyb – na sebe navazující </a:t>
            </a:r>
            <a:r>
              <a:rPr lang="cs-CZ" dirty="0" err="1" smtClean="0"/>
              <a:t>mikrofáze</a:t>
            </a:r>
            <a:r>
              <a:rPr lang="cs-CZ" dirty="0" smtClean="0"/>
              <a:t> – přecházení z jedné dynamické rovnováhy do další</a:t>
            </a:r>
          </a:p>
          <a:p>
            <a:r>
              <a:rPr lang="cs-CZ" dirty="0" smtClean="0"/>
              <a:t>Vyjadřuje se pomocí D´</a:t>
            </a:r>
            <a:r>
              <a:rPr lang="cs-CZ" dirty="0" err="1" smtClean="0"/>
              <a:t>Alembertova</a:t>
            </a:r>
            <a:r>
              <a:rPr lang="cs-CZ" dirty="0" smtClean="0"/>
              <a:t> principu</a:t>
            </a:r>
          </a:p>
          <a:p>
            <a:r>
              <a:rPr lang="cs-CZ" dirty="0" smtClean="0"/>
              <a:t>Součet všech sil působících na těleso včetně setrvačné (D´</a:t>
            </a:r>
            <a:r>
              <a:rPr lang="cs-CZ" dirty="0" err="1" smtClean="0"/>
              <a:t>Alembertovy</a:t>
            </a:r>
            <a:r>
              <a:rPr lang="cs-CZ" dirty="0" smtClean="0"/>
              <a:t>) je roven nule</a:t>
            </a:r>
          </a:p>
          <a:p>
            <a:pPr algn="ctr"/>
            <a:r>
              <a:rPr lang="cs-CZ" dirty="0" smtClean="0"/>
              <a:t>F1+F2+F3+….+</a:t>
            </a:r>
            <a:r>
              <a:rPr lang="cs-CZ" dirty="0" err="1" smtClean="0"/>
              <a:t>Fs</a:t>
            </a:r>
            <a:r>
              <a:rPr lang="cs-CZ" dirty="0" smtClean="0"/>
              <a:t> = 0</a:t>
            </a:r>
          </a:p>
          <a:p>
            <a:r>
              <a:rPr lang="cs-CZ" dirty="0" smtClean="0"/>
              <a:t>(jde o jiný případ zapsání pohybové rovnice – dle Newtona: F1+F2+F3+…= m.a)</a:t>
            </a:r>
          </a:p>
          <a:p>
            <a:r>
              <a:rPr lang="cs-CZ" dirty="0" smtClean="0"/>
              <a:t>Setrvačná síla působí proti směru zrychlení pohybu – podle toho je u ní kladné nebo záporné znaménko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 smtClean="0"/>
              <a:t>Práce, mechanická energie</a:t>
            </a:r>
            <a:endParaRPr lang="cs-CZ" sz="54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Dráhový účinek síly – práce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Práce</a:t>
            </a:r>
          </a:p>
          <a:p>
            <a:pPr lvl="2"/>
            <a:r>
              <a:rPr lang="cs-CZ" smtClean="0"/>
              <a:t>Značí se </a:t>
            </a:r>
            <a:r>
              <a:rPr lang="cs-CZ" b="1" smtClean="0"/>
              <a:t>W</a:t>
            </a:r>
            <a:endParaRPr lang="cs-CZ" smtClean="0"/>
          </a:p>
          <a:p>
            <a:pPr lvl="2"/>
            <a:r>
              <a:rPr lang="cs-CZ" smtClean="0"/>
              <a:t>Jednotkou je J (joule)</a:t>
            </a:r>
          </a:p>
          <a:p>
            <a:pPr lvl="2"/>
            <a:r>
              <a:rPr lang="cs-CZ" smtClean="0"/>
              <a:t>W=F.s</a:t>
            </a:r>
          </a:p>
          <a:p>
            <a:pPr lvl="2"/>
            <a:r>
              <a:rPr lang="cs-CZ" smtClean="0"/>
              <a:t>Když síla působí na těleso po nějaké dráze a uvádí jej do pohybu</a:t>
            </a:r>
          </a:p>
          <a:p>
            <a:pPr lvl="2"/>
            <a:r>
              <a:rPr lang="cs-CZ" smtClean="0"/>
              <a:t>Pokud síla působí pod nějakým úhlem vůči směru pohybu:</a:t>
            </a:r>
          </a:p>
        </p:txBody>
      </p:sp>
      <p:pic>
        <p:nvPicPr>
          <p:cNvPr id="44036" name="Obrázek 3" descr="vzo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5720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 descr="obráz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0"/>
            <a:ext cx="3984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V roce 1976 dokázal </a:t>
            </a:r>
            <a:r>
              <a:rPr lang="cs-CZ" dirty="0" err="1" smtClean="0"/>
              <a:t>Vasilij</a:t>
            </a:r>
            <a:r>
              <a:rPr lang="cs-CZ" dirty="0" smtClean="0"/>
              <a:t> </a:t>
            </a:r>
            <a:r>
              <a:rPr lang="cs-CZ" dirty="0" err="1" smtClean="0"/>
              <a:t>Aleksjev</a:t>
            </a:r>
            <a:r>
              <a:rPr lang="cs-CZ" dirty="0" smtClean="0"/>
              <a:t> na OH zvednout činku o hmotnosti 250 kg z podlahy nad hlavu do výšky asi 2 m. Téměř o dvacet let později si Paul </a:t>
            </a:r>
            <a:r>
              <a:rPr lang="cs-CZ" dirty="0" err="1" smtClean="0"/>
              <a:t>Andrson</a:t>
            </a:r>
            <a:r>
              <a:rPr lang="cs-CZ" dirty="0" smtClean="0"/>
              <a:t> lehl pod nákladní plošinu s nákladem o celkové hmotnosti 2790 kg a zády ji zvedl o 1 cm. Kdo při zvedání vykonal větší práci a o kolik?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dirty="0" smtClean="0"/>
              <a:t>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467600" cy="4929411"/>
          </a:xfrm>
        </p:spPr>
        <p:txBody>
          <a:bodyPr/>
          <a:lstStyle/>
          <a:p>
            <a:r>
              <a:rPr lang="cs-CZ" dirty="0" smtClean="0"/>
              <a:t>EMG – jehly / povrchové elektrody</a:t>
            </a:r>
          </a:p>
          <a:p>
            <a:endParaRPr lang="cs-CZ" dirty="0"/>
          </a:p>
        </p:txBody>
      </p:sp>
      <p:pic>
        <p:nvPicPr>
          <p:cNvPr id="4" name="Picture 5" descr="emgjeh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155950" cy="2085975"/>
          </a:xfrm>
          <a:prstGeom prst="rect">
            <a:avLst/>
          </a:prstGeom>
          <a:noFill/>
        </p:spPr>
      </p:pic>
      <p:pic>
        <p:nvPicPr>
          <p:cNvPr id="5" name="Picture 7" descr="emgpovrc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5556" y="2061295"/>
            <a:ext cx="2476500" cy="3086100"/>
          </a:xfrm>
          <a:prstGeom prst="rect">
            <a:avLst/>
          </a:prstGeom>
          <a:noFill/>
        </p:spPr>
      </p:pic>
      <p:pic>
        <p:nvPicPr>
          <p:cNvPr id="6" name="Picture 9" descr="Electromyograph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469" y="3358282"/>
            <a:ext cx="3241675" cy="259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Výkon, účinnost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Výkon</a:t>
            </a:r>
          </a:p>
          <a:p>
            <a:pPr lvl="2"/>
            <a:r>
              <a:rPr lang="cs-CZ" dirty="0" smtClean="0"/>
              <a:t>Značí se P</a:t>
            </a:r>
          </a:p>
          <a:p>
            <a:pPr lvl="2"/>
            <a:r>
              <a:rPr lang="cs-CZ" dirty="0" smtClean="0"/>
              <a:t>Jednotka W (watt)</a:t>
            </a:r>
          </a:p>
          <a:p>
            <a:pPr lvl="2"/>
            <a:r>
              <a:rPr lang="cs-CZ" dirty="0" smtClean="0"/>
              <a:t>Množství práce vykonané za jednotku času</a:t>
            </a:r>
          </a:p>
          <a:p>
            <a:pPr lvl="2"/>
            <a:r>
              <a:rPr lang="cs-CZ" dirty="0" smtClean="0"/>
              <a:t>P=W/t</a:t>
            </a:r>
          </a:p>
          <a:p>
            <a:r>
              <a:rPr lang="cs-CZ" dirty="0" smtClean="0"/>
              <a:t>Účinnost</a:t>
            </a:r>
          </a:p>
          <a:p>
            <a:pPr lvl="2"/>
            <a:r>
              <a:rPr lang="cs-CZ" dirty="0" smtClean="0"/>
              <a:t>Značí se  </a:t>
            </a:r>
            <a:r>
              <a:rPr lang="el-GR" dirty="0" smtClean="0"/>
              <a:t>η</a:t>
            </a:r>
            <a:endParaRPr lang="cs-CZ" dirty="0" smtClean="0"/>
          </a:p>
          <a:p>
            <a:pPr lvl="2"/>
            <a:r>
              <a:rPr lang="cs-CZ" dirty="0" smtClean="0"/>
              <a:t>Kolik dodané energie se spotřebuje na práci a kolik na nevyužitou energii</a:t>
            </a:r>
          </a:p>
          <a:p>
            <a:pPr lvl="2"/>
            <a:r>
              <a:rPr lang="el-GR" dirty="0" smtClean="0"/>
              <a:t>η</a:t>
            </a:r>
            <a:r>
              <a:rPr lang="cs-CZ" dirty="0" smtClean="0"/>
              <a:t> = P/P</a:t>
            </a:r>
            <a:r>
              <a:rPr lang="cs-CZ" baseline="-25000" dirty="0" smtClean="0"/>
              <a:t>0</a:t>
            </a:r>
            <a:endParaRPr lang="cs-CZ" dirty="0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Mechanická energie</a:t>
            </a:r>
            <a:endParaRPr lang="en-US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 </a:t>
            </a:r>
            <a:r>
              <a:rPr lang="cs-CZ" sz="2800" b="1" dirty="0" smtClean="0"/>
              <a:t>Mechanická e</a:t>
            </a:r>
            <a:r>
              <a:rPr lang="en-US" sz="2800" b="1" dirty="0" err="1" smtClean="0"/>
              <a:t>nerg</a:t>
            </a:r>
            <a:r>
              <a:rPr lang="cs-CZ" sz="2800" b="1" dirty="0" err="1" smtClean="0"/>
              <a:t>ie</a:t>
            </a:r>
            <a:r>
              <a:rPr lang="en-US" sz="2800" dirty="0" smtClean="0"/>
              <a:t> [</a:t>
            </a:r>
            <a:r>
              <a:rPr lang="cs-CZ" sz="2800" dirty="0" smtClean="0"/>
              <a:t>E</a:t>
            </a:r>
            <a:r>
              <a:rPr lang="en-US" sz="2800" dirty="0" smtClean="0"/>
              <a:t>]- </a:t>
            </a:r>
            <a:r>
              <a:rPr lang="cs-CZ" sz="2800" dirty="0" smtClean="0"/>
              <a:t>Schopnost konat práci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Skalární veličina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 smtClean="0"/>
              <a:t>Jednotkou je J</a:t>
            </a:r>
            <a:endParaRPr lang="en-US" dirty="0" smtClean="0"/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/>
              <a:t>Kinetic</a:t>
            </a:r>
            <a:r>
              <a:rPr lang="cs-CZ" sz="2800" b="1" dirty="0" err="1" smtClean="0"/>
              <a:t>ká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Energ</a:t>
            </a:r>
            <a:r>
              <a:rPr lang="cs-CZ" sz="2800" b="1" dirty="0" err="1" smtClean="0"/>
              <a:t>ie</a:t>
            </a:r>
            <a:r>
              <a:rPr lang="en-US" sz="2800" dirty="0" smtClean="0"/>
              <a:t> [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en-US" sz="2800" dirty="0" smtClean="0"/>
              <a:t>]- </a:t>
            </a:r>
            <a:r>
              <a:rPr lang="en-US" sz="2800" dirty="0" err="1" smtClean="0"/>
              <a:t>Energ</a:t>
            </a:r>
            <a:r>
              <a:rPr lang="cs-CZ" sz="2800" dirty="0" err="1" smtClean="0"/>
              <a:t>ie</a:t>
            </a:r>
            <a:r>
              <a:rPr lang="cs-CZ" sz="2800" dirty="0" smtClean="0"/>
              <a:t> spojená s pohybem předmětu</a:t>
            </a:r>
            <a:r>
              <a:rPr lang="en-US" sz="2800" dirty="0" smtClean="0"/>
              <a:t> </a:t>
            </a:r>
            <a:endParaRPr lang="cs-CZ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800" dirty="0" smtClean="0"/>
              <a:t>    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baseline="-25000" dirty="0" smtClean="0"/>
              <a:t> =</a:t>
            </a:r>
            <a:r>
              <a:rPr lang="cs-CZ" sz="2800" dirty="0" smtClean="0"/>
              <a:t> </a:t>
            </a:r>
            <a:r>
              <a:rPr lang="en-US" sz="2800" dirty="0" smtClean="0"/>
              <a:t>1/2mv</a:t>
            </a:r>
            <a:r>
              <a:rPr lang="cs-CZ" sz="2800" baseline="30000" dirty="0" smtClean="0"/>
              <a:t>2 </a:t>
            </a:r>
            <a:r>
              <a:rPr lang="cs-CZ" sz="2800" dirty="0" smtClean="0"/>
              <a:t>u posuvného pohybu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800" dirty="0" smtClean="0"/>
              <a:t>    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k</a:t>
            </a:r>
            <a:r>
              <a:rPr lang="cs-CZ" sz="2800" baseline="-25000" dirty="0" smtClean="0"/>
              <a:t> =</a:t>
            </a:r>
            <a:r>
              <a:rPr lang="cs-CZ" sz="2800" dirty="0" smtClean="0"/>
              <a:t> </a:t>
            </a:r>
            <a:r>
              <a:rPr lang="en-US" sz="2800" dirty="0" smtClean="0"/>
              <a:t>1/2</a:t>
            </a:r>
            <a:r>
              <a:rPr lang="cs-CZ" sz="2800" dirty="0" smtClean="0"/>
              <a:t>J</a:t>
            </a:r>
            <a:r>
              <a:rPr lang="el-GR" sz="2800" dirty="0" smtClean="0">
                <a:cs typeface="Arial" charset="0"/>
              </a:rPr>
              <a:t>ω</a:t>
            </a:r>
            <a:r>
              <a:rPr lang="cs-CZ" sz="2800" baseline="30000" dirty="0" smtClean="0"/>
              <a:t>2 </a:t>
            </a:r>
            <a:r>
              <a:rPr lang="cs-CZ" sz="2800" dirty="0" smtClean="0"/>
              <a:t>u rotačního pohybu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err="1" smtClean="0"/>
              <a:t>Poten</a:t>
            </a:r>
            <a:r>
              <a:rPr lang="cs-CZ" sz="2800" b="1" dirty="0" smtClean="0"/>
              <a:t>c</a:t>
            </a:r>
            <a:r>
              <a:rPr lang="en-US" sz="2800" b="1" dirty="0" err="1" smtClean="0"/>
              <a:t>i</a:t>
            </a:r>
            <a:r>
              <a:rPr lang="cs-CZ" sz="2800" b="1" dirty="0" smtClean="0"/>
              <a:t>á</a:t>
            </a:r>
            <a:r>
              <a:rPr lang="en-US" sz="2800" b="1" dirty="0" smtClean="0"/>
              <a:t>l</a:t>
            </a:r>
            <a:r>
              <a:rPr lang="cs-CZ" sz="2800" b="1" dirty="0" smtClean="0"/>
              <a:t>ní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Energ</a:t>
            </a:r>
            <a:r>
              <a:rPr lang="cs-CZ" sz="2800" b="1" dirty="0" err="1" smtClean="0"/>
              <a:t>ie</a:t>
            </a:r>
            <a:r>
              <a:rPr lang="en-US" sz="2800" dirty="0" smtClean="0"/>
              <a:t> [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p</a:t>
            </a:r>
            <a:r>
              <a:rPr lang="en-US" sz="2800" dirty="0" smtClean="0"/>
              <a:t>]- </a:t>
            </a:r>
            <a:r>
              <a:rPr lang="en-US" sz="2800" dirty="0" err="1" smtClean="0"/>
              <a:t>Energ</a:t>
            </a:r>
            <a:r>
              <a:rPr lang="cs-CZ" sz="2800" dirty="0" err="1" smtClean="0"/>
              <a:t>ie</a:t>
            </a:r>
            <a:r>
              <a:rPr lang="cs-CZ" sz="2800" dirty="0" smtClean="0"/>
              <a:t>, která je spojená s polohou objektu v silovém poli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800" dirty="0" smtClean="0"/>
              <a:t> </a:t>
            </a:r>
            <a:r>
              <a:rPr lang="cs-CZ" sz="2800" dirty="0" smtClean="0"/>
              <a:t>   </a:t>
            </a:r>
            <a:r>
              <a:rPr lang="cs-CZ" sz="2800" dirty="0" err="1" smtClean="0"/>
              <a:t>Ep</a:t>
            </a:r>
            <a:r>
              <a:rPr lang="cs-CZ" sz="2800" baseline="-25000" dirty="0" smtClean="0"/>
              <a:t> =</a:t>
            </a:r>
            <a:r>
              <a:rPr lang="cs-CZ" sz="2800" dirty="0" smtClean="0"/>
              <a:t> </a:t>
            </a:r>
            <a:r>
              <a:rPr lang="cs-CZ" sz="2800" dirty="0" err="1" smtClean="0"/>
              <a:t>mgh</a:t>
            </a:r>
            <a:endParaRPr lang="cs-CZ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cs-CZ" sz="2800" dirty="0" smtClean="0"/>
          </a:p>
          <a:p>
            <a:pPr>
              <a:lnSpc>
                <a:spcPct val="90000"/>
              </a:lnSpc>
              <a:defRPr/>
            </a:pPr>
            <a:r>
              <a:rPr lang="cs-CZ" sz="2800" b="1" dirty="0" smtClean="0"/>
              <a:t>Potenciální energie pružnosti </a:t>
            </a:r>
            <a:r>
              <a:rPr lang="cs-CZ" sz="2800" dirty="0" smtClean="0"/>
              <a:t>– </a:t>
            </a:r>
            <a:r>
              <a:rPr lang="en-US" sz="2800" dirty="0" smtClean="0"/>
              <a:t>[</a:t>
            </a:r>
            <a:r>
              <a:rPr lang="cs-CZ" sz="2800" dirty="0" err="1" smtClean="0"/>
              <a:t>E</a:t>
            </a:r>
            <a:r>
              <a:rPr lang="cs-CZ" sz="2800" baseline="-25000" dirty="0" err="1" smtClean="0"/>
              <a:t>p</a:t>
            </a:r>
            <a:r>
              <a:rPr lang="en-US" sz="2800" dirty="0" smtClean="0"/>
              <a:t>]</a:t>
            </a:r>
            <a:r>
              <a:rPr lang="cs-CZ" sz="2800" dirty="0" smtClean="0"/>
              <a:t> - Energie akumulovaná v pružně zdeformovaném tělese</a:t>
            </a:r>
          </a:p>
          <a:p>
            <a:pPr>
              <a:lnSpc>
                <a:spcPct val="90000"/>
              </a:lnSpc>
              <a:defRPr/>
            </a:pPr>
            <a:r>
              <a:rPr lang="cs-CZ" sz="2800" dirty="0" err="1" smtClean="0"/>
              <a:t>E</a:t>
            </a:r>
            <a:r>
              <a:rPr lang="cs-CZ" sz="2800" baseline="-25000" dirty="0" err="1" smtClean="0"/>
              <a:t>p</a:t>
            </a:r>
            <a:r>
              <a:rPr lang="cs-CZ" sz="2800" dirty="0" smtClean="0"/>
              <a:t>=1/2ky</a:t>
            </a:r>
            <a:r>
              <a:rPr lang="cs-CZ" sz="2800" baseline="30000" dirty="0" smtClean="0"/>
              <a:t>2</a:t>
            </a:r>
          </a:p>
          <a:p>
            <a:pPr marL="915670" lvl="2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cs-CZ" dirty="0" smtClean="0"/>
              <a:t>Energie uložená ve svalech</a:t>
            </a:r>
            <a:endParaRPr lang="en-US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Zákon zachování energie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endParaRPr lang="cs-CZ" smtClean="0"/>
          </a:p>
          <a:p>
            <a:r>
              <a:rPr lang="cs-CZ" smtClean="0"/>
              <a:t>celková mechanická energie izolované soustavy zůstává konstantní</a:t>
            </a:r>
          </a:p>
          <a:p>
            <a:r>
              <a:rPr lang="en-US" smtClean="0"/>
              <a:t>Energ</a:t>
            </a:r>
            <a:r>
              <a:rPr lang="cs-CZ" smtClean="0"/>
              <a:t>ie se nikdy neztrácí, jen se mění z jedné formy na jinou</a:t>
            </a:r>
          </a:p>
        </p:txBody>
      </p:sp>
      <p:pic>
        <p:nvPicPr>
          <p:cNvPr id="46084" name="Obrázek 4" descr="vzo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Jakou rychlostí dopadne do vody skokan z 10m můstku?</a:t>
            </a:r>
            <a:endParaRPr lang="cs-CZ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Energie otáčivého pohybu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dirty="0" err="1" smtClean="0"/>
              <a:t>E</a:t>
            </a:r>
            <a:r>
              <a:rPr lang="cs-CZ" sz="2400" baseline="-25000" dirty="0" err="1" smtClean="0"/>
              <a:t>k</a:t>
            </a:r>
            <a:r>
              <a:rPr lang="cs-CZ" sz="2400" baseline="-25000" dirty="0" smtClean="0"/>
              <a:t> =</a:t>
            </a:r>
            <a:r>
              <a:rPr lang="cs-CZ" sz="2400" dirty="0" smtClean="0"/>
              <a:t> </a:t>
            </a:r>
            <a:r>
              <a:rPr lang="en-US" sz="2400" dirty="0" smtClean="0"/>
              <a:t>1/2</a:t>
            </a:r>
            <a:r>
              <a:rPr lang="cs-CZ" sz="2400" dirty="0" smtClean="0"/>
              <a:t>J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baseline="30000" dirty="0" smtClean="0"/>
              <a:t>2 </a:t>
            </a:r>
          </a:p>
          <a:p>
            <a:pPr>
              <a:spcBef>
                <a:spcPct val="50000"/>
              </a:spcBef>
            </a:pPr>
            <a:r>
              <a:rPr lang="cs-CZ" sz="2400" baseline="30000" dirty="0" smtClean="0"/>
              <a:t>J - </a:t>
            </a:r>
            <a:r>
              <a:rPr lang="cs-CZ" sz="2400" b="1" dirty="0" smtClean="0"/>
              <a:t>Moment setrvačnosti </a:t>
            </a:r>
            <a:r>
              <a:rPr lang="cs-CZ" sz="2400" dirty="0" smtClean="0"/>
              <a:t>vyjadřuje míru setrvačnosti tělesa při rotačním pohybu. Záleží na rozložení hmoty v tělese kolem osy otáčení.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cs-CZ" sz="2400" dirty="0" smtClean="0"/>
              <a:t>Body (části) tělesa s větší hmotností a umístěné dál od osy</a:t>
            </a:r>
            <a:r>
              <a:rPr lang="cs-CZ" sz="2400" i="1" dirty="0" smtClean="0"/>
              <a:t> </a:t>
            </a:r>
            <a:r>
              <a:rPr lang="cs-CZ" sz="2400" dirty="0" smtClean="0"/>
              <a:t>mají větší moment setrvačnosti. </a:t>
            </a:r>
          </a:p>
          <a:p>
            <a:pPr algn="ctr">
              <a:spcBef>
                <a:spcPct val="50000"/>
              </a:spcBef>
            </a:pPr>
            <a:r>
              <a:rPr lang="cs-CZ" sz="2800" i="1" dirty="0" smtClean="0"/>
              <a:t>J</a:t>
            </a:r>
            <a:r>
              <a:rPr lang="cs-CZ" sz="2800" dirty="0" smtClean="0"/>
              <a:t> = m.</a:t>
            </a:r>
            <a:r>
              <a:rPr lang="cs-CZ" sz="2800" i="1" dirty="0" smtClean="0"/>
              <a:t>r</a:t>
            </a:r>
            <a:r>
              <a:rPr lang="cs-CZ" sz="2800" baseline="30000" dirty="0" smtClean="0"/>
              <a:t>2</a:t>
            </a:r>
          </a:p>
          <a:p>
            <a:pPr>
              <a:spcBef>
                <a:spcPct val="50000"/>
              </a:spcBef>
            </a:pPr>
            <a:r>
              <a:rPr lang="cs-CZ" sz="2800" dirty="0" smtClean="0">
                <a:latin typeface="+mj-lt"/>
              </a:rPr>
              <a:t>Celkový moment setrvačnosti tělesa</a:t>
            </a:r>
            <a:r>
              <a:rPr lang="cs-CZ" dirty="0" smtClean="0">
                <a:latin typeface="+mj-lt"/>
              </a:rPr>
              <a:t> je součtem momentů setrvačností všech bodů tělesa</a:t>
            </a:r>
          </a:p>
          <a:p>
            <a:pPr>
              <a:spcBef>
                <a:spcPct val="50000"/>
              </a:spcBef>
            </a:pPr>
            <a:r>
              <a:rPr lang="cs-CZ" dirty="0" smtClean="0"/>
              <a:t>Pro každou osu může být moment setrvačnosti tělesa jiný (platí </a:t>
            </a:r>
            <a:r>
              <a:rPr lang="cs-CZ" b="1" dirty="0" smtClean="0"/>
              <a:t>Steinerova věta </a:t>
            </a:r>
            <a:r>
              <a:rPr lang="cs-CZ" dirty="0" smtClean="0"/>
              <a:t>J=J</a:t>
            </a:r>
            <a:r>
              <a:rPr lang="cs-CZ" baseline="-25000" dirty="0" smtClean="0"/>
              <a:t>0</a:t>
            </a:r>
            <a:r>
              <a:rPr lang="cs-CZ" dirty="0" smtClean="0"/>
              <a:t>+m.d</a:t>
            </a:r>
            <a:r>
              <a:rPr lang="cs-CZ" baseline="30000" dirty="0" smtClean="0"/>
              <a:t>2</a:t>
            </a:r>
            <a:r>
              <a:rPr lang="cs-CZ" dirty="0" smtClean="0"/>
              <a:t>, kde J</a:t>
            </a:r>
            <a:r>
              <a:rPr lang="cs-CZ" baseline="-25000" dirty="0" smtClean="0"/>
              <a:t>0 </a:t>
            </a:r>
            <a:r>
              <a:rPr lang="cs-CZ" dirty="0" smtClean="0"/>
              <a:t>je moment setrvačnosti tělesa okolo osy procházející jejím těžištěm, d je vzdálenost osy otáčení od rovnoběžné osy procházející těžištěm )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923088" cy="941388"/>
          </a:xfrm>
        </p:spPr>
        <p:txBody>
          <a:bodyPr/>
          <a:lstStyle/>
          <a:p>
            <a:r>
              <a:rPr lang="cs-CZ"/>
              <a:t>Moment setrvačnosti těla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 l="14766" t="32402" r="13763" b="15562"/>
          <a:stretch>
            <a:fillRect/>
          </a:stretch>
        </p:blipFill>
        <p:spPr bwMode="auto">
          <a:xfrm>
            <a:off x="250825" y="1412875"/>
            <a:ext cx="87137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cs-CZ" sz="3200" dirty="0" smtClean="0"/>
              <a:t>Moment hybnosti (točivost)</a:t>
            </a:r>
            <a:endParaRPr lang="en-US" sz="3200" dirty="0" smtClean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800" dirty="0" smtClean="0"/>
              <a:t>					L = r*p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800" dirty="0" smtClean="0"/>
              <a:t>					L = J*</a:t>
            </a:r>
            <a:r>
              <a:rPr lang="el-GR" sz="2800" dirty="0" smtClean="0">
                <a:cs typeface="Arial" charset="0"/>
              </a:rPr>
              <a:t>ω</a:t>
            </a:r>
            <a:endParaRPr lang="cs-CZ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l-GR" sz="2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Ze zákona zachování momentu hybnosti: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Zvýšením nebo snížením momentu setrvačnosti snížíte nebo zvýšíte úhlovou rychlost    </a:t>
            </a:r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dirty="0" smtClean="0"/>
              <a:t>					J</a:t>
            </a:r>
            <a:r>
              <a:rPr lang="cs-CZ" baseline="-25000" dirty="0" smtClean="0"/>
              <a:t>1*</a:t>
            </a:r>
            <a:r>
              <a:rPr lang="el-GR" dirty="0" smtClean="0">
                <a:cs typeface="Arial" charset="0"/>
              </a:rPr>
              <a:t>ω</a:t>
            </a:r>
            <a:r>
              <a:rPr lang="cs-CZ" baseline="-25000" dirty="0" smtClean="0">
                <a:cs typeface="Arial" charset="0"/>
              </a:rPr>
              <a:t>1</a:t>
            </a:r>
            <a:r>
              <a:rPr lang="cs-CZ" dirty="0" smtClean="0">
                <a:cs typeface="Arial" charset="0"/>
              </a:rPr>
              <a:t> = </a:t>
            </a:r>
            <a:r>
              <a:rPr lang="cs-CZ" dirty="0" smtClean="0"/>
              <a:t>J</a:t>
            </a:r>
            <a:r>
              <a:rPr lang="cs-CZ" baseline="-25000" dirty="0" smtClean="0"/>
              <a:t>2*</a:t>
            </a:r>
            <a:r>
              <a:rPr lang="el-GR" dirty="0" smtClean="0">
                <a:cs typeface="Arial" charset="0"/>
              </a:rPr>
              <a:t>ω</a:t>
            </a:r>
            <a:r>
              <a:rPr lang="cs-CZ" baseline="-25000" dirty="0" smtClean="0">
                <a:cs typeface="Arial" charset="0"/>
              </a:rPr>
              <a:t>2</a:t>
            </a:r>
            <a:r>
              <a:rPr lang="cs-CZ" dirty="0" smtClean="0">
                <a:cs typeface="Arial" charset="0"/>
              </a:rPr>
              <a:t> </a:t>
            </a:r>
            <a:endParaRPr lang="el-GR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endParaRPr lang="cs-CZ" sz="2800" dirty="0" smtClean="0"/>
          </a:p>
        </p:txBody>
      </p:sp>
      <p:pic>
        <p:nvPicPr>
          <p:cNvPr id="48132" name="Picture 6" descr="http://www.batestachodov.com/TJ%20BATESTA/prekot_vp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0"/>
            <a:ext cx="5105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Krasobruslař trénuje piruety se závažím. V upažení se otáčí 1,2 otáčky za sekundu, přičemž jeho moment setrvačnosti je 6 kg.m</a:t>
            </a:r>
            <a:r>
              <a:rPr lang="cs-CZ" baseline="30000" dirty="0" smtClean="0"/>
              <a:t>2</a:t>
            </a:r>
            <a:r>
              <a:rPr lang="cs-CZ" dirty="0" smtClean="0"/>
              <a:t>. Jaká bude úhlová rychlost jeho otáčení, když připaží a změní svůj moment setrvačnosti na 2 kg.m</a:t>
            </a:r>
            <a:r>
              <a:rPr lang="cs-CZ" baseline="30000" dirty="0" smtClean="0"/>
              <a:t>2</a:t>
            </a:r>
            <a:r>
              <a:rPr lang="cs-CZ" dirty="0" smtClean="0"/>
              <a:t>. Jaký bude poměr mezi jeho kinetickými energiemi? Kde se přírůstek energie bere?</a:t>
            </a:r>
            <a:endParaRPr lang="cs-CZ" baseline="3000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Golfový míček se musí z roviny vykutálet k jamce, která je na 70cm vysokém kopečku. Jaká musí být rychlost těžiště míčku na rovině? Moment </a:t>
            </a:r>
            <a:r>
              <a:rPr lang="cs-CZ" smtClean="0"/>
              <a:t>setrvačnosti koule je 2/5mR</a:t>
            </a:r>
            <a:r>
              <a:rPr lang="cs-CZ" baseline="30000" smtClean="0"/>
              <a:t>2</a:t>
            </a:r>
            <a:r>
              <a:rPr lang="cs-CZ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Goniometrie</a:t>
            </a:r>
          </a:p>
          <a:p>
            <a:r>
              <a:rPr lang="cs-CZ" dirty="0" err="1" smtClean="0"/>
              <a:t>Akcelerometrie</a:t>
            </a:r>
            <a:endParaRPr lang="cs-CZ" dirty="0" smtClean="0"/>
          </a:p>
          <a:p>
            <a:r>
              <a:rPr lang="cs-CZ" dirty="0" smtClean="0"/>
              <a:t>Dynamometrie</a:t>
            </a:r>
          </a:p>
          <a:p>
            <a:r>
              <a:rPr lang="cs-CZ" dirty="0" err="1" smtClean="0"/>
              <a:t>Stabilometrie</a:t>
            </a:r>
            <a:endParaRPr lang="cs-CZ" dirty="0" smtClean="0"/>
          </a:p>
          <a:p>
            <a:r>
              <a:rPr lang="cs-CZ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Optimalizace techniky (ekonomičnost a efektivita)</a:t>
            </a:r>
            <a:endParaRPr lang="cs-CZ" b="1" dirty="0" smtClean="0"/>
          </a:p>
          <a:p>
            <a:r>
              <a:rPr lang="cs-CZ" dirty="0" smtClean="0"/>
              <a:t>Zdravotní aspekty</a:t>
            </a:r>
          </a:p>
          <a:p>
            <a:r>
              <a:rPr lang="cs-CZ" dirty="0" smtClean="0"/>
              <a:t>Protetika</a:t>
            </a:r>
          </a:p>
          <a:p>
            <a:r>
              <a:rPr lang="cs-CZ" dirty="0" smtClean="0"/>
              <a:t>Rozpoznání chyb</a:t>
            </a:r>
            <a:endParaRPr lang="cs-CZ" b="1" dirty="0" smtClean="0"/>
          </a:p>
          <a:p>
            <a:r>
              <a:rPr lang="cs-CZ" dirty="0" smtClean="0"/>
              <a:t>Sestavení metodických postupů</a:t>
            </a:r>
          </a:p>
          <a:p>
            <a:r>
              <a:rPr lang="cs-CZ" dirty="0" smtClean="0"/>
              <a:t>Kriminalistika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173</TotalTime>
  <Words>2103</Words>
  <Application>Microsoft Office PowerPoint</Application>
  <PresentationFormat>Předvádění na obrazovce (4:3)</PresentationFormat>
  <Paragraphs>394</Paragraphs>
  <Slides>78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78</vt:i4>
      </vt:variant>
    </vt:vector>
  </HeadingPairs>
  <TitlesOfParts>
    <vt:vector size="81" baseType="lpstr">
      <vt:lpstr>Tok</vt:lpstr>
      <vt:lpstr>Rovnice</vt:lpstr>
      <vt:lpstr>Image</vt:lpstr>
      <vt:lpstr>Biomechanika</vt:lpstr>
      <vt:lpstr>Definice</vt:lpstr>
      <vt:lpstr>Biomechanika člověka</vt:lpstr>
      <vt:lpstr>Metody</vt:lpstr>
      <vt:lpstr>Metody</vt:lpstr>
      <vt:lpstr>Metody</vt:lpstr>
      <vt:lpstr>Metody</vt:lpstr>
      <vt:lpstr>Další metody</vt:lpstr>
      <vt:lpstr>Význam</vt:lpstr>
      <vt:lpstr>Mechanika</vt:lpstr>
      <vt:lpstr>Hmotný bod</vt:lpstr>
      <vt:lpstr>Tuhé těleso</vt:lpstr>
      <vt:lpstr>Fyzikální veličiny</vt:lpstr>
      <vt:lpstr>Počítání s vektory</vt:lpstr>
      <vt:lpstr>Jednotky</vt:lpstr>
      <vt:lpstr>Souřadnicový systém</vt:lpstr>
      <vt:lpstr>Kinematika</vt:lpstr>
      <vt:lpstr>Stěžejní pojmy - kinematika</vt:lpstr>
      <vt:lpstr>Kinematické veličiny</vt:lpstr>
      <vt:lpstr>Kinematické veličiny</vt:lpstr>
      <vt:lpstr>Průměrná rychlost</vt:lpstr>
      <vt:lpstr>Kinematické veličiny</vt:lpstr>
      <vt:lpstr>Klasifikace pohybů</vt:lpstr>
      <vt:lpstr>Rovnoměrný x nerovnoměrný pohyb</vt:lpstr>
      <vt:lpstr>Volný pád</vt:lpstr>
      <vt:lpstr>Pohyb po kružnici</vt:lpstr>
      <vt:lpstr>Snímek 27</vt:lpstr>
      <vt:lpstr>Snímek 28</vt:lpstr>
      <vt:lpstr>Pohyb po kružnici</vt:lpstr>
      <vt:lpstr>Skládání a nezávislost pohybů</vt:lpstr>
      <vt:lpstr>Šikmý vrh</vt:lpstr>
      <vt:lpstr>Snímek 32</vt:lpstr>
      <vt:lpstr>Skládání pohybů</vt:lpstr>
      <vt:lpstr>Rovnoměrný přímočarý pohyb - grafy</vt:lpstr>
      <vt:lpstr>Rovnoměrně zrychlený pohyb - grafy</vt:lpstr>
      <vt:lpstr>Dynamika</vt:lpstr>
      <vt:lpstr>Stěžejní pojmy</vt:lpstr>
      <vt:lpstr>Newtonovy pohybové zákony</vt:lpstr>
      <vt:lpstr>Snímek 39</vt:lpstr>
      <vt:lpstr>Snímek 40</vt:lpstr>
      <vt:lpstr>Snímek 41</vt:lpstr>
      <vt:lpstr>Vnější síly</vt:lpstr>
      <vt:lpstr>Snímek 43</vt:lpstr>
      <vt:lpstr>Snímek 44</vt:lpstr>
      <vt:lpstr>Př.</vt:lpstr>
      <vt:lpstr>Setrvačné síly</vt:lpstr>
      <vt:lpstr>Dostředivá a odstředivá síla</vt:lpstr>
      <vt:lpstr>Př.</vt:lpstr>
      <vt:lpstr>Hybnost</vt:lpstr>
      <vt:lpstr>Impuls síly</vt:lpstr>
      <vt:lpstr>1. Impulsová věta</vt:lpstr>
      <vt:lpstr>Zákon zachování hybnosti</vt:lpstr>
      <vt:lpstr>Snímek 53</vt:lpstr>
      <vt:lpstr>koncentrace síly - tlak</vt:lpstr>
      <vt:lpstr>Snímek 55</vt:lpstr>
      <vt:lpstr>Otáčivý pohyb, rovnováha</vt:lpstr>
      <vt:lpstr>Podmínky otáčivého pohybu</vt:lpstr>
      <vt:lpstr>Stěžejní pojmy – moment síly</vt:lpstr>
      <vt:lpstr>Momentová věta</vt:lpstr>
      <vt:lpstr>Př.</vt:lpstr>
      <vt:lpstr>Stěžejní pojmy - těžiště</vt:lpstr>
      <vt:lpstr>Rovnováha</vt:lpstr>
      <vt:lpstr>Stěžejní pojmy - rovnováha</vt:lpstr>
      <vt:lpstr>Snímek 64</vt:lpstr>
      <vt:lpstr>Rovnovážné polohy</vt:lpstr>
      <vt:lpstr>Dynamická rovnováha</vt:lpstr>
      <vt:lpstr>Práce, mechanická energie</vt:lpstr>
      <vt:lpstr>Dráhový účinek síly – práce</vt:lpstr>
      <vt:lpstr>Snímek 69</vt:lpstr>
      <vt:lpstr>Výkon, účinnost</vt:lpstr>
      <vt:lpstr>Mechanická energie</vt:lpstr>
      <vt:lpstr>Zákon zachování energie</vt:lpstr>
      <vt:lpstr>Snímek 73</vt:lpstr>
      <vt:lpstr>Energie otáčivého pohybu</vt:lpstr>
      <vt:lpstr>Moment setrvačnosti těla</vt:lpstr>
      <vt:lpstr>Moment hybnosti (točivost)</vt:lpstr>
      <vt:lpstr>Př.</vt:lpstr>
      <vt:lpstr>Př.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Biomechanika 21.11.</dc:title>
  <dc:creator>k</dc:creator>
  <cp:lastModifiedBy>k</cp:lastModifiedBy>
  <cp:revision>19</cp:revision>
  <dcterms:created xsi:type="dcterms:W3CDTF">2014-11-20T09:02:32Z</dcterms:created>
  <dcterms:modified xsi:type="dcterms:W3CDTF">2015-04-10T12:48:55Z</dcterms:modified>
</cp:coreProperties>
</file>