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notesMasterIdLst>
    <p:notesMasterId r:id="rId14"/>
  </p:notesMasterIdLst>
  <p:sldIdLst>
    <p:sldId id="267" r:id="rId2"/>
    <p:sldId id="266" r:id="rId3"/>
    <p:sldId id="257" r:id="rId4"/>
    <p:sldId id="261" r:id="rId5"/>
    <p:sldId id="265" r:id="rId6"/>
    <p:sldId id="264" r:id="rId7"/>
    <p:sldId id="263" r:id="rId8"/>
    <p:sldId id="259" r:id="rId9"/>
    <p:sldId id="269" r:id="rId10"/>
    <p:sldId id="270" r:id="rId11"/>
    <p:sldId id="271" r:id="rId12"/>
    <p:sldId id="268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38" autoAdjust="0"/>
    <p:restoredTop sz="94280" autoAdjust="0"/>
  </p:normalViewPr>
  <p:slideViewPr>
    <p:cSldViewPr snapToGrid="0">
      <p:cViewPr varScale="1">
        <p:scale>
          <a:sx n="76" d="100"/>
          <a:sy n="76" d="100"/>
        </p:scale>
        <p:origin x="132" y="678"/>
      </p:cViewPr>
      <p:guideLst/>
    </p:cSldViewPr>
  </p:slideViewPr>
  <p:outlineViewPr>
    <p:cViewPr>
      <p:scale>
        <a:sx n="33" d="100"/>
        <a:sy n="33" d="100"/>
      </p:scale>
      <p:origin x="0" y="-331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335BF-61B3-44F3-AECC-12B45D3DEFC4}" type="datetimeFigureOut">
              <a:rPr lang="cs-CZ" smtClean="0"/>
              <a:t>13.2.2015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9CC944-2E47-474E-B0CE-0E467EC992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3925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7C13-1671-4A5C-ADFF-92752A10650B}" type="datetimeFigureOut">
              <a:rPr lang="cs-CZ" smtClean="0"/>
              <a:t>13.2.2015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8BCB-2063-4816-8762-6518D56932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1038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7C13-1671-4A5C-ADFF-92752A10650B}" type="datetimeFigureOut">
              <a:rPr lang="cs-CZ" smtClean="0"/>
              <a:t>13.2.2015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8BCB-2063-4816-8762-6518D56932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7538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7C13-1671-4A5C-ADFF-92752A10650B}" type="datetimeFigureOut">
              <a:rPr lang="cs-CZ" smtClean="0"/>
              <a:t>13.2.2015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8BCB-2063-4816-8762-6518D5693205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7189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7C13-1671-4A5C-ADFF-92752A10650B}" type="datetimeFigureOut">
              <a:rPr lang="cs-CZ" smtClean="0"/>
              <a:t>13.2.2015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8BCB-2063-4816-8762-6518D56932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1556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7C13-1671-4A5C-ADFF-92752A10650B}" type="datetimeFigureOut">
              <a:rPr lang="cs-CZ" smtClean="0"/>
              <a:t>13.2.2015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8BCB-2063-4816-8762-6518D5693205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7326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7C13-1671-4A5C-ADFF-92752A10650B}" type="datetimeFigureOut">
              <a:rPr lang="cs-CZ" smtClean="0"/>
              <a:t>13.2.2015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8BCB-2063-4816-8762-6518D56932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32171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7C13-1671-4A5C-ADFF-92752A10650B}" type="datetimeFigureOut">
              <a:rPr lang="cs-CZ" smtClean="0"/>
              <a:t>13.2.2015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8BCB-2063-4816-8762-6518D56932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20049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7C13-1671-4A5C-ADFF-92752A10650B}" type="datetimeFigureOut">
              <a:rPr lang="cs-CZ" smtClean="0"/>
              <a:t>13.2.2015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8BCB-2063-4816-8762-6518D56932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7764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7C13-1671-4A5C-ADFF-92752A10650B}" type="datetimeFigureOut">
              <a:rPr lang="cs-CZ" smtClean="0"/>
              <a:t>13.2.2015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8BCB-2063-4816-8762-6518D56932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550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7C13-1671-4A5C-ADFF-92752A10650B}" type="datetimeFigureOut">
              <a:rPr lang="cs-CZ" smtClean="0"/>
              <a:t>13.2.2015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8BCB-2063-4816-8762-6518D56932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3857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7C13-1671-4A5C-ADFF-92752A10650B}" type="datetimeFigureOut">
              <a:rPr lang="cs-CZ" smtClean="0"/>
              <a:t>13.2.2015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8BCB-2063-4816-8762-6518D56932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2310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7C13-1671-4A5C-ADFF-92752A10650B}" type="datetimeFigureOut">
              <a:rPr lang="cs-CZ" smtClean="0"/>
              <a:t>13.2.2015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8BCB-2063-4816-8762-6518D56932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4268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7C13-1671-4A5C-ADFF-92752A10650B}" type="datetimeFigureOut">
              <a:rPr lang="cs-CZ" smtClean="0"/>
              <a:t>13.2.2015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8BCB-2063-4816-8762-6518D56932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891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7C13-1671-4A5C-ADFF-92752A10650B}" type="datetimeFigureOut">
              <a:rPr lang="cs-CZ" smtClean="0"/>
              <a:t>13.2.2015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8BCB-2063-4816-8762-6518D56932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290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7C13-1671-4A5C-ADFF-92752A10650B}" type="datetimeFigureOut">
              <a:rPr lang="cs-CZ" smtClean="0"/>
              <a:t>13.2.2015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8BCB-2063-4816-8762-6518D56932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0869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67C13-1671-4A5C-ADFF-92752A10650B}" type="datetimeFigureOut">
              <a:rPr lang="cs-CZ" smtClean="0"/>
              <a:t>13.2.2015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68BCB-2063-4816-8762-6518D56932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5230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67C13-1671-4A5C-ADFF-92752A10650B}" type="datetimeFigureOut">
              <a:rPr lang="cs-CZ" smtClean="0"/>
              <a:t>13.2.2015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CE68BCB-2063-4816-8762-6518D56932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6659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  <p:sldLayoutId id="2147483733" r:id="rId15"/>
    <p:sldLayoutId id="214748373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bf.cz/files/80907MWQ.pdf" TargetMode="External"/><Relationship Id="rId3" Type="http://schemas.openxmlformats.org/officeDocument/2006/relationships/hyperlink" Target="http://www.fsps.muni.cz/impact/didaktika-basketbalu-a-volejbalu/" TargetMode="External"/><Relationship Id="rId7" Type="http://schemas.openxmlformats.org/officeDocument/2006/relationships/hyperlink" Target="http://www.cbf.cz/files/80120YTJ.pdf" TargetMode="External"/><Relationship Id="rId2" Type="http://schemas.openxmlformats.org/officeDocument/2006/relationships/hyperlink" Target="http://www.fsps.muni.cz/impact/basketbal-a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fsps.muni.cz/impact/specializace-basketbal-3/" TargetMode="External"/><Relationship Id="rId5" Type="http://schemas.openxmlformats.org/officeDocument/2006/relationships/hyperlink" Target="http://www.fsps.muni.cz/impact/specializace-basketbal-2/" TargetMode="External"/><Relationship Id="rId4" Type="http://schemas.openxmlformats.org/officeDocument/2006/relationships/hyperlink" Target="http://www.fsps.muni.cz/impact/specializace-basketbal-1/" TargetMode="External"/><Relationship Id="rId9" Type="http://schemas.openxmlformats.org/officeDocument/2006/relationships/hyperlink" Target="http://www.cbf.cz/files/80908ODJ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30200" y="614740"/>
            <a:ext cx="94996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36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Basketbal – charakteristika, historie, pravidla</a:t>
            </a:r>
          </a:p>
          <a:p>
            <a:pPr>
              <a:spcAft>
                <a:spcPts val="0"/>
              </a:spcAft>
            </a:pPr>
            <a:endParaRPr lang="cs-CZ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Basketbal</a:t>
            </a:r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je kolektivní míčový kontaktní sport, ve kterém se dvě družstva o pěti hráčích na hřišti snaží získat co nejvíce bodů vhazováním míče do obroučky basketbalového koše a zabránit protihráčům, aby body získali. </a:t>
            </a:r>
            <a:r>
              <a:rPr lang="cs-CZ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Vítězem utkání je to družstvo, které docílí většího počtu bodů na konci hrací doby. Jedná se sportovní odvětví, které je náročné nejenom po stránce fyzické a psychické, ale i mentální. Rozmanitost činností, kombinací a systémů klade vysoké nároky na teoretické vědomosti hráčů s důrazem na rychlost reakce a volbou optimálního a nejjednoduššího řešení situace.</a:t>
            </a:r>
            <a:endParaRPr lang="cs-CZ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83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0"/>
            <a:ext cx="11099800" cy="2577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 Hráči</a:t>
            </a:r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hráč je člen týmu na hřišti, náhradník je člen týmu na </a:t>
            </a: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lavičce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hráči 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nesmí mít při hře : předměty, které mohou způsobit zranění např. řetízky, náušnici, ostré spony ve vlasech, prsteny, dlouhé nehty.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hráč může mít : bandáže, ortézy (měkké bez ostrých hran), chránič nosu, brýle, čelenky (nesmí být z hrubého, abrazivního materiálu)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 na hřišti, 12 celkem</a:t>
            </a:r>
            <a:endParaRPr lang="cs-CZ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2577244"/>
            <a:ext cx="11099800" cy="18819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Trenér</a:t>
            </a:r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 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minut před začátkem utkání dá zapisovatelovi seznam jmen a čísel hráčů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 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minut před začátkem utkání svým podpisem potvrdí souhlas se jmény a čísly hráčů a s jmény trenérů, současně označí 5 hráčů, kteří nastoupí na začátek utkání,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vede 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družstvo v průběhu utkání, může zůstat stát v průběhu utkání a vyžaduje oddechové časy.</a:t>
            </a:r>
            <a:endParaRPr lang="cs-CZ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4459169"/>
            <a:ext cx="11607800" cy="3259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cs-CZ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 </a:t>
            </a:r>
            <a:r>
              <a:rPr lang="cs-CZ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Dresy </a:t>
            </a:r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stejné 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barvy, musí být vždy zastrčené do trenek během zápasu, povoleny jsou i kombinézy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jakýkoliv 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nátělník pod dresem jen s lékařským povolením, bez lékařského povolení jen nátělník stejné barvy jako dres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čísla 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 dresech : na zádech min. 20 cm, vepředu 10 cm, oboje 2 cm široké, čísla od </a:t>
            </a: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 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99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tým 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musí mít minimálně dvě sady dresů, domácí tým světlé, hostující tmavé. Týmy se mohou domluvit.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19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1"/>
            <a:ext cx="10502900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Tři rozhodčí – dva rozhodčí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cs-CZ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0" y="355600"/>
            <a:ext cx="11430000" cy="1572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Začátek </a:t>
            </a:r>
            <a:r>
              <a:rPr lang="cs-CZ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utkání</a:t>
            </a:r>
          </a:p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obě 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dvě družstva musí mít na hřišti po 5 </a:t>
            </a: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hráčích</a:t>
            </a:r>
          </a:p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rozskok 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 středovém </a:t>
            </a: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kruhu</a:t>
            </a:r>
          </a:p>
          <a:p>
            <a:pPr marL="285750" lvl="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alternativní 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držení míče</a:t>
            </a:r>
            <a:endParaRPr lang="cs-CZ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1765300"/>
            <a:ext cx="11874500" cy="1256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cs-CZ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Hrací </a:t>
            </a:r>
            <a:r>
              <a:rPr lang="cs-CZ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doba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 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poločasy, 4 čtvrtiny po 10 minutách (4x10 min</a:t>
            </a: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.), prodloužení (X x5min.)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přestávka 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mezi čtvrtinami (1. a 2., 3. a 4.) a před každým prodloužením je 2 minuty, přestávka mezi poločasy je 15 minut.</a:t>
            </a:r>
            <a:endParaRPr lang="cs-CZ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52400" y="3187700"/>
            <a:ext cx="10617200" cy="31813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7. </a:t>
            </a:r>
            <a:r>
              <a:rPr lang="cs-CZ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Přestupky</a:t>
            </a: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			x  			</a:t>
            </a:r>
            <a:r>
              <a:rPr lang="cs-CZ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chyby</a:t>
            </a:r>
            <a:endParaRPr lang="cs-CZ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Přerušený </a:t>
            </a:r>
            <a:r>
              <a:rPr lang="cs-CZ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driblink             </a:t>
            </a: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		osobní</a:t>
            </a:r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Kroky                                 				družstva</a:t>
            </a:r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24s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14s                            					technické</a:t>
            </a:r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8s                                        				nesportovní</a:t>
            </a:r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5s                                        				diskvalifikující</a:t>
            </a:r>
            <a:endParaRPr lang="cs-C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3s      </a:t>
            </a:r>
            <a:endParaRPr lang="cs-CZ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94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55600" y="355600"/>
            <a:ext cx="9588500" cy="6036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b="1" dirty="0">
                <a:solidFill>
                  <a:srgbClr val="00B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Odkazy týkající se basketbalu.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Basketbal A: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u="sng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http://www.fsps.muni.cz/impact/basketbal-a/</a:t>
            </a:r>
            <a:endParaRPr lang="cs-CZ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Didaktika basketbalu a volejbalu: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u="sng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http://www.fsps.muni.cz/impact/didaktika-basketbalu-a-volejbalu/</a:t>
            </a:r>
            <a:endParaRPr lang="cs-CZ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Specializace basketbalu I až III: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u="sng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http://www.fsps.muni.cz/impact/specializace-basketbal-1</a:t>
            </a:r>
            <a:r>
              <a:rPr lang="cs-CZ" sz="2000" u="sng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/</a:t>
            </a: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u="sng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http://www.fsps.muni.cz/impact/specializace-basketbal-2</a:t>
            </a:r>
            <a:r>
              <a:rPr lang="cs-CZ" sz="2000" u="sng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/</a:t>
            </a: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u="sng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6"/>
              </a:rPr>
              <a:t>http://</a:t>
            </a:r>
            <a:r>
              <a:rPr lang="cs-CZ" sz="2000" u="sng" dirty="0" smtClean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6"/>
              </a:rPr>
              <a:t>www.fsps.muni.cz/impact/specializace-basketbal-3/</a:t>
            </a:r>
            <a:endParaRPr lang="cs-CZ" sz="2000" u="sng" dirty="0" smtClean="0">
              <a:solidFill>
                <a:srgbClr val="0563C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b="1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Pravidla basketbalu: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7"/>
              </a:rPr>
              <a:t>http://</a:t>
            </a:r>
            <a:r>
              <a:rPr lang="cs-CZ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7"/>
              </a:rPr>
              <a:t>www.cbf.cz/files/80120YTJ.pdf</a:t>
            </a:r>
            <a:endParaRPr lang="cs-CZ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8"/>
              </a:rPr>
              <a:t>http://</a:t>
            </a:r>
            <a:r>
              <a:rPr lang="cs-CZ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8"/>
              </a:rPr>
              <a:t>www.cbf.cz/files/80907MWQ.pdf</a:t>
            </a:r>
            <a:endParaRPr lang="cs-CZ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9"/>
              </a:rPr>
              <a:t>http://</a:t>
            </a:r>
            <a:r>
              <a:rPr lang="cs-CZ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9"/>
              </a:rPr>
              <a:t>www.cbf.cz/files/80908ODJ.pdf</a:t>
            </a:r>
            <a:endParaRPr lang="cs-CZ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http://www.cbf.cz/files/84112NDg.pdf</a:t>
            </a:r>
            <a:endParaRPr lang="cs-CZ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1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92100" y="1287388"/>
            <a:ext cx="8597900" cy="4852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spcBef>
                <a:spcPts val="1000"/>
              </a:spcBef>
              <a:buClr>
                <a:srgbClr val="90C226"/>
              </a:buClr>
              <a:buSzPct val="80000"/>
            </a:pPr>
            <a:endParaRPr lang="cs-CZ" altLang="cs-CZ" sz="2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457200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cs-CZ" altLang="cs-CZ" sz="3600" dirty="0">
                <a:solidFill>
                  <a:srgbClr val="00B05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Historie basketbalu</a:t>
            </a:r>
            <a:endParaRPr lang="cs-CZ" altLang="cs-CZ" sz="36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defTabSz="457200">
              <a:spcBef>
                <a:spcPts val="1000"/>
              </a:spcBef>
              <a:buClr>
                <a:srgbClr val="90C226"/>
              </a:buClr>
              <a:buSzPct val="80000"/>
            </a:pPr>
            <a:endParaRPr lang="cs-CZ" altLang="cs-CZ" sz="2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457200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cs-CZ" altLang="cs-CZ" sz="2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První </a:t>
            </a:r>
            <a:r>
              <a:rPr lang="cs-CZ" alt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zmínky o hře podobné basketbalu podle archeologických nálezů máme z období Májů a Aztéků. Sedm století před naším letopočtem byla tato hra (Mayové ji nazývali </a:t>
            </a:r>
            <a:r>
              <a:rPr lang="cs-CZ" altLang="cs-CZ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</a:t>
            </a:r>
            <a:r>
              <a:rPr lang="cs-CZ" alt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-ta-</a:t>
            </a:r>
            <a:r>
              <a:rPr lang="cs-CZ" altLang="cs-CZ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</a:t>
            </a:r>
            <a:r>
              <a:rPr lang="cs-CZ" alt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Aztékové </a:t>
            </a:r>
            <a:r>
              <a:rPr lang="cs-CZ" altLang="cs-CZ" sz="24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tlachtli</a:t>
            </a:r>
            <a:r>
              <a:rPr lang="cs-CZ" altLang="cs-CZ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součástí náboženských obřadů. Byla provozována na hřišti 166 x 28 metrů. Basketbalu se blížila skutečností, že cílem hráčů bylo prohodit míč kamenným kruhem umístěným asi deset metrů nad zemí.</a:t>
            </a:r>
          </a:p>
          <a:p>
            <a:pPr lvl="0" algn="r" defTabSz="457200">
              <a:spcBef>
                <a:spcPts val="1000"/>
              </a:spcBef>
              <a:buClr>
                <a:srgbClr val="90C226"/>
              </a:buClr>
              <a:buSzPct val="80000"/>
            </a:pPr>
            <a:endParaRPr lang="cs-CZ" sz="2400" dirty="0">
              <a:solidFill>
                <a:prstClr val="black">
                  <a:lumMod val="50000"/>
                  <a:lumOff val="50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00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3200" y="304800"/>
            <a:ext cx="9254067" cy="5867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Za počátek vzniku současné podoby basketbalu je považován rok 1891, kdy v USA, státě Massachusetts, </a:t>
            </a:r>
            <a:r>
              <a:rPr lang="cs-CZ" alt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spriengfieldské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univerzitě, Dr. James </a:t>
            </a:r>
            <a:r>
              <a:rPr lang="cs-CZ" alt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Naismith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upravil tuto hru pro potřeby studentů. </a:t>
            </a:r>
          </a:p>
          <a:p>
            <a:pPr marL="0" indent="0">
              <a:buNone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Jeho cílem bylo vytvořit hru s intenzivní sportovní činností během zimní výuky v tělocvičně. </a:t>
            </a:r>
          </a:p>
          <a:p>
            <a:pPr marL="0" indent="0">
              <a:buNone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Výsledkem byla hra, která podněcovala smysl pro spolupráci, byla snadno naučitelná a bez možnosti tvrdších zákroků. </a:t>
            </a:r>
            <a:r>
              <a:rPr lang="cs-CZ" alt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Naismith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určil, že se při hře nesmí běhat s míčem v rukách a poměrně lehký míč bude vhazován do koše horizontálně položeného ve výšce 10 stop. Koše byly se dnem a spolužáci vyndávali míče z košů. První utkání skončilo výsledkem 1:0 a první koš zaznamenal William Chase. 	</a:t>
            </a:r>
          </a:p>
          <a:p>
            <a:pPr marL="0" indent="0">
              <a:buNone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 původních třinácti pravidel uveřejněných v lednu 1892 ve školním časopise Triangl se do dnešní doby zachovala pravidla o krocích a úderu pěstí do míče. </a:t>
            </a:r>
          </a:p>
          <a:p>
            <a:pPr marL="0" indent="0">
              <a:buNone/>
            </a:pP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Basketbal hrálo nejdříve devět hráčů, teprve v roce 1897 byl stanoven definitivní počet pěti hráčů.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17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1" y="118533"/>
            <a:ext cx="9779000" cy="6739467"/>
          </a:xfrm>
        </p:spPr>
        <p:txBody>
          <a:bodyPr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 USA se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basketbal rozšířil do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Kanady, Jižní Ameriky, na Filipíny a na Daleký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východ, do Evropy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pronikl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až po 1. světové válce.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 Čechách se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první basketbal hrál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už v roce 1897 na gymnáziu ve Vysokém Mýtě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zásluhou učitele Karáska na koších bez desek. První pravidla vytvořil v roce 1898 profesor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Josef Klenka. Hra se neujala a k rozšíření došlo až po roce 1918 hlavně zásluhou stoupající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obliby mezi studenty. Pronikla do Sokola, velkou roli sehrála YMCA. První pravidelné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soutěže se hrály v Praze od roku 1928. První záznamy o organizovaném basketbalu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 Československu jsou z konce dvacátých let. Premiérového mistrovství republiky se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zúčastnily v sezoně 1929/30 čtyři pražské týmy mužů a zvítězila YMCA před VS.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Na podnět F. M. Marka, ředitele pražské YMCA, byla v roce 1931 založena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Mezinárodní federace košíkové FIBA. Od roku 1935 se hrálo mistrovství ČSR a v témže roce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obsadila ČSR na 1.mistrovství Evropy v Ženevě 3. místo.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 době II. Světové války bylo možno hrát jen domácí utkání. Po roce 1945 nastal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velký rozvoj basketbalu, ČR se zařadila mezi nejlepší evropská družstva (např. titul mistrů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Evropy v roce 1946 v Ženevě), výborných výsledků dosahovaly rovněž ženy. V současné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době je basketbal oblíbený na celém světě a hraje se snad ve všech státech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901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92667" y="459085"/>
            <a:ext cx="8551333" cy="5521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 roce 1904 byl basketbal zařazen jako ukázka ve formě turnaje pěti oddílových družstev do programu olympijských her v Saint Luis (USA).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 roce 1932 byla v Ženevě ustavena mezinárodní amatérská federace basketbalu – FIBA. Po jejím uznání (1935) Mezinárodním olympijským výborem byl mužský basketbal zařazen do oficiálního programu Olympijských her (OH) 1936 v Berlíně. Ženský basketbal byl na OH zařazen až v roce 1976 v Montrealu.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 roku 1992 (Barcelona) se OH účastní i nejlepší hráči americké profesionální ligy (NBA).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 roku 1935 se pořádá u mužů mistrovství Evropy (ME), od roku 1950 pak mistrovství světa (ženy 1938, resp. 1953).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 roku 1958 (u žen 1959) se pořádá Pohár evropských mistrů později </a:t>
            </a:r>
            <a:r>
              <a:rPr lang="cs-CZ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Euroliga</a:t>
            </a: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Turnaje basketbalu jsou také pravidelnou součástí soutěží vysokoškolského studentstva, univerziády se pořádají od roku 1933.</a:t>
            </a:r>
          </a:p>
        </p:txBody>
      </p:sp>
    </p:spTree>
    <p:extLst>
      <p:ext uri="{BB962C8B-B14F-4D97-AF65-F5344CB8AC3E}">
        <p14:creationId xmlns:p14="http://schemas.microsoft.com/office/powerpoint/2010/main" val="218332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575734" y="201643"/>
            <a:ext cx="8449733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altLang="cs-CZ" sz="2300" dirty="0">
                <a:latin typeface="Arial" panose="020B0604020202020204" pitchFamily="34" charset="0"/>
                <a:cs typeface="Arial" panose="020B0604020202020204" pitchFamily="34" charset="0"/>
              </a:rPr>
              <a:t>Rozvoj basketbalu v českých zemích začal až po první světové válce. Většina utkání byla sehrána atletickými družstvy (první utkání 1919 pod organizací profesora Pípala). V roce 1921 vstoupil basketbal do Českého </a:t>
            </a:r>
            <a:r>
              <a:rPr lang="cs-CZ" altLang="cs-CZ" sz="2300" dirty="0" err="1">
                <a:latin typeface="Arial" panose="020B0604020202020204" pitchFamily="34" charset="0"/>
                <a:cs typeface="Arial" panose="020B0604020202020204" pitchFamily="34" charset="0"/>
              </a:rPr>
              <a:t>volleybalového</a:t>
            </a:r>
            <a:r>
              <a:rPr lang="cs-CZ" altLang="cs-CZ" sz="2300" dirty="0">
                <a:latin typeface="Arial" panose="020B0604020202020204" pitchFamily="34" charset="0"/>
                <a:cs typeface="Arial" panose="020B0604020202020204" pitchFamily="34" charset="0"/>
              </a:rPr>
              <a:t> a basketbalového svazu, jehož prvním předsedou byl profesor J. A. Smotlacha. Základy masového rozšíření basketbalu v českých zemích byly položeny roku 1934, kdy došlo k dohodě mezi svazem a Československou obcí sokolskou. V roce 1946 byl založen samostatný Československý basketbalový svaz, jehož předsedou se stal F. M. Marek (Dobrý, Velenský, 1980). V témže roce jsme získali zatím jediný titul mistrů Evropy mužů v Ženevě. </a:t>
            </a:r>
            <a:r>
              <a:rPr lang="cs-CZ" altLang="cs-CZ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Muži i ženy byli poměrně úspěšní na ME, MS a OH. Historicky největší úspěch z OH je 5. místo v 1960 v </a:t>
            </a:r>
            <a:r>
              <a:rPr lang="cs-CZ" altLang="cs-CZ" sz="23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Řimě</a:t>
            </a:r>
            <a:r>
              <a:rPr lang="cs-CZ" altLang="cs-CZ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u mužů a stejné umístění žen v Athénách 2004. Z</a:t>
            </a:r>
            <a:r>
              <a:rPr lang="cs-CZ" altLang="cs-CZ" sz="23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cs-CZ" altLang="cs-CZ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úspěchů </a:t>
            </a:r>
            <a:r>
              <a:rPr lang="cs-CZ" altLang="cs-CZ" sz="2300" dirty="0">
                <a:latin typeface="Arial" panose="020B0604020202020204" pitchFamily="34" charset="0"/>
                <a:cs typeface="Arial" panose="020B0604020202020204" pitchFamily="34" charset="0"/>
              </a:rPr>
              <a:t>poslední doby lze jmenovat stříbro kadetů z ME 2011, stříbro z MS žen 2010, zlato žen z ME 2005, stříbro žen z ME 2003 a zlaté medaile z MS juniorek 2001, postup mužů  na ME </a:t>
            </a:r>
            <a:r>
              <a:rPr lang="cs-CZ" altLang="cs-CZ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2007 a čerstvě na ME 2015.</a:t>
            </a:r>
            <a:endParaRPr lang="cs-CZ" altLang="cs-CZ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53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89467" y="464727"/>
            <a:ext cx="8729133" cy="4873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Nejvyšší česká soutěž je </a:t>
            </a:r>
            <a:r>
              <a:rPr lang="cs-CZ" sz="2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Kooperativa NBL </a:t>
            </a:r>
            <a:r>
              <a:rPr lang="cs-CZ" sz="2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(Národní basketbalová liga) mužů, </a:t>
            </a:r>
            <a:r>
              <a:rPr lang="cs-CZ" sz="2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Ženská basketbalová ŽBL  liga. Následují </a:t>
            </a:r>
            <a:r>
              <a:rPr lang="cs-CZ" sz="26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I.liga</a:t>
            </a:r>
            <a:r>
              <a:rPr lang="cs-CZ" sz="2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mužů a žen, dále 2. liga, atd. </a:t>
            </a:r>
            <a:r>
              <a:rPr lang="cs-CZ" sz="2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</a:t>
            </a:r>
            <a:r>
              <a:rPr lang="cs-CZ" sz="2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ále pak Český pohár.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 </a:t>
            </a:r>
            <a:r>
              <a:rPr lang="cs-CZ" sz="2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současnosti je nejúspěšnějším mužstvem ČEZ Basketball </a:t>
            </a:r>
            <a:r>
              <a:rPr lang="cs-CZ" sz="2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Nymburk. </a:t>
            </a:r>
            <a:r>
              <a:rPr lang="cs-CZ" sz="2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Mezi ženami je historicky nejúspěšnějším klubem BK </a:t>
            </a:r>
            <a:r>
              <a:rPr lang="cs-CZ" sz="2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„</a:t>
            </a:r>
            <a:r>
              <a:rPr lang="cs-CZ" sz="2600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Žabiny</a:t>
            </a:r>
            <a:r>
              <a:rPr lang="cs-CZ" sz="2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“ Brno</a:t>
            </a:r>
            <a:r>
              <a:rPr lang="cs-CZ" sz="2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který od roku 1996 nepřetržitě vítězí v Ženské basketbalové lize a v Českém poháru. V sezóně 2005/2006 navíc vyhrál nejprestižnější soutěž - Evropskou ligu. </a:t>
            </a:r>
            <a:r>
              <a:rPr lang="cs-CZ" sz="2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 současnosti v ženské nejvyšší soutěži kraluje USK Praha.</a:t>
            </a: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47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55600" y="555970"/>
            <a:ext cx="8788400" cy="6375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 roce 1904 byl basketbal zařazen jako ukázka ve formě turnaje pěti oddílových družstev do programu olympijských her v Saint Luis (USA).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 roce 1932 byla v Ženevě ustavena mezinárodní amatérská federace basketbalu – FIBA. </a:t>
            </a:r>
            <a:r>
              <a:rPr lang="cs-CZ" sz="2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 </a:t>
            </a:r>
            <a:r>
              <a:rPr lang="cs-CZ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jejím uznání (1935) Mezinárodním olympijským výborem byl mužský basketbal zařazen do oficiálního programu Olympijských her (OH) 1936 v Berlíně. Ženský basketbal byl na OH zařazen až v roce 1976 v Montrealu.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 roku 1992 (Barcelona) se OH účastní i nejlepší hráči americké profesionální ligy (NBA).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 roku 1935 se pořádá u mužů mistrovství Evropy (ME), od roku 1950 pak mistrovství světa (ženy 1938, resp. 1953).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Od roku 1958 (u žen 1959) se pořádá Pohár evropských </a:t>
            </a:r>
            <a:r>
              <a:rPr lang="cs-CZ" sz="2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mistrů později </a:t>
            </a:r>
            <a:r>
              <a:rPr lang="cs-CZ" sz="2200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Euroliga</a:t>
            </a:r>
            <a:r>
              <a:rPr lang="cs-CZ" sz="22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cs-CZ" sz="2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Turnaje basketbalu jsou také pravidelnou součástí soutěží vysokoškolského studentstva, univerziády se pořádají od roku 1933.</a:t>
            </a:r>
            <a:endParaRPr lang="cs-CZ" sz="2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6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4300" y="642036"/>
            <a:ext cx="10782300" cy="6365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Basketbal patří mezi nejrozšířenější sportovní hry na světě 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jeho pravidla se řadí mezi nejsložitější a nejrozsáhlejší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jsou </a:t>
            </a:r>
            <a:r>
              <a:rPr lang="cs-CZ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nejčastěji se měnící, což souvisí s jeho vývojem a se snahou zatraktivnit </a:t>
            </a:r>
            <a:r>
              <a:rPr lang="cs-CZ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jej </a:t>
            </a:r>
            <a:r>
              <a:rPr lang="cs-CZ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 širokou veřejnost.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Charakteristika pravidel basketbalu by se dala shrnout v deseti bodech: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0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hra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0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rozměry a zařízení (hřiště, čáry, koše, míč atd.)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0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rozhodčí a jejich povinnosti (dva rozhodčí, asistenti rozhodčích)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0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hráči, náhradníci (družstva, trenér, kapitán, dresy)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0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měření času (hrací čas, pravidlo 24 sekund, </a:t>
            </a:r>
            <a:r>
              <a:rPr lang="cs-CZ" sz="2000" b="1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pravidlo 14 sekund, oddechový </a:t>
            </a:r>
            <a:r>
              <a:rPr lang="cs-CZ" sz="20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čas atd.)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0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pravidla hry (začátek zápasu, rozskok, střídání, konec období hry atd.)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0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přestupky (dribling, kroky, hráč v zázemí, míč v zázemí, pravidlo 3 sekund)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0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osobní chyby (blokování, nesportovní chyba, diskvalifikující chyba)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0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technické chyby (hráče, trenérů)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cs-CZ" sz="20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všeobecná ustanovení (pět chyb hráče, chyby družstva, TH)</a:t>
            </a:r>
            <a:endParaRPr lang="cs-CZ" sz="2000" b="1" i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774700" y="0"/>
            <a:ext cx="8102600" cy="642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cs-CZ" sz="36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</a:t>
            </a:r>
            <a:r>
              <a:rPr lang="cs-CZ" sz="3600" b="1" dirty="0" smtClean="0">
                <a:solidFill>
                  <a:srgbClr val="92D05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Pravidla</a:t>
            </a:r>
            <a:endParaRPr lang="cs-CZ" sz="3600" b="1" dirty="0">
              <a:solidFill>
                <a:srgbClr val="92D05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96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858</TotalTime>
  <Words>786</Words>
  <Application>Microsoft Office PowerPoint</Application>
  <PresentationFormat>Širokoúhlá obrazovka</PresentationFormat>
  <Paragraphs>103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Trebuchet MS</vt:lpstr>
      <vt:lpstr>Wingdings 3</vt:lpstr>
      <vt:lpstr>Faseta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Historie basketbalu</dc:title>
  <dc:creator>Zdeněk Janík</dc:creator>
  <cp:lastModifiedBy>Zdeněk Janík</cp:lastModifiedBy>
  <cp:revision>28</cp:revision>
  <dcterms:created xsi:type="dcterms:W3CDTF">2015-02-10T09:24:18Z</dcterms:created>
  <dcterms:modified xsi:type="dcterms:W3CDTF">2015-02-13T17:07:18Z</dcterms:modified>
</cp:coreProperties>
</file>