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1" r:id="rId15"/>
    <p:sldId id="272" r:id="rId16"/>
    <p:sldId id="285" r:id="rId17"/>
    <p:sldId id="273" r:id="rId18"/>
    <p:sldId id="286" r:id="rId19"/>
    <p:sldId id="293" r:id="rId20"/>
    <p:sldId id="300" r:id="rId21"/>
    <p:sldId id="301" r:id="rId22"/>
    <p:sldId id="306" r:id="rId23"/>
    <p:sldId id="274" r:id="rId24"/>
    <p:sldId id="275" r:id="rId25"/>
    <p:sldId id="276" r:id="rId26"/>
    <p:sldId id="294" r:id="rId27"/>
    <p:sldId id="295" r:id="rId28"/>
    <p:sldId id="277" r:id="rId29"/>
    <p:sldId id="296" r:id="rId30"/>
    <p:sldId id="278" r:id="rId31"/>
    <p:sldId id="297" r:id="rId32"/>
    <p:sldId id="279" r:id="rId33"/>
    <p:sldId id="280" r:id="rId34"/>
    <p:sldId id="298" r:id="rId35"/>
    <p:sldId id="281" r:id="rId36"/>
    <p:sldId id="282" r:id="rId37"/>
    <p:sldId id="299" r:id="rId38"/>
    <p:sldId id="283" r:id="rId39"/>
    <p:sldId id="302" r:id="rId40"/>
    <p:sldId id="303" r:id="rId41"/>
    <p:sldId id="284" r:id="rId42"/>
    <p:sldId id="287" r:id="rId43"/>
    <p:sldId id="305" r:id="rId44"/>
    <p:sldId id="289" r:id="rId45"/>
    <p:sldId id="291" r:id="rId46"/>
    <p:sldId id="292" r:id="rId47"/>
    <p:sldId id="304" r:id="rId4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1" d="100"/>
          <a:sy n="91" d="100"/>
        </p:scale>
        <p:origin x="1210"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0" name="Pravoúhlý trojúhelník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Nadpis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cs-CZ" smtClean="0"/>
              <a:t>Kliknutím lze upravit styl.</a:t>
            </a:r>
            <a:endParaRPr kumimoji="0" lang="en-US"/>
          </a:p>
        </p:txBody>
      </p:sp>
      <p:sp>
        <p:nvSpPr>
          <p:cNvPr id="17" name="Podnadpis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smtClean="0"/>
              <a:t>Kliknutím lze upravit styl předlohy.</a:t>
            </a:r>
            <a:endParaRPr kumimoji="0" lang="en-US"/>
          </a:p>
        </p:txBody>
      </p:sp>
      <p:grpSp>
        <p:nvGrpSpPr>
          <p:cNvPr id="2" name="Skupina 1"/>
          <p:cNvGrpSpPr/>
          <p:nvPr/>
        </p:nvGrpSpPr>
        <p:grpSpPr>
          <a:xfrm>
            <a:off x="-3765" y="4953000"/>
            <a:ext cx="9147765" cy="1912088"/>
            <a:chOff x="-3765" y="4832896"/>
            <a:chExt cx="9147765" cy="2032192"/>
          </a:xfrm>
        </p:grpSpPr>
        <p:sp>
          <p:nvSpPr>
            <p:cNvPr id="7" name="Volný tvar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Volný tvar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Volný tvar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Přímá spojnice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Zástupný symbol pro datum 29"/>
          <p:cNvSpPr>
            <a:spLocks noGrp="1"/>
          </p:cNvSpPr>
          <p:nvPr>
            <p:ph type="dt" sz="half" idx="10"/>
          </p:nvPr>
        </p:nvSpPr>
        <p:spPr/>
        <p:txBody>
          <a:bodyPr/>
          <a:lstStyle>
            <a:lvl1pPr>
              <a:defRPr>
                <a:solidFill>
                  <a:srgbClr val="FFFFFF"/>
                </a:solidFill>
              </a:defRPr>
            </a:lvl1pPr>
            <a:extLst/>
          </a:lstStyle>
          <a:p>
            <a:fld id="{E93B784F-34BF-4964-9773-BCBE5AA910D4}" type="datetimeFigureOut">
              <a:rPr lang="en-US" smtClean="0"/>
              <a:t>4/7/2014</a:t>
            </a:fld>
            <a:endParaRPr lang="en-US"/>
          </a:p>
        </p:txBody>
      </p:sp>
      <p:sp>
        <p:nvSpPr>
          <p:cNvPr id="19" name="Zástupný symbol pro zápatí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Zástupný symbol pro číslo snímku 26"/>
          <p:cNvSpPr>
            <a:spLocks noGrp="1"/>
          </p:cNvSpPr>
          <p:nvPr>
            <p:ph type="sldNum" sz="quarter" idx="12"/>
          </p:nvPr>
        </p:nvSpPr>
        <p:spPr/>
        <p:txBody>
          <a:bodyPr/>
          <a:lstStyle>
            <a:lvl1pPr>
              <a:defRPr>
                <a:solidFill>
                  <a:srgbClr val="FFFFFF"/>
                </a:solidFill>
              </a:defRPr>
            </a:lvl1pPr>
            <a:extLst/>
          </a:lstStyle>
          <a:p>
            <a:fld id="{7F60CD9E-C427-4FEB-AA9C-4A605A9AE00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1481329"/>
            <a:ext cx="8229600" cy="4386071"/>
          </a:xfrm>
        </p:spPr>
        <p:txBody>
          <a:bodyPr vert="eaVert"/>
          <a:lstStyle>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E93B784F-34BF-4964-9773-BCBE5AA910D4}" type="datetimeFigureOut">
              <a:rPr lang="en-US" smtClean="0"/>
              <a:t>4/7/2014</a:t>
            </a:fld>
            <a:endParaRPr lang="en-US"/>
          </a:p>
        </p:txBody>
      </p:sp>
      <p:sp>
        <p:nvSpPr>
          <p:cNvPr id="5" name="Zástupný symbol pro zápatí 4"/>
          <p:cNvSpPr>
            <a:spLocks noGrp="1"/>
          </p:cNvSpPr>
          <p:nvPr>
            <p:ph type="ftr" sz="quarter" idx="11"/>
          </p:nvPr>
        </p:nvSpPr>
        <p:spPr/>
        <p:txBody>
          <a:bodyPr/>
          <a:lstStyle>
            <a:extLst/>
          </a:lstStyle>
          <a:p>
            <a:endParaRPr lang="en-US"/>
          </a:p>
        </p:txBody>
      </p:sp>
      <p:sp>
        <p:nvSpPr>
          <p:cNvPr id="6" name="Zástupný symbol pro číslo snímku 5"/>
          <p:cNvSpPr>
            <a:spLocks noGrp="1"/>
          </p:cNvSpPr>
          <p:nvPr>
            <p:ph type="sldNum" sz="quarter" idx="12"/>
          </p:nvPr>
        </p:nvSpPr>
        <p:spPr/>
        <p:txBody>
          <a:bodyPr/>
          <a:lstStyle>
            <a:extLst/>
          </a:lstStyle>
          <a:p>
            <a:fld id="{7F60CD9E-C427-4FEB-AA9C-4A605A9AE00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44013" y="274640"/>
            <a:ext cx="1777470" cy="5592761"/>
          </a:xfrm>
        </p:spPr>
        <p:txBody>
          <a:bodyPr vert="eaVert"/>
          <a:lstStyle>
            <a:extLs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274641"/>
            <a:ext cx="6324600" cy="5592760"/>
          </a:xfrm>
        </p:spPr>
        <p:txBody>
          <a:bodyPr vert="eaVert"/>
          <a:lstStyle>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E93B784F-34BF-4964-9773-BCBE5AA910D4}" type="datetimeFigureOut">
              <a:rPr lang="en-US" smtClean="0"/>
              <a:t>4/7/2014</a:t>
            </a:fld>
            <a:endParaRPr lang="en-US"/>
          </a:p>
        </p:txBody>
      </p:sp>
      <p:sp>
        <p:nvSpPr>
          <p:cNvPr id="5" name="Zástupný symbol pro zápatí 4"/>
          <p:cNvSpPr>
            <a:spLocks noGrp="1"/>
          </p:cNvSpPr>
          <p:nvPr>
            <p:ph type="ftr" sz="quarter" idx="11"/>
          </p:nvPr>
        </p:nvSpPr>
        <p:spPr/>
        <p:txBody>
          <a:bodyPr/>
          <a:lstStyle>
            <a:extLst/>
          </a:lstStyle>
          <a:p>
            <a:endParaRPr lang="en-US"/>
          </a:p>
        </p:txBody>
      </p:sp>
      <p:sp>
        <p:nvSpPr>
          <p:cNvPr id="6" name="Zástupný symbol pro číslo snímku 5"/>
          <p:cNvSpPr>
            <a:spLocks noGrp="1"/>
          </p:cNvSpPr>
          <p:nvPr>
            <p:ph type="sldNum" sz="quarter" idx="12"/>
          </p:nvPr>
        </p:nvSpPr>
        <p:spPr/>
        <p:txBody>
          <a:bodyPr/>
          <a:lstStyle>
            <a:extLst/>
          </a:lstStyle>
          <a:p>
            <a:fld id="{7F60CD9E-C427-4FEB-AA9C-4A605A9AE00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E93B784F-34BF-4964-9773-BCBE5AA910D4}" type="datetimeFigureOut">
              <a:rPr lang="en-US" smtClean="0"/>
              <a:t>4/7/2014</a:t>
            </a:fld>
            <a:endParaRPr lang="en-US"/>
          </a:p>
        </p:txBody>
      </p:sp>
      <p:sp>
        <p:nvSpPr>
          <p:cNvPr id="5" name="Zástupný symbol pro zápatí 4"/>
          <p:cNvSpPr>
            <a:spLocks noGrp="1"/>
          </p:cNvSpPr>
          <p:nvPr>
            <p:ph type="ftr" sz="quarter" idx="11"/>
          </p:nvPr>
        </p:nvSpPr>
        <p:spPr/>
        <p:txBody>
          <a:bodyPr/>
          <a:lstStyle>
            <a:extLst/>
          </a:lstStyle>
          <a:p>
            <a:endParaRPr lang="en-US"/>
          </a:p>
        </p:txBody>
      </p:sp>
      <p:sp>
        <p:nvSpPr>
          <p:cNvPr id="6" name="Zástupný symbol pro číslo snímku 5"/>
          <p:cNvSpPr>
            <a:spLocks noGrp="1"/>
          </p:cNvSpPr>
          <p:nvPr>
            <p:ph type="sldNum" sz="quarter" idx="12"/>
          </p:nvPr>
        </p:nvSpPr>
        <p:spPr/>
        <p:txBody>
          <a:bodyPr/>
          <a:lstStyle>
            <a:extLst/>
          </a:lstStyle>
          <a:p>
            <a:fld id="{7F60CD9E-C427-4FEB-AA9C-4A605A9AE00B}" type="slidenum">
              <a:rPr lang="en-US" smtClean="0"/>
              <a:t>‹#›</a:t>
            </a:fld>
            <a:endParaRPr lang="en-US"/>
          </a:p>
        </p:txBody>
      </p:sp>
      <p:sp>
        <p:nvSpPr>
          <p:cNvPr id="7" name="Nadpis 6"/>
          <p:cNvSpPr>
            <a:spLocks noGrp="1"/>
          </p:cNvSpPr>
          <p:nvPr>
            <p:ph type="title"/>
          </p:nvPr>
        </p:nvSpPr>
        <p:spPr/>
        <p:txBody>
          <a:bodyPr rtlCol="0"/>
          <a:lstStyle>
            <a:extLst/>
          </a:lstStyle>
          <a:p>
            <a:r>
              <a:rPr kumimoji="0" lang="cs-CZ" smtClean="0"/>
              <a:t>Kliknutím lze upravit styl.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cs-CZ" smtClean="0"/>
              <a:t>Kliknutím lze upravit styl.</a:t>
            </a:r>
            <a:endParaRPr kumimoji="0" lang="en-US"/>
          </a:p>
        </p:txBody>
      </p:sp>
      <p:sp>
        <p:nvSpPr>
          <p:cNvPr id="3" name="Zástupný symbol pro text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smtClean="0"/>
              <a:t>Kliknutím lze upravit styly předlohy textu.</a:t>
            </a:r>
          </a:p>
        </p:txBody>
      </p:sp>
      <p:sp>
        <p:nvSpPr>
          <p:cNvPr id="4" name="Zástupný symbol pro datum 3"/>
          <p:cNvSpPr>
            <a:spLocks noGrp="1"/>
          </p:cNvSpPr>
          <p:nvPr>
            <p:ph type="dt" sz="half" idx="10"/>
          </p:nvPr>
        </p:nvSpPr>
        <p:spPr/>
        <p:txBody>
          <a:bodyPr/>
          <a:lstStyle>
            <a:extLst/>
          </a:lstStyle>
          <a:p>
            <a:fld id="{E93B784F-34BF-4964-9773-BCBE5AA910D4}" type="datetimeFigureOut">
              <a:rPr lang="en-US" smtClean="0"/>
              <a:t>4/7/2014</a:t>
            </a:fld>
            <a:endParaRPr lang="en-US"/>
          </a:p>
        </p:txBody>
      </p:sp>
      <p:sp>
        <p:nvSpPr>
          <p:cNvPr id="5" name="Zástupný symbol pro zápatí 4"/>
          <p:cNvSpPr>
            <a:spLocks noGrp="1"/>
          </p:cNvSpPr>
          <p:nvPr>
            <p:ph type="ftr" sz="quarter" idx="11"/>
          </p:nvPr>
        </p:nvSpPr>
        <p:spPr/>
        <p:txBody>
          <a:bodyPr/>
          <a:lstStyle>
            <a:extLst/>
          </a:lstStyle>
          <a:p>
            <a:endParaRPr lang="en-US"/>
          </a:p>
        </p:txBody>
      </p:sp>
      <p:sp>
        <p:nvSpPr>
          <p:cNvPr id="6" name="Zástupný symbol pro číslo snímku 5"/>
          <p:cNvSpPr>
            <a:spLocks noGrp="1"/>
          </p:cNvSpPr>
          <p:nvPr>
            <p:ph type="sldNum" sz="quarter" idx="12"/>
          </p:nvPr>
        </p:nvSpPr>
        <p:spPr/>
        <p:txBody>
          <a:bodyPr/>
          <a:lstStyle>
            <a:extLst/>
          </a:lstStyle>
          <a:p>
            <a:fld id="{7F60CD9E-C427-4FEB-AA9C-4A605A9AE00B}" type="slidenum">
              <a:rPr lang="en-US" smtClean="0"/>
              <a:t>‹#›</a:t>
            </a:fld>
            <a:endParaRPr lang="en-US"/>
          </a:p>
        </p:txBody>
      </p:sp>
      <p:sp>
        <p:nvSpPr>
          <p:cNvPr id="7" name="Dvojitá šipka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Dvojitá šipka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2">
        <a:schemeClr val="bg1"/>
      </p:bgRef>
    </p:bg>
    <p:spTree>
      <p:nvGrpSpPr>
        <p:cNvPr id="1" name=""/>
        <p:cNvGrpSpPr/>
        <p:nvPr/>
      </p:nvGrpSpPr>
      <p:grpSpPr>
        <a:xfrm>
          <a:off x="0" y="0"/>
          <a:ext cx="0" cy="0"/>
          <a:chOff x="0" y="0"/>
          <a:chExt cx="0" cy="0"/>
        </a:xfrm>
      </p:grpSpPr>
      <p:sp>
        <p:nvSpPr>
          <p:cNvPr id="3" name="Zástupný symbol pro obsah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E93B784F-34BF-4964-9773-BCBE5AA910D4}" type="datetimeFigureOut">
              <a:rPr lang="en-US" smtClean="0"/>
              <a:t>4/7/2014</a:t>
            </a:fld>
            <a:endParaRPr lang="en-US"/>
          </a:p>
        </p:txBody>
      </p:sp>
      <p:sp>
        <p:nvSpPr>
          <p:cNvPr id="6" name="Zástupný symbol pro zápatí 5"/>
          <p:cNvSpPr>
            <a:spLocks noGrp="1"/>
          </p:cNvSpPr>
          <p:nvPr>
            <p:ph type="ftr" sz="quarter" idx="11"/>
          </p:nvPr>
        </p:nvSpPr>
        <p:spPr/>
        <p:txBody>
          <a:bodyPr/>
          <a:lstStyle>
            <a:extLst/>
          </a:lstStyle>
          <a:p>
            <a:endParaRPr lang="en-US"/>
          </a:p>
        </p:txBody>
      </p:sp>
      <p:sp>
        <p:nvSpPr>
          <p:cNvPr id="7" name="Zástupný symbol pro číslo snímku 6"/>
          <p:cNvSpPr>
            <a:spLocks noGrp="1"/>
          </p:cNvSpPr>
          <p:nvPr>
            <p:ph type="sldNum" sz="quarter" idx="12"/>
          </p:nvPr>
        </p:nvSpPr>
        <p:spPr/>
        <p:txBody>
          <a:bodyPr/>
          <a:lstStyle>
            <a:extLst/>
          </a:lstStyle>
          <a:p>
            <a:fld id="{7F60CD9E-C427-4FEB-AA9C-4A605A9AE00B}" type="slidenum">
              <a:rPr lang="en-US" smtClean="0"/>
              <a:t>‹#›</a:t>
            </a:fld>
            <a:endParaRPr lang="en-US"/>
          </a:p>
        </p:txBody>
      </p:sp>
      <p:sp>
        <p:nvSpPr>
          <p:cNvPr id="8" name="Nadpis 7"/>
          <p:cNvSpPr>
            <a:spLocks noGrp="1"/>
          </p:cNvSpPr>
          <p:nvPr>
            <p:ph type="title"/>
          </p:nvPr>
        </p:nvSpPr>
        <p:spPr/>
        <p:txBody>
          <a:bodyPr rtlCol="0"/>
          <a:lstStyle>
            <a:extLst/>
          </a:lstStyle>
          <a:p>
            <a:r>
              <a:rPr kumimoji="0" lang="cs-CZ" smtClean="0"/>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8229600" cy="1143000"/>
          </a:xfrm>
        </p:spPr>
        <p:txBody>
          <a:bodyPr anchor="ctr"/>
          <a:lstStyle>
            <a:lvl1pPr>
              <a:defRPr/>
            </a:lvl1pPr>
            <a:extLst/>
          </a:lstStyle>
          <a:p>
            <a:r>
              <a:rPr kumimoji="0" lang="cs-CZ" smtClean="0"/>
              <a:t>Kliknutím lze upravit styl.</a:t>
            </a:r>
            <a:endParaRPr kumimoji="0" lang="en-US"/>
          </a:p>
        </p:txBody>
      </p:sp>
      <p:sp>
        <p:nvSpPr>
          <p:cNvPr id="3" name="Zástupný symbol pro text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Kliknutím lze upravit styly předlohy textu.</a:t>
            </a:r>
          </a:p>
        </p:txBody>
      </p:sp>
      <p:sp>
        <p:nvSpPr>
          <p:cNvPr id="4" name="Zástupný symbol pro text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Kliknutím lze upravit styly předlohy textu.</a:t>
            </a:r>
          </a:p>
        </p:txBody>
      </p:sp>
      <p:sp>
        <p:nvSpPr>
          <p:cNvPr id="5" name="Zástupný symbol pro obsah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extLst/>
          </a:lstStyle>
          <a:p>
            <a:fld id="{E93B784F-34BF-4964-9773-BCBE5AA910D4}" type="datetimeFigureOut">
              <a:rPr lang="en-US" smtClean="0"/>
              <a:t>4/7/2014</a:t>
            </a:fld>
            <a:endParaRPr lang="en-US"/>
          </a:p>
        </p:txBody>
      </p:sp>
      <p:sp>
        <p:nvSpPr>
          <p:cNvPr id="8" name="Zástupný symbol pro zápatí 7"/>
          <p:cNvSpPr>
            <a:spLocks noGrp="1"/>
          </p:cNvSpPr>
          <p:nvPr>
            <p:ph type="ftr" sz="quarter" idx="11"/>
          </p:nvPr>
        </p:nvSpPr>
        <p:spPr/>
        <p:txBody>
          <a:bodyPr/>
          <a:lstStyle>
            <a:extLst/>
          </a:lstStyle>
          <a:p>
            <a:endParaRPr lang="en-US"/>
          </a:p>
        </p:txBody>
      </p:sp>
      <p:sp>
        <p:nvSpPr>
          <p:cNvPr id="9" name="Zástupný symbol pro číslo snímku 8"/>
          <p:cNvSpPr>
            <a:spLocks noGrp="1"/>
          </p:cNvSpPr>
          <p:nvPr>
            <p:ph type="sldNum" sz="quarter" idx="12"/>
          </p:nvPr>
        </p:nvSpPr>
        <p:spPr/>
        <p:txBody>
          <a:bodyPr/>
          <a:lstStyle>
            <a:extLst/>
          </a:lstStyle>
          <a:p>
            <a:fld id="{7F60CD9E-C427-4FEB-AA9C-4A605A9AE00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bg>
      <p:bgRef idx="1002">
        <a:schemeClr val="bg1"/>
      </p:bgRef>
    </p:bg>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extLst/>
          </a:lstStyle>
          <a:p>
            <a:fld id="{E93B784F-34BF-4964-9773-BCBE5AA910D4}" type="datetimeFigureOut">
              <a:rPr lang="en-US" smtClean="0"/>
              <a:t>4/7/2014</a:t>
            </a:fld>
            <a:endParaRPr lang="en-US"/>
          </a:p>
        </p:txBody>
      </p:sp>
      <p:sp>
        <p:nvSpPr>
          <p:cNvPr id="4" name="Zástupný symbol pro zápatí 3"/>
          <p:cNvSpPr>
            <a:spLocks noGrp="1"/>
          </p:cNvSpPr>
          <p:nvPr>
            <p:ph type="ftr" sz="quarter" idx="11"/>
          </p:nvPr>
        </p:nvSpPr>
        <p:spPr/>
        <p:txBody>
          <a:bodyPr/>
          <a:lstStyle>
            <a:extLst/>
          </a:lstStyle>
          <a:p>
            <a:endParaRPr lang="en-US"/>
          </a:p>
        </p:txBody>
      </p:sp>
      <p:sp>
        <p:nvSpPr>
          <p:cNvPr id="5" name="Zástupný symbol pro číslo snímku 4"/>
          <p:cNvSpPr>
            <a:spLocks noGrp="1"/>
          </p:cNvSpPr>
          <p:nvPr>
            <p:ph type="sldNum" sz="quarter" idx="12"/>
          </p:nvPr>
        </p:nvSpPr>
        <p:spPr/>
        <p:txBody>
          <a:bodyPr/>
          <a:lstStyle>
            <a:extLst/>
          </a:lstStyle>
          <a:p>
            <a:fld id="{7F60CD9E-C427-4FEB-AA9C-4A605A9AE00B}" type="slidenum">
              <a:rPr lang="en-US" smtClean="0"/>
              <a:t>‹#›</a:t>
            </a:fld>
            <a:endParaRPr lang="en-US"/>
          </a:p>
        </p:txBody>
      </p:sp>
      <p:sp>
        <p:nvSpPr>
          <p:cNvPr id="6" name="Nadpis 5"/>
          <p:cNvSpPr>
            <a:spLocks noGrp="1"/>
          </p:cNvSpPr>
          <p:nvPr>
            <p:ph type="title"/>
          </p:nvPr>
        </p:nvSpPr>
        <p:spPr/>
        <p:txBody>
          <a:bodyPr rtlCol="0"/>
          <a:lstStyle>
            <a:extLst/>
          </a:lstStyle>
          <a:p>
            <a:r>
              <a:rPr kumimoji="0" lang="cs-CZ" smtClean="0"/>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extLst/>
          </a:lstStyle>
          <a:p>
            <a:fld id="{E93B784F-34BF-4964-9773-BCBE5AA910D4}" type="datetimeFigureOut">
              <a:rPr lang="en-US" smtClean="0"/>
              <a:t>4/7/2014</a:t>
            </a:fld>
            <a:endParaRPr lang="en-US"/>
          </a:p>
        </p:txBody>
      </p:sp>
      <p:sp>
        <p:nvSpPr>
          <p:cNvPr id="3" name="Zástupný symbol pro zápatí 2"/>
          <p:cNvSpPr>
            <a:spLocks noGrp="1"/>
          </p:cNvSpPr>
          <p:nvPr>
            <p:ph type="ftr" sz="quarter" idx="11"/>
          </p:nvPr>
        </p:nvSpPr>
        <p:spPr/>
        <p:txBody>
          <a:bodyPr/>
          <a:lstStyle>
            <a:extLst/>
          </a:lstStyle>
          <a:p>
            <a:endParaRPr lang="en-US"/>
          </a:p>
        </p:txBody>
      </p:sp>
      <p:sp>
        <p:nvSpPr>
          <p:cNvPr id="4" name="Zástupný symbol pro číslo snímku 3"/>
          <p:cNvSpPr>
            <a:spLocks noGrp="1"/>
          </p:cNvSpPr>
          <p:nvPr>
            <p:ph type="sldNum" sz="quarter" idx="12"/>
          </p:nvPr>
        </p:nvSpPr>
        <p:spPr/>
        <p:txBody>
          <a:bodyPr/>
          <a:lstStyle>
            <a:extLst/>
          </a:lstStyle>
          <a:p>
            <a:fld id="{7F60CD9E-C427-4FEB-AA9C-4A605A9AE00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cs-CZ" smtClean="0"/>
              <a:t>Kliknutím lze upravit styl.</a:t>
            </a:r>
            <a:endParaRPr kumimoji="0" lang="en-US"/>
          </a:p>
        </p:txBody>
      </p:sp>
      <p:sp>
        <p:nvSpPr>
          <p:cNvPr id="3" name="Zástupný symbol pro text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cs-CZ" smtClean="0"/>
              <a:t>Kliknutím lze upravit styly předlohy textu.</a:t>
            </a:r>
          </a:p>
        </p:txBody>
      </p:sp>
      <p:sp>
        <p:nvSpPr>
          <p:cNvPr id="4" name="Zástupný symbol pro obsah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a:xfrm>
            <a:off x="6727032" y="6407944"/>
            <a:ext cx="1920240" cy="365760"/>
          </a:xfrm>
        </p:spPr>
        <p:txBody>
          <a:bodyPr/>
          <a:lstStyle>
            <a:extLst/>
          </a:lstStyle>
          <a:p>
            <a:fld id="{E93B784F-34BF-4964-9773-BCBE5AA910D4}" type="datetimeFigureOut">
              <a:rPr lang="en-US" smtClean="0"/>
              <a:t>4/7/2014</a:t>
            </a:fld>
            <a:endParaRPr lang="en-US"/>
          </a:p>
        </p:txBody>
      </p:sp>
      <p:sp>
        <p:nvSpPr>
          <p:cNvPr id="6" name="Zástupný symbol pro zápatí 5"/>
          <p:cNvSpPr>
            <a:spLocks noGrp="1"/>
          </p:cNvSpPr>
          <p:nvPr>
            <p:ph type="ftr" sz="quarter" idx="11"/>
          </p:nvPr>
        </p:nvSpPr>
        <p:spPr/>
        <p:txBody>
          <a:bodyPr/>
          <a:lstStyle>
            <a:extLst/>
          </a:lstStyle>
          <a:p>
            <a:endParaRPr lang="en-US"/>
          </a:p>
        </p:txBody>
      </p:sp>
      <p:sp>
        <p:nvSpPr>
          <p:cNvPr id="7" name="Zástupný symbol pro číslo snímku 6"/>
          <p:cNvSpPr>
            <a:spLocks noGrp="1"/>
          </p:cNvSpPr>
          <p:nvPr>
            <p:ph type="sldNum" sz="quarter" idx="12"/>
          </p:nvPr>
        </p:nvSpPr>
        <p:spPr/>
        <p:txBody>
          <a:bodyPr/>
          <a:lstStyle>
            <a:extLst/>
          </a:lstStyle>
          <a:p>
            <a:fld id="{7F60CD9E-C427-4FEB-AA9C-4A605A9AE00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2">
        <a:schemeClr val="bg1"/>
      </p:bgRef>
    </p:bg>
    <p:spTree>
      <p:nvGrpSpPr>
        <p:cNvPr id="1" name=""/>
        <p:cNvGrpSpPr/>
        <p:nvPr/>
      </p:nvGrpSpPr>
      <p:grpSpPr>
        <a:xfrm>
          <a:off x="0" y="0"/>
          <a:ext cx="0" cy="0"/>
          <a:chOff x="0" y="0"/>
          <a:chExt cx="0" cy="0"/>
        </a:xfrm>
      </p:grpSpPr>
      <p:sp>
        <p:nvSpPr>
          <p:cNvPr id="4" name="Zástupný symbol pro text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cs-CZ" smtClean="0"/>
              <a:t>Kliknutím lze upravit styly předlohy textu.</a:t>
            </a:r>
          </a:p>
        </p:txBody>
      </p:sp>
      <p:sp>
        <p:nvSpPr>
          <p:cNvPr id="3" name="Zástupný symbol pro obrázek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cs-CZ" smtClean="0"/>
              <a:t>Kliknutím na ikonu přidáte obrázek.</a:t>
            </a:r>
            <a:endParaRPr kumimoji="0" lang="en-US" dirty="0"/>
          </a:p>
        </p:txBody>
      </p:sp>
      <p:sp>
        <p:nvSpPr>
          <p:cNvPr id="5" name="Zástupný symbol pro datum 4"/>
          <p:cNvSpPr>
            <a:spLocks noGrp="1"/>
          </p:cNvSpPr>
          <p:nvPr>
            <p:ph type="dt" sz="half" idx="10"/>
          </p:nvPr>
        </p:nvSpPr>
        <p:spPr/>
        <p:txBody>
          <a:bodyPr/>
          <a:lstStyle>
            <a:lvl1pPr>
              <a:defRPr>
                <a:solidFill>
                  <a:schemeClr val="tx1"/>
                </a:solidFill>
              </a:defRPr>
            </a:lvl1pPr>
            <a:extLst/>
          </a:lstStyle>
          <a:p>
            <a:fld id="{E93B784F-34BF-4964-9773-BCBE5AA910D4}" type="datetimeFigureOut">
              <a:rPr lang="en-US" smtClean="0"/>
              <a:t>4/7/2014</a:t>
            </a:fld>
            <a:endParaRPr lang="en-US"/>
          </a:p>
        </p:txBody>
      </p:sp>
      <p:sp>
        <p:nvSpPr>
          <p:cNvPr id="6" name="Zástupný symbol pro zápatí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Zástupný symbol pro číslo snímku 6"/>
          <p:cNvSpPr>
            <a:spLocks noGrp="1"/>
          </p:cNvSpPr>
          <p:nvPr>
            <p:ph type="sldNum" sz="quarter" idx="12"/>
          </p:nvPr>
        </p:nvSpPr>
        <p:spPr/>
        <p:txBody>
          <a:bodyPr/>
          <a:lstStyle>
            <a:lvl1pPr>
              <a:defRPr>
                <a:solidFill>
                  <a:schemeClr val="tx1"/>
                </a:solidFill>
              </a:defRPr>
            </a:lvl1pPr>
            <a:extLst/>
          </a:lstStyle>
          <a:p>
            <a:fld id="{7F60CD9E-C427-4FEB-AA9C-4A605A9AE00B}" type="slidenum">
              <a:rPr lang="en-US" smtClean="0"/>
              <a:t>‹#›</a:t>
            </a:fld>
            <a:endParaRPr lang="en-US"/>
          </a:p>
        </p:txBody>
      </p:sp>
      <p:sp>
        <p:nvSpPr>
          <p:cNvPr id="2" name="Nadpis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cs-CZ" smtClean="0"/>
              <a:t>Kliknutím lze upravit styl.</a:t>
            </a:r>
            <a:endParaRPr kumimoji="0" lang="en-US"/>
          </a:p>
        </p:txBody>
      </p:sp>
      <p:sp>
        <p:nvSpPr>
          <p:cNvPr id="8" name="Volný tvar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Volný tvar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Pravoúhlý trojúhelník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Přímá spojnice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Dvojitá šipka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Dvojitá šipka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Volný tvar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Volný tvar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Pravoúhlý trojúhelník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Přímá spojnice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Zástupný symbol pro nadpis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cs-CZ" smtClean="0"/>
              <a:t>Kliknutím lze upravit styl.</a:t>
            </a:r>
            <a:endParaRPr kumimoji="0" lang="en-US"/>
          </a:p>
        </p:txBody>
      </p:sp>
      <p:sp>
        <p:nvSpPr>
          <p:cNvPr id="30" name="Zástupný symbol pro text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Zástupný symbol pro datum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93B784F-34BF-4964-9773-BCBE5AA910D4}" type="datetimeFigureOut">
              <a:rPr lang="en-US" smtClean="0"/>
              <a:t>4/7/2014</a:t>
            </a:fld>
            <a:endParaRPr lang="en-US"/>
          </a:p>
        </p:txBody>
      </p:sp>
      <p:sp>
        <p:nvSpPr>
          <p:cNvPr id="22" name="Zástupný symbol pro zápatí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Zástupný symbol pro číslo snímk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F60CD9E-C427-4FEB-AA9C-4A605A9AE00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Ergonomie pracovního místa</a:t>
            </a:r>
            <a:endParaRPr lang="en-US" dirty="0"/>
          </a:p>
        </p:txBody>
      </p:sp>
      <p:sp>
        <p:nvSpPr>
          <p:cNvPr id="3" name="Podnadpis 2"/>
          <p:cNvSpPr>
            <a:spLocks noGrp="1"/>
          </p:cNvSpPr>
          <p:nvPr>
            <p:ph type="subTitle" idx="1"/>
          </p:nvPr>
        </p:nvSpPr>
        <p:spPr/>
        <p:txBody>
          <a:bodyPr/>
          <a:lstStyle/>
          <a:p>
            <a:r>
              <a:rPr lang="cs-CZ" dirty="0" smtClean="0"/>
              <a:t>Mgr. Lenka </a:t>
            </a:r>
            <a:r>
              <a:rPr lang="cs-CZ" smtClean="0"/>
              <a:t>Dovrtělová</a:t>
            </a:r>
            <a:r>
              <a:rPr lang="cs-CZ" smtClean="0"/>
              <a:t>, </a:t>
            </a:r>
            <a:r>
              <a:rPr lang="cs-CZ" dirty="0" smtClean="0"/>
              <a:t>Ph.D.</a:t>
            </a:r>
          </a:p>
          <a:p>
            <a:r>
              <a:rPr lang="cs-CZ" dirty="0" smtClean="0"/>
              <a:t>Katedra podpory zdraví FSpS MU</a:t>
            </a:r>
            <a:endParaRPr lang="en-US" dirty="0"/>
          </a:p>
        </p:txBody>
      </p:sp>
    </p:spTree>
    <p:extLst>
      <p:ext uri="{BB962C8B-B14F-4D97-AF65-F5344CB8AC3E}">
        <p14:creationId xmlns:p14="http://schemas.microsoft.com/office/powerpoint/2010/main" val="23570802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8"/>
            <a:ext cx="8229600" cy="6408712"/>
          </a:xfrm>
        </p:spPr>
        <p:txBody>
          <a:bodyPr>
            <a:normAutofit/>
          </a:bodyPr>
          <a:lstStyle/>
          <a:p>
            <a:r>
              <a:rPr lang="cs-CZ" dirty="0" smtClean="0"/>
              <a:t>Fyzická namáhavost práce</a:t>
            </a:r>
          </a:p>
          <a:p>
            <a:pPr lvl="1"/>
            <a:r>
              <a:rPr lang="cs-CZ" dirty="0" smtClean="0"/>
              <a:t>Hodnotí se pomocí energetického výdeje. Jednotkou je megajoul. U mužů je průměrný en. Výdej 4,5 MJ – 6,8 MJ. U žen od 3,4 MJ – 4,5 MJ</a:t>
            </a:r>
          </a:p>
          <a:p>
            <a:r>
              <a:rPr lang="cs-CZ" dirty="0" smtClean="0"/>
              <a:t>Manipulace s břemeny</a:t>
            </a:r>
          </a:p>
          <a:p>
            <a:pPr lvl="1"/>
            <a:r>
              <a:rPr lang="cs-CZ" dirty="0" smtClean="0"/>
              <a:t>Limity hmotnosti břemen při jejich manipulaci jsou závislé na dráze břemene, vzdálenosti od těžiště těla, pracovní poloze, vzdálenosti přenášení, pohlaví a věku.</a:t>
            </a:r>
          </a:p>
          <a:p>
            <a:r>
              <a:rPr lang="cs-CZ" dirty="0" smtClean="0"/>
              <a:t>Zrakové podmínky</a:t>
            </a:r>
          </a:p>
          <a:p>
            <a:pPr lvl="1"/>
            <a:r>
              <a:rPr lang="cs-CZ" dirty="0" smtClean="0"/>
              <a:t>Hodnoty osvětlení nesmí být na trvalém pracovišti nižší než 200 </a:t>
            </a:r>
            <a:r>
              <a:rPr lang="cs-CZ" dirty="0" err="1" smtClean="0"/>
              <a:t>lx</a:t>
            </a:r>
            <a:r>
              <a:rPr lang="cs-CZ" dirty="0" smtClean="0"/>
              <a:t>, v místnostech bez denního osvětlení alespoň 300 </a:t>
            </a:r>
            <a:r>
              <a:rPr lang="cs-CZ" dirty="0" err="1" smtClean="0"/>
              <a:t>lx</a:t>
            </a:r>
            <a:r>
              <a:rPr lang="cs-CZ" dirty="0" smtClean="0"/>
              <a:t>. </a:t>
            </a:r>
          </a:p>
        </p:txBody>
      </p:sp>
    </p:spTree>
    <p:extLst>
      <p:ext uri="{BB962C8B-B14F-4D97-AF65-F5344CB8AC3E}">
        <p14:creationId xmlns:p14="http://schemas.microsoft.com/office/powerpoint/2010/main" val="33095222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16632"/>
            <a:ext cx="8229600" cy="6624736"/>
          </a:xfrm>
        </p:spPr>
        <p:txBody>
          <a:bodyPr>
            <a:normAutofit fontScale="92500" lnSpcReduction="20000"/>
          </a:bodyPr>
          <a:lstStyle/>
          <a:p>
            <a:r>
              <a:rPr lang="cs-CZ" dirty="0" smtClean="0"/>
              <a:t>Barevné řešení prostředí a technických zařízení</a:t>
            </a:r>
          </a:p>
          <a:p>
            <a:pPr lvl="1"/>
            <a:r>
              <a:rPr lang="cs-CZ" dirty="0" smtClean="0"/>
              <a:t>Při volbě barevných odstínů je nutno uvážit tyto okolnosti: druh převládající činnosti, velikost a tvar prostoru, mikroklimatické podmínky. Barevné řešení strojů musí odpovídat bezpečnostnímu významu barev. Odrazivost stropu: 70 – 90%, stěn a pracovní desky 50 – 60%, podlahy 10 – 30%  </a:t>
            </a:r>
          </a:p>
          <a:p>
            <a:r>
              <a:rPr lang="cs-CZ" dirty="0"/>
              <a:t>A</a:t>
            </a:r>
            <a:r>
              <a:rPr lang="cs-CZ" dirty="0" smtClean="0"/>
              <a:t>kustické podmínky</a:t>
            </a:r>
          </a:p>
          <a:p>
            <a:pPr lvl="1"/>
            <a:r>
              <a:rPr lang="cs-CZ" dirty="0" smtClean="0"/>
              <a:t>Nejvyšší přípustná hladina pro fyzickou práci s ohledem na škodlivý účinek na sluch je 85dB. Při koncepční práci s převahou tvořivého myšlení je limit 40dB. Intenzita akustických informací (havárie) musí být min. o 10dB vyšší než hluk pozadí . Význam jednotlivých stavů musí být rozlišitelný kolísáním frekvencí</a:t>
            </a:r>
          </a:p>
          <a:p>
            <a:r>
              <a:rPr lang="cs-CZ" dirty="0" smtClean="0"/>
              <a:t>Mikroklimatické podmínky</a:t>
            </a:r>
          </a:p>
          <a:p>
            <a:pPr lvl="1"/>
            <a:r>
              <a:rPr lang="cs-CZ" dirty="0" smtClean="0"/>
              <a:t>Optimální teplota v létě: 23st. a neměla by překročit 26st. V zimním období je optimální teplota 20 – 24 st. Relativní vlhkost vzduchu je nejvhodnější mezi 40 a 60%</a:t>
            </a:r>
          </a:p>
          <a:p>
            <a:r>
              <a:rPr lang="cs-CZ" dirty="0" smtClean="0"/>
              <a:t>Psychosociální podmínky</a:t>
            </a:r>
          </a:p>
          <a:p>
            <a:pPr lvl="1"/>
            <a:r>
              <a:rPr lang="cs-CZ" dirty="0" smtClean="0"/>
              <a:t>Hodnotí se potenciální příčiny stresorů a </a:t>
            </a:r>
            <a:r>
              <a:rPr lang="cs-CZ" dirty="0" err="1" smtClean="0"/>
              <a:t>mikrostresorů</a:t>
            </a:r>
            <a:r>
              <a:rPr lang="cs-CZ" dirty="0" smtClean="0"/>
              <a:t>, které nepříznivě ovlivňují pracovní pohodu. </a:t>
            </a:r>
            <a:endParaRPr lang="en-US" dirty="0"/>
          </a:p>
        </p:txBody>
      </p:sp>
    </p:spTree>
    <p:extLst>
      <p:ext uri="{BB962C8B-B14F-4D97-AF65-F5344CB8AC3E}">
        <p14:creationId xmlns:p14="http://schemas.microsoft.com/office/powerpoint/2010/main" val="1457847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lnSpcReduction="10000"/>
          </a:bodyPr>
          <a:lstStyle/>
          <a:p>
            <a:r>
              <a:rPr lang="cs-CZ" dirty="0" smtClean="0"/>
              <a:t>Pracovní výkon kromě fyzické zdatnosti závisí na schopnosti přizpůsobit se podmínkám práce a prostředí </a:t>
            </a:r>
          </a:p>
          <a:p>
            <a:pPr marL="0" indent="0">
              <a:buNone/>
            </a:pPr>
            <a:r>
              <a:rPr lang="cs-CZ" dirty="0" smtClean="0"/>
              <a:t>Schopnost adaptace, ať fyziologické, či sociálně – psychologické je generalizovaná reakce týkající se různých systémů organismu. Selhání adaptačního procesu zejména v souvislosti s nezvládnutím nároků na psychické funkce může být příčinou vzniku různých únavových projevů, neurotických potíží a psychosomatických onemocnění</a:t>
            </a:r>
            <a:endParaRPr lang="en-US" dirty="0"/>
          </a:p>
        </p:txBody>
      </p:sp>
      <p:sp>
        <p:nvSpPr>
          <p:cNvPr id="2" name="Nadpis 1"/>
          <p:cNvSpPr>
            <a:spLocks noGrp="1"/>
          </p:cNvSpPr>
          <p:nvPr>
            <p:ph type="title"/>
          </p:nvPr>
        </p:nvSpPr>
        <p:spPr/>
        <p:txBody>
          <a:bodyPr>
            <a:normAutofit fontScale="90000"/>
          </a:bodyPr>
          <a:lstStyle/>
          <a:p>
            <a:r>
              <a:rPr lang="cs-CZ" dirty="0" smtClean="0"/>
              <a:t>Adaptace na pracovní podmínky</a:t>
            </a:r>
            <a:endParaRPr lang="en-US" dirty="0"/>
          </a:p>
        </p:txBody>
      </p:sp>
    </p:spTree>
    <p:extLst>
      <p:ext uri="{BB962C8B-B14F-4D97-AF65-F5344CB8AC3E}">
        <p14:creationId xmlns:p14="http://schemas.microsoft.com/office/powerpoint/2010/main" val="3065183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1628800"/>
            <a:ext cx="8229600" cy="5472608"/>
          </a:xfrm>
        </p:spPr>
        <p:txBody>
          <a:bodyPr>
            <a:normAutofit/>
          </a:bodyPr>
          <a:lstStyle/>
          <a:p>
            <a:r>
              <a:rPr lang="cs-CZ" dirty="0" smtClean="0"/>
              <a:t>Stresem se obecně označuje reakce či odezva organismu na působení určitého činitele (stresoru).</a:t>
            </a:r>
          </a:p>
          <a:p>
            <a:r>
              <a:rPr lang="cs-CZ" dirty="0" smtClean="0"/>
              <a:t>Pracovní zátěž je dána mírou vyváženosti mezi výkonovou kapacitou člověka na jedné straně a požadavky úkolů a podmínkami na straně druhé</a:t>
            </a:r>
          </a:p>
          <a:p>
            <a:r>
              <a:rPr lang="cs-CZ" dirty="0" smtClean="0"/>
              <a:t>Pracovní stres = nepřiměřená pracovní zátěž</a:t>
            </a:r>
          </a:p>
          <a:p>
            <a:r>
              <a:rPr lang="cs-CZ" dirty="0" smtClean="0"/>
              <a:t>Zátěžová tolerance = adaptace na stresory či způsobilost překonávat stres</a:t>
            </a:r>
            <a:endParaRPr lang="en-US" dirty="0"/>
          </a:p>
        </p:txBody>
      </p:sp>
      <p:sp>
        <p:nvSpPr>
          <p:cNvPr id="2" name="Nadpis 1"/>
          <p:cNvSpPr>
            <a:spLocks noGrp="1"/>
          </p:cNvSpPr>
          <p:nvPr>
            <p:ph type="title"/>
          </p:nvPr>
        </p:nvSpPr>
        <p:spPr/>
        <p:txBody>
          <a:bodyPr>
            <a:normAutofit/>
          </a:bodyPr>
          <a:lstStyle/>
          <a:p>
            <a:pPr algn="ctr"/>
            <a:r>
              <a:rPr lang="cs-CZ" dirty="0" smtClean="0"/>
              <a:t>Stres – stresory – zátěž</a:t>
            </a:r>
            <a:endParaRPr lang="en-US" dirty="0"/>
          </a:p>
        </p:txBody>
      </p:sp>
    </p:spTree>
    <p:extLst>
      <p:ext uri="{BB962C8B-B14F-4D97-AF65-F5344CB8AC3E}">
        <p14:creationId xmlns:p14="http://schemas.microsoft.com/office/powerpoint/2010/main" val="22113078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cs-CZ" dirty="0" smtClean="0"/>
              <a:t>Jedním z důležitých kritérií při ergonomickém hodnocení pracovního místa je typ pracovní polohy. Za nejvýhodnější pracovní polohy se považuje stoj a sed. Za optimální se považuje jejich střídání.</a:t>
            </a:r>
          </a:p>
        </p:txBody>
      </p:sp>
      <p:sp>
        <p:nvSpPr>
          <p:cNvPr id="2" name="Nadpis 1"/>
          <p:cNvSpPr>
            <a:spLocks noGrp="1"/>
          </p:cNvSpPr>
          <p:nvPr>
            <p:ph type="title"/>
          </p:nvPr>
        </p:nvSpPr>
        <p:spPr/>
        <p:txBody>
          <a:bodyPr/>
          <a:lstStyle/>
          <a:p>
            <a:pPr algn="ctr"/>
            <a:r>
              <a:rPr lang="cs-CZ" dirty="0" smtClean="0"/>
              <a:t>Pracovní polohy</a:t>
            </a:r>
            <a:endParaRPr lang="en-US" dirty="0"/>
          </a:p>
        </p:txBody>
      </p:sp>
    </p:spTree>
    <p:extLst>
      <p:ext uri="{BB962C8B-B14F-4D97-AF65-F5344CB8AC3E}">
        <p14:creationId xmlns:p14="http://schemas.microsoft.com/office/powerpoint/2010/main" val="15282777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92500" lnSpcReduction="20000"/>
          </a:bodyPr>
          <a:lstStyle/>
          <a:p>
            <a:r>
              <a:rPr lang="cs-CZ" dirty="0" smtClean="0"/>
              <a:t>Stoj je vedle sedu nejčastěji se vyskytující pracovní polohou. Ta bývá často provázena vznikem nejrůznějších bolestivých stavů pohybového aparátu </a:t>
            </a:r>
          </a:p>
          <a:p>
            <a:r>
              <a:rPr lang="cs-CZ" dirty="0" smtClean="0"/>
              <a:t>Biomechanicky je stoj ve srovnání se sedem polohou labilnější. Ideální stoj nazýváme </a:t>
            </a:r>
            <a:r>
              <a:rPr lang="cs-CZ" b="1" dirty="0" smtClean="0"/>
              <a:t>vzpřímený stoj – těžiště prochází středem kloubů</a:t>
            </a:r>
          </a:p>
          <a:p>
            <a:r>
              <a:rPr lang="cs-CZ" dirty="0" smtClean="0"/>
              <a:t>Pracovní činnosti pro které je poloha vstoje typická nemohou být vykonávány v ideálním vzpřímeném stoji, dochází tak k zhroucení a zaujetí tzv. </a:t>
            </a:r>
            <a:r>
              <a:rPr lang="cs-CZ" b="1" dirty="0" smtClean="0"/>
              <a:t>zátěžového držení těla</a:t>
            </a:r>
            <a:r>
              <a:rPr lang="cs-CZ" dirty="0" smtClean="0"/>
              <a:t>, které se projevuje různými patologickými odchylkami od  fyziologické normy</a:t>
            </a:r>
            <a:endParaRPr lang="en-US" dirty="0"/>
          </a:p>
        </p:txBody>
      </p:sp>
      <p:sp>
        <p:nvSpPr>
          <p:cNvPr id="2" name="Nadpis 1"/>
          <p:cNvSpPr>
            <a:spLocks noGrp="1"/>
          </p:cNvSpPr>
          <p:nvPr>
            <p:ph type="title"/>
          </p:nvPr>
        </p:nvSpPr>
        <p:spPr>
          <a:xfrm>
            <a:off x="467544" y="332656"/>
            <a:ext cx="8229600" cy="1143000"/>
          </a:xfrm>
        </p:spPr>
        <p:txBody>
          <a:bodyPr/>
          <a:lstStyle/>
          <a:p>
            <a:pPr algn="ctr"/>
            <a:r>
              <a:rPr lang="cs-CZ" dirty="0" smtClean="0"/>
              <a:t>Stoj a práce vstoje</a:t>
            </a:r>
            <a:endParaRPr lang="en-US" dirty="0"/>
          </a:p>
        </p:txBody>
      </p:sp>
    </p:spTree>
    <p:extLst>
      <p:ext uri="{BB962C8B-B14F-4D97-AF65-F5344CB8AC3E}">
        <p14:creationId xmlns:p14="http://schemas.microsoft.com/office/powerpoint/2010/main" val="11243525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980728"/>
            <a:ext cx="8229600" cy="5472608"/>
          </a:xfrm>
        </p:spPr>
        <p:txBody>
          <a:bodyPr>
            <a:normAutofit lnSpcReduction="10000"/>
          </a:bodyPr>
          <a:lstStyle/>
          <a:p>
            <a:r>
              <a:rPr lang="cs-CZ" dirty="0" err="1" smtClean="0"/>
              <a:t>Anteverze</a:t>
            </a:r>
            <a:r>
              <a:rPr lang="cs-CZ" dirty="0" smtClean="0"/>
              <a:t> pánve (</a:t>
            </a:r>
            <a:r>
              <a:rPr lang="cs-CZ" dirty="0" err="1" smtClean="0"/>
              <a:t>hyperlordotizace</a:t>
            </a:r>
            <a:r>
              <a:rPr lang="cs-CZ" dirty="0" smtClean="0"/>
              <a:t> L páteře)</a:t>
            </a:r>
          </a:p>
          <a:p>
            <a:r>
              <a:rPr lang="cs-CZ" dirty="0" smtClean="0"/>
              <a:t>Retroverze pánve (kyfotický zvrat L páteře)</a:t>
            </a:r>
          </a:p>
          <a:p>
            <a:r>
              <a:rPr lang="cs-CZ" dirty="0" smtClean="0"/>
              <a:t>Rotace a torze pánve (blokáda SI skloubení)</a:t>
            </a:r>
          </a:p>
          <a:p>
            <a:r>
              <a:rPr lang="cs-CZ" dirty="0" smtClean="0"/>
              <a:t>Asymetrický stoj (skoliotické držení, skolióza)</a:t>
            </a:r>
          </a:p>
          <a:p>
            <a:r>
              <a:rPr lang="cs-CZ" dirty="0" smtClean="0"/>
              <a:t>Degenerativní změny kyčelního kloubu</a:t>
            </a:r>
          </a:p>
          <a:p>
            <a:r>
              <a:rPr lang="cs-CZ" dirty="0" smtClean="0"/>
              <a:t>Svalové bolesti a </a:t>
            </a:r>
            <a:r>
              <a:rPr lang="cs-CZ" dirty="0" err="1" smtClean="0"/>
              <a:t>dysbalance</a:t>
            </a:r>
            <a:endParaRPr lang="cs-CZ" dirty="0" smtClean="0"/>
          </a:p>
          <a:p>
            <a:r>
              <a:rPr lang="cs-CZ" dirty="0" err="1" smtClean="0"/>
              <a:t>Hyperkyfóza</a:t>
            </a:r>
            <a:r>
              <a:rPr lang="cs-CZ" dirty="0" smtClean="0"/>
              <a:t> hrudní páteře</a:t>
            </a:r>
          </a:p>
          <a:p>
            <a:r>
              <a:rPr lang="cs-CZ" dirty="0" err="1" smtClean="0"/>
              <a:t>Impingement</a:t>
            </a:r>
            <a:r>
              <a:rPr lang="cs-CZ" dirty="0" smtClean="0"/>
              <a:t> syndrom</a:t>
            </a:r>
          </a:p>
          <a:p>
            <a:r>
              <a:rPr lang="cs-CZ" dirty="0" smtClean="0"/>
              <a:t>Horní zkřížený syndrom</a:t>
            </a:r>
          </a:p>
          <a:p>
            <a:r>
              <a:rPr lang="cs-CZ" dirty="0" smtClean="0"/>
              <a:t>Dolní zkřížený syndrom</a:t>
            </a:r>
          </a:p>
          <a:p>
            <a:r>
              <a:rPr lang="cs-CZ" dirty="0" smtClean="0"/>
              <a:t>Pokles klenby nožní, </a:t>
            </a:r>
            <a:r>
              <a:rPr lang="cs-CZ" dirty="0" err="1" smtClean="0"/>
              <a:t>halux</a:t>
            </a:r>
            <a:r>
              <a:rPr lang="cs-CZ" dirty="0" smtClean="0"/>
              <a:t> </a:t>
            </a:r>
            <a:r>
              <a:rPr lang="cs-CZ" dirty="0" err="1" smtClean="0"/>
              <a:t>valgus</a:t>
            </a:r>
            <a:endParaRPr lang="cs-CZ" dirty="0" smtClean="0"/>
          </a:p>
          <a:p>
            <a:r>
              <a:rPr lang="cs-CZ" dirty="0" smtClean="0"/>
              <a:t>Vyšší srdeční rytmus, varixy, otoky DK</a:t>
            </a:r>
          </a:p>
          <a:p>
            <a:endParaRPr lang="en-US" dirty="0"/>
          </a:p>
        </p:txBody>
      </p:sp>
      <p:sp>
        <p:nvSpPr>
          <p:cNvPr id="2" name="Nadpis 1"/>
          <p:cNvSpPr>
            <a:spLocks noGrp="1"/>
          </p:cNvSpPr>
          <p:nvPr>
            <p:ph type="title"/>
          </p:nvPr>
        </p:nvSpPr>
        <p:spPr>
          <a:xfrm>
            <a:off x="457200" y="274638"/>
            <a:ext cx="8229600" cy="778098"/>
          </a:xfrm>
        </p:spPr>
        <p:txBody>
          <a:bodyPr>
            <a:normAutofit/>
          </a:bodyPr>
          <a:lstStyle/>
          <a:p>
            <a:pPr algn="ctr"/>
            <a:r>
              <a:rPr lang="cs-CZ" sz="3600" dirty="0" smtClean="0"/>
              <a:t>Zdravotní aspekty práce vstoje</a:t>
            </a:r>
            <a:endParaRPr lang="en-US" sz="3600" dirty="0"/>
          </a:p>
        </p:txBody>
      </p:sp>
    </p:spTree>
    <p:extLst>
      <p:ext uri="{BB962C8B-B14F-4D97-AF65-F5344CB8AC3E}">
        <p14:creationId xmlns:p14="http://schemas.microsoft.com/office/powerpoint/2010/main" val="6129234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196752"/>
            <a:ext cx="8229600" cy="5472608"/>
          </a:xfrm>
        </p:spPr>
        <p:txBody>
          <a:bodyPr>
            <a:normAutofit fontScale="92500" lnSpcReduction="20000"/>
          </a:bodyPr>
          <a:lstStyle/>
          <a:p>
            <a:r>
              <a:rPr lang="cs-CZ" sz="1800" dirty="0" smtClean="0"/>
              <a:t>pracovní poloha vsedě stále považuje za výhodnou ve srovnání s pracovní polohou vstoje. Je charakterizována nižším energetickým výdejem, nižší únavností, nižším zatížením dolních končetin, klade menší nároky na oběhový soustava, zvláště na srdce</a:t>
            </a:r>
          </a:p>
          <a:p>
            <a:pPr>
              <a:buNone/>
            </a:pPr>
            <a:endParaRPr lang="cs-CZ" sz="1000" dirty="0" smtClean="0"/>
          </a:p>
          <a:p>
            <a:r>
              <a:rPr lang="cs-CZ" sz="1800" dirty="0" smtClean="0"/>
              <a:t>Pro správné pochopení ergonomické, zdravotní a rehabilitační problematiky sezení je třeba zdůraznit změny držení těla při tzv. uvolněném sedu.</a:t>
            </a:r>
          </a:p>
          <a:p>
            <a:pPr lvl="1"/>
            <a:r>
              <a:rPr lang="cs-CZ" sz="1800" dirty="0" smtClean="0"/>
              <a:t>Retroverze pánve, mění se úhel v kyčelním kloubu z 180° ve stoji na 90° v sedu (z toho je 60° připisováno flexi v kyčelních kloubech, zbývajících 30° je v důsledku vyrovnání, resp. oploštění bederní lordózy)</a:t>
            </a:r>
            <a:endParaRPr lang="en-US" sz="1800" dirty="0" smtClean="0"/>
          </a:p>
          <a:p>
            <a:pPr lvl="1"/>
            <a:r>
              <a:rPr lang="cs-CZ" sz="1800" dirty="0" smtClean="0"/>
              <a:t>Dochází k oploštění bederního úseku páteře</a:t>
            </a:r>
            <a:endParaRPr lang="en-US" sz="1800" dirty="0" smtClean="0"/>
          </a:p>
          <a:p>
            <a:pPr lvl="1"/>
            <a:r>
              <a:rPr lang="cs-CZ" sz="1800" dirty="0" smtClean="0"/>
              <a:t>V hrudním úseku se páteř vyklenuje dozadu (zvětšená hrudní kyfóza)</a:t>
            </a:r>
            <a:endParaRPr lang="en-US" sz="1800" dirty="0" smtClean="0"/>
          </a:p>
          <a:p>
            <a:pPr lvl="1"/>
            <a:r>
              <a:rPr lang="cs-CZ" sz="1800" dirty="0" smtClean="0"/>
              <a:t>Krční páteř se přesunuje dopředu (až kyfotický zvrat)</a:t>
            </a:r>
          </a:p>
          <a:p>
            <a:pPr lvl="1">
              <a:buNone/>
            </a:pPr>
            <a:endParaRPr lang="cs-CZ" sz="1000" dirty="0" smtClean="0"/>
          </a:p>
          <a:p>
            <a:r>
              <a:rPr lang="cs-CZ" sz="2000" dirty="0" smtClean="0"/>
              <a:t>Toto typicky nesprávné, uvolněné, držení těla se dále vyznačuje předsunutým držením ramen a přetížením svalové soustavy, jakožto i omezeným dýcháním a stlačením břišních orgánů. V důsledku nedostatečné aktivity při dlouhodobém sezení obecně dochází k oslabování řady svalových skupin a s tím souvisejícímu snížení fyzické zdatnosti</a:t>
            </a:r>
          </a:p>
          <a:p>
            <a:endParaRPr lang="en-US" dirty="0"/>
          </a:p>
        </p:txBody>
      </p:sp>
      <p:sp>
        <p:nvSpPr>
          <p:cNvPr id="2" name="Nadpis 1"/>
          <p:cNvSpPr>
            <a:spLocks noGrp="1"/>
          </p:cNvSpPr>
          <p:nvPr>
            <p:ph type="title"/>
          </p:nvPr>
        </p:nvSpPr>
        <p:spPr>
          <a:xfrm>
            <a:off x="457200" y="274638"/>
            <a:ext cx="8229600" cy="706090"/>
          </a:xfrm>
        </p:spPr>
        <p:txBody>
          <a:bodyPr>
            <a:normAutofit fontScale="90000"/>
          </a:bodyPr>
          <a:lstStyle/>
          <a:p>
            <a:pPr algn="ctr"/>
            <a:r>
              <a:rPr lang="cs-CZ" dirty="0" smtClean="0"/>
              <a:t>Sed a práce vsedě</a:t>
            </a:r>
            <a:endParaRPr lang="en-US" dirty="0"/>
          </a:p>
        </p:txBody>
      </p:sp>
    </p:spTree>
    <p:extLst>
      <p:ext uri="{BB962C8B-B14F-4D97-AF65-F5344CB8AC3E}">
        <p14:creationId xmlns:p14="http://schemas.microsoft.com/office/powerpoint/2010/main" val="10484881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196752"/>
            <a:ext cx="8229600" cy="5543261"/>
          </a:xfrm>
        </p:spPr>
        <p:txBody>
          <a:bodyPr>
            <a:normAutofit/>
          </a:bodyPr>
          <a:lstStyle/>
          <a:p>
            <a:r>
              <a:rPr lang="cs-CZ" dirty="0" smtClean="0"/>
              <a:t>Cervikokraniální syndrom</a:t>
            </a:r>
          </a:p>
          <a:p>
            <a:r>
              <a:rPr lang="cs-CZ" dirty="0" smtClean="0"/>
              <a:t>Cervikobrachiální syndrom</a:t>
            </a:r>
          </a:p>
          <a:p>
            <a:r>
              <a:rPr lang="cs-CZ" dirty="0" smtClean="0"/>
              <a:t>Bolesti hlavy, migrény</a:t>
            </a:r>
          </a:p>
          <a:p>
            <a:r>
              <a:rPr lang="cs-CZ" dirty="0" smtClean="0"/>
              <a:t>Zkrácení prsního a oslabení </a:t>
            </a:r>
            <a:r>
              <a:rPr lang="cs-CZ" dirty="0" err="1" smtClean="0"/>
              <a:t>mezilopatkového</a:t>
            </a:r>
            <a:r>
              <a:rPr lang="cs-CZ" dirty="0" smtClean="0"/>
              <a:t> svalstva, </a:t>
            </a:r>
            <a:r>
              <a:rPr lang="cs-CZ" dirty="0" err="1" smtClean="0"/>
              <a:t>hyperkyfóza</a:t>
            </a:r>
            <a:r>
              <a:rPr lang="cs-CZ" dirty="0" smtClean="0"/>
              <a:t> </a:t>
            </a:r>
          </a:p>
          <a:p>
            <a:r>
              <a:rPr lang="cs-CZ" dirty="0" smtClean="0"/>
              <a:t>Oslabení hlubokého stabilizačního systému</a:t>
            </a:r>
          </a:p>
          <a:p>
            <a:r>
              <a:rPr lang="cs-CZ" dirty="0" smtClean="0"/>
              <a:t>Výhřez meziobratlových disků L páteře (především u řidičů z povolání)</a:t>
            </a:r>
          </a:p>
          <a:p>
            <a:r>
              <a:rPr lang="cs-CZ" dirty="0" smtClean="0"/>
              <a:t>Křečové žíly</a:t>
            </a:r>
          </a:p>
          <a:p>
            <a:r>
              <a:rPr lang="cs-CZ" dirty="0" err="1" smtClean="0"/>
              <a:t>Osteoporosa</a:t>
            </a:r>
            <a:endParaRPr lang="en-US" dirty="0"/>
          </a:p>
        </p:txBody>
      </p:sp>
      <p:sp>
        <p:nvSpPr>
          <p:cNvPr id="2" name="Nadpis 1"/>
          <p:cNvSpPr>
            <a:spLocks noGrp="1"/>
          </p:cNvSpPr>
          <p:nvPr>
            <p:ph type="title"/>
          </p:nvPr>
        </p:nvSpPr>
        <p:spPr/>
        <p:txBody>
          <a:bodyPr/>
          <a:lstStyle/>
          <a:p>
            <a:r>
              <a:rPr lang="cs-CZ" dirty="0" smtClean="0"/>
              <a:t>Zdravotní aspekty práce vsedě</a:t>
            </a:r>
            <a:endParaRPr lang="en-US" dirty="0"/>
          </a:p>
        </p:txBody>
      </p:sp>
    </p:spTree>
    <p:extLst>
      <p:ext uri="{BB962C8B-B14F-4D97-AF65-F5344CB8AC3E}">
        <p14:creationId xmlns:p14="http://schemas.microsoft.com/office/powerpoint/2010/main" val="17112284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akt"/>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059832" y="1340768"/>
            <a:ext cx="2687166" cy="523652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Nadpis 1"/>
          <p:cNvSpPr>
            <a:spLocks noGrp="1"/>
          </p:cNvSpPr>
          <p:nvPr>
            <p:ph type="title"/>
          </p:nvPr>
        </p:nvSpPr>
        <p:spPr/>
        <p:txBody>
          <a:bodyPr/>
          <a:lstStyle/>
          <a:p>
            <a:pPr algn="ctr"/>
            <a:r>
              <a:rPr lang="cs-CZ" dirty="0" smtClean="0"/>
              <a:t>Uvolněný sed</a:t>
            </a:r>
            <a:endParaRPr lang="en-US" dirty="0"/>
          </a:p>
        </p:txBody>
      </p:sp>
    </p:spTree>
    <p:extLst>
      <p:ext uri="{BB962C8B-B14F-4D97-AF65-F5344CB8AC3E}">
        <p14:creationId xmlns:p14="http://schemas.microsoft.com/office/powerpoint/2010/main" val="25794366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cs-CZ" dirty="0" smtClean="0"/>
              <a:t>Věda zabývající se optimalizací lidské činnosti.</a:t>
            </a:r>
          </a:p>
          <a:p>
            <a:endParaRPr lang="cs-CZ" dirty="0"/>
          </a:p>
          <a:p>
            <a:r>
              <a:rPr lang="cs-CZ" dirty="0" smtClean="0"/>
              <a:t>Dle definice se jedná o mezioborovou disciplínu </a:t>
            </a:r>
            <a:r>
              <a:rPr lang="cs-CZ" dirty="0"/>
              <a:t>jejímž cílem je dosáhnout přizpůsobení pracovních podmínek výkonnostním možnostem člověka</a:t>
            </a:r>
            <a:endParaRPr lang="en-US" dirty="0"/>
          </a:p>
        </p:txBody>
      </p:sp>
      <p:sp>
        <p:nvSpPr>
          <p:cNvPr id="2" name="Nadpis 1"/>
          <p:cNvSpPr>
            <a:spLocks noGrp="1"/>
          </p:cNvSpPr>
          <p:nvPr>
            <p:ph type="title"/>
          </p:nvPr>
        </p:nvSpPr>
        <p:spPr/>
        <p:txBody>
          <a:bodyPr/>
          <a:lstStyle/>
          <a:p>
            <a:pPr algn="ctr"/>
            <a:r>
              <a:rPr lang="cs-CZ" dirty="0" smtClean="0"/>
              <a:t>Definice ergonomie</a:t>
            </a:r>
            <a:endParaRPr lang="en-US" dirty="0"/>
          </a:p>
        </p:txBody>
      </p:sp>
    </p:spTree>
    <p:extLst>
      <p:ext uri="{BB962C8B-B14F-4D97-AF65-F5344CB8AC3E}">
        <p14:creationId xmlns:p14="http://schemas.microsoft.com/office/powerpoint/2010/main" val="17713129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052736"/>
            <a:ext cx="8229600" cy="5688632"/>
          </a:xfrm>
        </p:spPr>
        <p:txBody>
          <a:bodyPr>
            <a:normAutofit/>
          </a:bodyPr>
          <a:lstStyle/>
          <a:p>
            <a:pPr>
              <a:buNone/>
            </a:pPr>
            <a:r>
              <a:rPr lang="cs-CZ" b="1" dirty="0" smtClean="0"/>
              <a:t>Aktivní Br</a:t>
            </a:r>
            <a:r>
              <a:rPr lang="en-US" b="1" dirty="0" smtClean="0"/>
              <a:t>ü</a:t>
            </a:r>
            <a:r>
              <a:rPr lang="cs-CZ" b="1" dirty="0" err="1" smtClean="0"/>
              <a:t>ggerův</a:t>
            </a:r>
            <a:r>
              <a:rPr lang="cs-CZ" b="1" dirty="0" smtClean="0"/>
              <a:t> sed a jeho aplikační vztah k ergonomické konstrukci židle popř. práci vsedě</a:t>
            </a:r>
          </a:p>
          <a:p>
            <a:r>
              <a:rPr lang="cs-CZ" dirty="0" smtClean="0"/>
              <a:t>Sed vzpřímený, temeno hlavy nejvyšším bodem těla. Hlava s krkem svírá úhel 90</a:t>
            </a:r>
            <a:r>
              <a:rPr lang="en-US" dirty="0" smtClean="0">
                <a:cs typeface="Arial" charset="0"/>
              </a:rPr>
              <a:t>°</a:t>
            </a:r>
            <a:r>
              <a:rPr lang="cs-CZ" dirty="0" smtClean="0"/>
              <a:t>. Dolní končetiny  mírně </a:t>
            </a:r>
            <a:r>
              <a:rPr lang="cs-CZ" dirty="0" err="1" smtClean="0"/>
              <a:t>abdukované</a:t>
            </a:r>
            <a:r>
              <a:rPr lang="cs-CZ" dirty="0" smtClean="0"/>
              <a:t>, </a:t>
            </a:r>
            <a:r>
              <a:rPr lang="cs-CZ" dirty="0" err="1" smtClean="0"/>
              <a:t>plosky</a:t>
            </a:r>
            <a:r>
              <a:rPr lang="cs-CZ" dirty="0" smtClean="0"/>
              <a:t> nohou leží celou svojí plochou na zemi. Úhel v kyčelním, kolenním a hlezenním kloubu je 90</a:t>
            </a:r>
            <a:r>
              <a:rPr lang="en-US" dirty="0" smtClean="0">
                <a:cs typeface="Arial" charset="0"/>
              </a:rPr>
              <a:t>°</a:t>
            </a:r>
            <a:r>
              <a:rPr lang="cs-CZ" dirty="0" smtClean="0"/>
              <a:t>. Břišní a </a:t>
            </a:r>
            <a:r>
              <a:rPr lang="cs-CZ" dirty="0" err="1" smtClean="0"/>
              <a:t>gluteální</a:t>
            </a:r>
            <a:r>
              <a:rPr lang="cs-CZ" dirty="0" smtClean="0"/>
              <a:t> svalstvo relaxované, pánev se překlápí vpřed. Udržuje se tak fyziologické lordotické zakřivené bederní páteře. Hrudní a krční páteř se dostává do statické rovnováhy. </a:t>
            </a:r>
          </a:p>
          <a:p>
            <a:endParaRPr lang="en-US" dirty="0"/>
          </a:p>
        </p:txBody>
      </p:sp>
      <p:sp>
        <p:nvSpPr>
          <p:cNvPr id="2" name="Nadpis 1"/>
          <p:cNvSpPr>
            <a:spLocks noGrp="1"/>
          </p:cNvSpPr>
          <p:nvPr>
            <p:ph type="title"/>
          </p:nvPr>
        </p:nvSpPr>
        <p:spPr>
          <a:xfrm>
            <a:off x="457200" y="274638"/>
            <a:ext cx="8229600" cy="562074"/>
          </a:xfrm>
        </p:spPr>
        <p:txBody>
          <a:bodyPr>
            <a:normAutofit fontScale="90000"/>
          </a:bodyPr>
          <a:lstStyle/>
          <a:p>
            <a:pPr algn="ctr"/>
            <a:r>
              <a:rPr lang="cs-CZ" dirty="0" smtClean="0"/>
              <a:t>Aktivní sed</a:t>
            </a:r>
            <a:endParaRPr lang="en-US" dirty="0"/>
          </a:p>
        </p:txBody>
      </p:sp>
    </p:spTree>
    <p:extLst>
      <p:ext uri="{BB962C8B-B14F-4D97-AF65-F5344CB8AC3E}">
        <p14:creationId xmlns:p14="http://schemas.microsoft.com/office/powerpoint/2010/main" val="12707056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15616" y="1052736"/>
            <a:ext cx="2815183" cy="4606663"/>
          </a:xfrm>
        </p:spPr>
      </p:pic>
      <p:pic>
        <p:nvPicPr>
          <p:cNvPr id="5" name="Picture 4" descr="smart-velk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64088" y="3501008"/>
            <a:ext cx="2808312" cy="30355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428657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988840"/>
            <a:ext cx="8229600" cy="4018451"/>
          </a:xfrm>
        </p:spPr>
        <p:txBody>
          <a:bodyPr/>
          <a:lstStyle/>
          <a:p>
            <a:r>
              <a:rPr lang="cs-CZ" dirty="0" smtClean="0"/>
              <a:t>Na gymnastickém míči</a:t>
            </a:r>
          </a:p>
          <a:p>
            <a:r>
              <a:rPr lang="cs-CZ" dirty="0" smtClean="0"/>
              <a:t>Na klekátku</a:t>
            </a:r>
          </a:p>
          <a:p>
            <a:r>
              <a:rPr lang="cs-CZ" dirty="0" smtClean="0"/>
              <a:t>Střídání různých typů židlí</a:t>
            </a:r>
          </a:p>
          <a:p>
            <a:pPr marL="109728" indent="0">
              <a:buNone/>
            </a:pPr>
            <a:endParaRPr lang="en-US" dirty="0"/>
          </a:p>
        </p:txBody>
      </p:sp>
      <p:sp>
        <p:nvSpPr>
          <p:cNvPr id="3" name="Nadpis 2"/>
          <p:cNvSpPr>
            <a:spLocks noGrp="1"/>
          </p:cNvSpPr>
          <p:nvPr>
            <p:ph type="title"/>
          </p:nvPr>
        </p:nvSpPr>
        <p:spPr/>
        <p:txBody>
          <a:bodyPr/>
          <a:lstStyle/>
          <a:p>
            <a:pPr algn="ctr"/>
            <a:r>
              <a:rPr lang="cs-CZ" dirty="0" smtClean="0"/>
              <a:t>Alternativní sed</a:t>
            </a:r>
            <a:endParaRPr lang="en-US" dirty="0"/>
          </a:p>
        </p:txBody>
      </p:sp>
    </p:spTree>
    <p:extLst>
      <p:ext uri="{BB962C8B-B14F-4D97-AF65-F5344CB8AC3E}">
        <p14:creationId xmlns:p14="http://schemas.microsoft.com/office/powerpoint/2010/main" val="26314214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600200"/>
            <a:ext cx="8229600" cy="4853136"/>
          </a:xfrm>
        </p:spPr>
        <p:txBody>
          <a:bodyPr>
            <a:normAutofit/>
          </a:bodyPr>
          <a:lstStyle/>
          <a:p>
            <a:r>
              <a:rPr lang="cs-CZ" dirty="0" smtClean="0"/>
              <a:t>Práce s počítačem se zobrazovacím terminálem (VDT) se stala jednou z nejstudovanějších profesí z hlediska ergonomie, pracovního lékařství a dalších klinických oborů </a:t>
            </a:r>
          </a:p>
          <a:p>
            <a:r>
              <a:rPr lang="cs-CZ" dirty="0" smtClean="0"/>
              <a:t>V 60 a 70 letech se objevily první zprávy zabývající se vlivem PC na zdraví (řešil se především vliv záření na ženskou plodnost, různá kožní onemocnění, zrak ) tato podezření se nepovedlo prokázat.</a:t>
            </a:r>
            <a:endParaRPr lang="en-US" dirty="0"/>
          </a:p>
        </p:txBody>
      </p:sp>
      <p:sp>
        <p:nvSpPr>
          <p:cNvPr id="2" name="Nadpis 1"/>
          <p:cNvSpPr>
            <a:spLocks noGrp="1"/>
          </p:cNvSpPr>
          <p:nvPr>
            <p:ph type="title"/>
          </p:nvPr>
        </p:nvSpPr>
        <p:spPr/>
        <p:txBody>
          <a:bodyPr/>
          <a:lstStyle/>
          <a:p>
            <a:pPr algn="ctr"/>
            <a:r>
              <a:rPr lang="cs-CZ" dirty="0" smtClean="0"/>
              <a:t>Práce s počítačem</a:t>
            </a:r>
            <a:endParaRPr lang="en-US" dirty="0"/>
          </a:p>
        </p:txBody>
      </p:sp>
    </p:spTree>
    <p:extLst>
      <p:ext uri="{BB962C8B-B14F-4D97-AF65-F5344CB8AC3E}">
        <p14:creationId xmlns:p14="http://schemas.microsoft.com/office/powerpoint/2010/main" val="10121370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916832"/>
            <a:ext cx="8229600" cy="4824536"/>
          </a:xfrm>
        </p:spPr>
        <p:txBody>
          <a:bodyPr/>
          <a:lstStyle/>
          <a:p>
            <a:r>
              <a:rPr lang="cs-CZ" dirty="0" smtClean="0"/>
              <a:t>Bolesti </a:t>
            </a:r>
            <a:r>
              <a:rPr lang="cs-CZ" dirty="0" err="1" smtClean="0"/>
              <a:t>muskuloskeletální</a:t>
            </a:r>
            <a:r>
              <a:rPr lang="cs-CZ" dirty="0" smtClean="0"/>
              <a:t> soustavy</a:t>
            </a:r>
          </a:p>
          <a:p>
            <a:r>
              <a:rPr lang="cs-CZ" dirty="0" smtClean="0"/>
              <a:t>Poškození nervové soustavy</a:t>
            </a:r>
          </a:p>
          <a:p>
            <a:r>
              <a:rPr lang="cs-CZ" dirty="0" smtClean="0"/>
              <a:t>Poškození smyslů</a:t>
            </a:r>
          </a:p>
          <a:p>
            <a:r>
              <a:rPr lang="cs-CZ" dirty="0" smtClean="0"/>
              <a:t>Vliv na reprodukci</a:t>
            </a:r>
          </a:p>
          <a:p>
            <a:r>
              <a:rPr lang="cs-CZ" dirty="0" smtClean="0"/>
              <a:t>Vliv na kožní soustavu</a:t>
            </a:r>
          </a:p>
          <a:p>
            <a:r>
              <a:rPr lang="cs-CZ" dirty="0" smtClean="0"/>
              <a:t>Vliv na psychiku člověka</a:t>
            </a:r>
          </a:p>
          <a:p>
            <a:r>
              <a:rPr lang="cs-CZ" dirty="0" smtClean="0"/>
              <a:t>Vliv na oběhový systém člověka</a:t>
            </a:r>
          </a:p>
          <a:p>
            <a:r>
              <a:rPr lang="cs-CZ" dirty="0" smtClean="0"/>
              <a:t>Nepřímo vliv na metabolismus člověka</a:t>
            </a:r>
          </a:p>
        </p:txBody>
      </p:sp>
      <p:sp>
        <p:nvSpPr>
          <p:cNvPr id="2" name="Nadpis 1"/>
          <p:cNvSpPr>
            <a:spLocks noGrp="1"/>
          </p:cNvSpPr>
          <p:nvPr>
            <p:ph type="title"/>
          </p:nvPr>
        </p:nvSpPr>
        <p:spPr>
          <a:xfrm>
            <a:off x="467544" y="116632"/>
            <a:ext cx="8229600" cy="1143000"/>
          </a:xfrm>
        </p:spPr>
        <p:txBody>
          <a:bodyPr>
            <a:normAutofit fontScale="90000"/>
          </a:bodyPr>
          <a:lstStyle/>
          <a:p>
            <a:pPr algn="ctr"/>
            <a:r>
              <a:rPr lang="cs-CZ" dirty="0" smtClean="0"/>
              <a:t>Zdravotní aspekty práce s </a:t>
            </a:r>
            <a:r>
              <a:rPr lang="cs-CZ" sz="3600" dirty="0" smtClean="0"/>
              <a:t>počítačem</a:t>
            </a:r>
            <a:endParaRPr lang="en-US" sz="3600" dirty="0"/>
          </a:p>
        </p:txBody>
      </p:sp>
    </p:spTree>
    <p:extLst>
      <p:ext uri="{BB962C8B-B14F-4D97-AF65-F5344CB8AC3E}">
        <p14:creationId xmlns:p14="http://schemas.microsoft.com/office/powerpoint/2010/main" val="4544080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39552" y="1988840"/>
            <a:ext cx="8229600" cy="4525963"/>
          </a:xfrm>
        </p:spPr>
        <p:txBody>
          <a:bodyPr/>
          <a:lstStyle/>
          <a:p>
            <a:r>
              <a:rPr lang="cs-CZ" dirty="0" smtClean="0"/>
              <a:t>Pracovní místo musí mít takové rozměry, aby umožňovalo snadný přístup, změny pracovní polohy a vykonávání pohybů</a:t>
            </a:r>
          </a:p>
          <a:p>
            <a:r>
              <a:rPr lang="cs-CZ" dirty="0"/>
              <a:t>Je žádoucí používat </a:t>
            </a:r>
            <a:r>
              <a:rPr lang="cs-CZ" dirty="0" err="1"/>
              <a:t>handsfree</a:t>
            </a:r>
            <a:r>
              <a:rPr lang="cs-CZ" dirty="0"/>
              <a:t> pro dlouhotrvající či časté telefonování. Telefon by měl být umístěn na straně nedominantní ruky. Často užívané předměty by měly být umístěné přímo před </a:t>
            </a:r>
            <a:r>
              <a:rPr lang="cs-CZ" dirty="0" smtClean="0"/>
              <a:t>pracovníkem</a:t>
            </a:r>
            <a:endParaRPr lang="cs-CZ" dirty="0"/>
          </a:p>
          <a:p>
            <a:endParaRPr lang="en-US" dirty="0"/>
          </a:p>
        </p:txBody>
      </p:sp>
      <p:sp>
        <p:nvSpPr>
          <p:cNvPr id="2" name="Nadpis 1"/>
          <p:cNvSpPr>
            <a:spLocks noGrp="1"/>
          </p:cNvSpPr>
          <p:nvPr>
            <p:ph type="title"/>
          </p:nvPr>
        </p:nvSpPr>
        <p:spPr/>
        <p:txBody>
          <a:bodyPr>
            <a:noAutofit/>
          </a:bodyPr>
          <a:lstStyle/>
          <a:p>
            <a:pPr algn="ctr"/>
            <a:r>
              <a:rPr lang="cs-CZ" sz="3600" dirty="0" smtClean="0"/>
              <a:t>Ergonomické požadavky na práci s počítačem</a:t>
            </a:r>
            <a:endParaRPr lang="en-US" sz="3600" dirty="0"/>
          </a:p>
        </p:txBody>
      </p:sp>
    </p:spTree>
    <p:extLst>
      <p:ext uri="{BB962C8B-B14F-4D97-AF65-F5344CB8AC3E}">
        <p14:creationId xmlns:p14="http://schemas.microsoft.com/office/powerpoint/2010/main" val="414355951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sezení 2 u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973728" y="836713"/>
            <a:ext cx="5849403" cy="54005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Nadpis 1"/>
          <p:cNvSpPr>
            <a:spLocks noGrp="1"/>
          </p:cNvSpPr>
          <p:nvPr>
            <p:ph type="title"/>
          </p:nvPr>
        </p:nvSpPr>
        <p:spPr>
          <a:xfrm>
            <a:off x="457200" y="188640"/>
            <a:ext cx="8229600" cy="648072"/>
          </a:xfrm>
        </p:spPr>
        <p:txBody>
          <a:bodyPr>
            <a:normAutofit fontScale="90000"/>
          </a:bodyPr>
          <a:lstStyle/>
          <a:p>
            <a:pPr algn="ctr"/>
            <a:r>
              <a:rPr lang="cs-CZ" sz="3600" dirty="0" smtClean="0"/>
              <a:t>Ergonomicky</a:t>
            </a:r>
            <a:r>
              <a:rPr lang="cs-CZ" dirty="0" smtClean="0"/>
              <a:t> řešené pracovní místo</a:t>
            </a:r>
            <a:endParaRPr lang="en-US" dirty="0"/>
          </a:p>
        </p:txBody>
      </p:sp>
    </p:spTree>
    <p:extLst>
      <p:ext uri="{BB962C8B-B14F-4D97-AF65-F5344CB8AC3E}">
        <p14:creationId xmlns:p14="http://schemas.microsoft.com/office/powerpoint/2010/main" val="38422131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124744"/>
            <a:ext cx="8229600" cy="5544616"/>
          </a:xfrm>
        </p:spPr>
        <p:txBody>
          <a:bodyPr/>
          <a:lstStyle/>
          <a:p>
            <a:pPr>
              <a:lnSpc>
                <a:spcPct val="90000"/>
              </a:lnSpc>
            </a:pPr>
            <a:r>
              <a:rPr lang="cs-CZ" dirty="0" smtClean="0"/>
              <a:t>A-nastavitelná výška sedadla</a:t>
            </a:r>
          </a:p>
          <a:p>
            <a:pPr>
              <a:lnSpc>
                <a:spcPct val="90000"/>
              </a:lnSpc>
            </a:pPr>
            <a:r>
              <a:rPr lang="cs-CZ" dirty="0" smtClean="0"/>
              <a:t>B-nastavitelná zádová opěrka</a:t>
            </a:r>
          </a:p>
          <a:p>
            <a:pPr>
              <a:lnSpc>
                <a:spcPct val="90000"/>
              </a:lnSpc>
            </a:pPr>
            <a:r>
              <a:rPr lang="cs-CZ" dirty="0" smtClean="0"/>
              <a:t>C-pohyblivý držák monitoru</a:t>
            </a:r>
          </a:p>
          <a:p>
            <a:pPr>
              <a:lnSpc>
                <a:spcPct val="90000"/>
              </a:lnSpc>
            </a:pPr>
            <a:r>
              <a:rPr lang="cs-CZ" dirty="0" smtClean="0"/>
              <a:t>D-relaxované lokty podpořené loketní opěrkou</a:t>
            </a:r>
          </a:p>
          <a:p>
            <a:pPr>
              <a:lnSpc>
                <a:spcPct val="90000"/>
              </a:lnSpc>
            </a:pPr>
            <a:r>
              <a:rPr lang="cs-CZ" dirty="0" smtClean="0"/>
              <a:t>E-zápěstí v neutrální pozici podpořené zápěstní opěrkou</a:t>
            </a:r>
          </a:p>
          <a:p>
            <a:pPr>
              <a:lnSpc>
                <a:spcPct val="90000"/>
              </a:lnSpc>
            </a:pPr>
            <a:r>
              <a:rPr lang="cs-CZ" dirty="0" smtClean="0"/>
              <a:t>F-klávesnice ve stejné rovině se zápěstím</a:t>
            </a:r>
          </a:p>
          <a:p>
            <a:pPr>
              <a:lnSpc>
                <a:spcPct val="90000"/>
              </a:lnSpc>
            </a:pPr>
            <a:r>
              <a:rPr lang="cs-CZ" dirty="0" smtClean="0"/>
              <a:t>G-nožní podložka, nutná, jestliže nohy nespočívají celou svojí délkou na podlaze</a:t>
            </a:r>
          </a:p>
          <a:p>
            <a:pPr>
              <a:lnSpc>
                <a:spcPct val="90000"/>
              </a:lnSpc>
            </a:pPr>
            <a:r>
              <a:rPr lang="cs-CZ" dirty="0" smtClean="0"/>
              <a:t>H-držák dokumentů</a:t>
            </a:r>
          </a:p>
          <a:p>
            <a:pPr marL="0" indent="0">
              <a:buNone/>
            </a:pPr>
            <a:endParaRPr lang="en-US" dirty="0"/>
          </a:p>
        </p:txBody>
      </p:sp>
      <p:sp>
        <p:nvSpPr>
          <p:cNvPr id="2" name="Nadpis 1"/>
          <p:cNvSpPr>
            <a:spLocks noGrp="1"/>
          </p:cNvSpPr>
          <p:nvPr>
            <p:ph type="title"/>
          </p:nvPr>
        </p:nvSpPr>
        <p:spPr>
          <a:xfrm>
            <a:off x="457200" y="274638"/>
            <a:ext cx="8229600" cy="634082"/>
          </a:xfrm>
        </p:spPr>
        <p:txBody>
          <a:bodyPr>
            <a:normAutofit fontScale="90000"/>
          </a:bodyPr>
          <a:lstStyle/>
          <a:p>
            <a:pPr algn="ctr"/>
            <a:r>
              <a:rPr lang="cs-CZ" dirty="0" smtClean="0"/>
              <a:t>Legenda k obrázku</a:t>
            </a:r>
            <a:endParaRPr lang="en-US" dirty="0"/>
          </a:p>
        </p:txBody>
      </p:sp>
    </p:spTree>
    <p:extLst>
      <p:ext uri="{BB962C8B-B14F-4D97-AF65-F5344CB8AC3E}">
        <p14:creationId xmlns:p14="http://schemas.microsoft.com/office/powerpoint/2010/main" val="1371045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196752"/>
            <a:ext cx="8229600" cy="5400600"/>
          </a:xfrm>
        </p:spPr>
        <p:txBody>
          <a:bodyPr>
            <a:normAutofit/>
          </a:bodyPr>
          <a:lstStyle/>
          <a:p>
            <a:r>
              <a:rPr lang="cs-CZ" dirty="0"/>
              <a:t>Nastavitelný nábytek je nezbytný k vyhovění individuálním potřebám pracovníka. Pracovní plocha by měla být uspořádána tak, že často užívané předměty jsou v blízkosti uživatele aby se vyhnul nadměrnému natahování. Pracovní povrch by měl být opatřen matným nátěrem, tak aby se minimalizovala možnost oslnění či odrazu světla. Další ergonomické doplňky by měly být použity jako například přihrádka pro klávesnici, podložka pod nohy nebo držák na dokumenty. Nezbytným ergonomickým doplňkem je podložka zápěstí </a:t>
            </a:r>
            <a:endParaRPr lang="en-US" dirty="0"/>
          </a:p>
        </p:txBody>
      </p:sp>
      <p:sp>
        <p:nvSpPr>
          <p:cNvPr id="2" name="Nadpis 1"/>
          <p:cNvSpPr>
            <a:spLocks noGrp="1"/>
          </p:cNvSpPr>
          <p:nvPr>
            <p:ph type="title"/>
          </p:nvPr>
        </p:nvSpPr>
        <p:spPr>
          <a:xfrm>
            <a:off x="457200" y="274638"/>
            <a:ext cx="8229600" cy="706090"/>
          </a:xfrm>
        </p:spPr>
        <p:txBody>
          <a:bodyPr>
            <a:normAutofit fontScale="90000"/>
          </a:bodyPr>
          <a:lstStyle/>
          <a:p>
            <a:pPr algn="ctr"/>
            <a:r>
              <a:rPr lang="cs-CZ" dirty="0" smtClean="0"/>
              <a:t>Pracovní stůl</a:t>
            </a:r>
            <a:endParaRPr lang="en-US" dirty="0"/>
          </a:p>
        </p:txBody>
      </p:sp>
    </p:spTree>
    <p:extLst>
      <p:ext uri="{BB962C8B-B14F-4D97-AF65-F5344CB8AC3E}">
        <p14:creationId xmlns:p14="http://schemas.microsoft.com/office/powerpoint/2010/main" val="103018488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Zástupný symbol pro obsah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55576" y="188640"/>
            <a:ext cx="7416824" cy="5809845"/>
          </a:xfrm>
        </p:spPr>
      </p:pic>
    </p:spTree>
    <p:extLst>
      <p:ext uri="{BB962C8B-B14F-4D97-AF65-F5344CB8AC3E}">
        <p14:creationId xmlns:p14="http://schemas.microsoft.com/office/powerpoint/2010/main" val="39248607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cs-CZ" dirty="0" smtClean="0"/>
              <a:t>Cílem disciplíny ergonomie </a:t>
            </a:r>
            <a:r>
              <a:rPr lang="cs-CZ" dirty="0"/>
              <a:t>je, aby používané předměty a nástroje svým tvarem co nejlépe odpovídaly pohybovým možnostem případně rozměrům lidského </a:t>
            </a:r>
            <a:r>
              <a:rPr lang="cs-CZ" dirty="0" smtClean="0"/>
              <a:t>těla.</a:t>
            </a:r>
            <a:endParaRPr lang="en-US" dirty="0"/>
          </a:p>
        </p:txBody>
      </p:sp>
      <p:sp>
        <p:nvSpPr>
          <p:cNvPr id="2" name="Nadpis 1"/>
          <p:cNvSpPr>
            <a:spLocks noGrp="1"/>
          </p:cNvSpPr>
          <p:nvPr>
            <p:ph type="title"/>
          </p:nvPr>
        </p:nvSpPr>
        <p:spPr/>
        <p:txBody>
          <a:bodyPr/>
          <a:lstStyle/>
          <a:p>
            <a:pPr algn="ctr"/>
            <a:r>
              <a:rPr lang="cs-CZ" dirty="0" smtClean="0"/>
              <a:t>Cíl ergonomie</a:t>
            </a:r>
            <a:endParaRPr lang="en-US" dirty="0"/>
          </a:p>
        </p:txBody>
      </p:sp>
    </p:spTree>
    <p:extLst>
      <p:ext uri="{BB962C8B-B14F-4D97-AF65-F5344CB8AC3E}">
        <p14:creationId xmlns:p14="http://schemas.microsoft.com/office/powerpoint/2010/main" val="205771983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052736"/>
            <a:ext cx="8229600" cy="5544616"/>
          </a:xfrm>
        </p:spPr>
        <p:txBody>
          <a:bodyPr>
            <a:normAutofit fontScale="92500" lnSpcReduction="20000"/>
          </a:bodyPr>
          <a:lstStyle/>
          <a:p>
            <a:r>
              <a:rPr lang="cs-CZ" dirty="0"/>
              <a:t>Židle by měla mít nastavitelnou výšku tak, aby ramena mohla být pohodlně podepřena zadním opěradlem (ramena by se měla zadního opěradla dotýkat). Bederní opěrka by měla zajistit přirozené lordotické zakřivení bederní páteře. Opěrky pro předloktí by měly být odstranitelné a jejich vzájemná vzdálenost nastavitelná tak aby dovolovaly uživateli relaxovat oblast paží a ramen během práce s klávesnicí</a:t>
            </a:r>
            <a:r>
              <a:rPr lang="cs-CZ" dirty="0" smtClean="0"/>
              <a:t>.</a:t>
            </a:r>
            <a:r>
              <a:rPr lang="cs-CZ" dirty="0"/>
              <a:t> Lokty a předloktí by měly být po celé své délce položené na opěrce, tak aby nedošlo k poškození oběhové či nervové soustavy v dané oblasti. Hrudník se stehny by měl svírat úhel v rozmezí 90 až 115 stupňů. Stehna by měla být paralelně s podlahou a kolena ve stejné výši jako kyčle. Nastavitelná výška židle je doporučena </a:t>
            </a:r>
            <a:r>
              <a:rPr lang="cs-CZ" dirty="0" smtClean="0"/>
              <a:t>tak, </a:t>
            </a:r>
            <a:r>
              <a:rPr lang="cs-CZ" dirty="0"/>
              <a:t>aby nohy mohly spočinout celou svou délkou na podlaze.</a:t>
            </a:r>
            <a:endParaRPr lang="en-US" dirty="0"/>
          </a:p>
        </p:txBody>
      </p:sp>
      <p:sp>
        <p:nvSpPr>
          <p:cNvPr id="2" name="Nadpis 1"/>
          <p:cNvSpPr>
            <a:spLocks noGrp="1"/>
          </p:cNvSpPr>
          <p:nvPr>
            <p:ph type="title"/>
          </p:nvPr>
        </p:nvSpPr>
        <p:spPr>
          <a:xfrm>
            <a:off x="457200" y="274638"/>
            <a:ext cx="8229600" cy="562074"/>
          </a:xfrm>
        </p:spPr>
        <p:txBody>
          <a:bodyPr>
            <a:normAutofit fontScale="90000"/>
          </a:bodyPr>
          <a:lstStyle/>
          <a:p>
            <a:pPr algn="ctr"/>
            <a:r>
              <a:rPr lang="cs-CZ" dirty="0" smtClean="0"/>
              <a:t>Pracovní židle</a:t>
            </a:r>
            <a:endParaRPr lang="en-US" dirty="0"/>
          </a:p>
        </p:txBody>
      </p:sp>
    </p:spTree>
    <p:extLst>
      <p:ext uri="{BB962C8B-B14F-4D97-AF65-F5344CB8AC3E}">
        <p14:creationId xmlns:p14="http://schemas.microsoft.com/office/powerpoint/2010/main" val="123022440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pilot23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5508104" y="45244"/>
            <a:ext cx="3320603" cy="332060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5" name="Picture 6" descr="židle u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179388" y="1600354"/>
            <a:ext cx="2454275" cy="43434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6" name="Picture 9" descr="pilotbig02"/>
          <p:cNvPicPr>
            <a:picLocks noGrp="1" noChangeAspect="1" noChangeArrowheads="1"/>
          </p:cNvPicPr>
          <p:nvPr>
            <p:ph idx="1"/>
          </p:nvPr>
        </p:nvPicPr>
        <p:blipFill>
          <a:blip r:embed="rId4" cstate="print">
            <a:extLst>
              <a:ext uri="{28A0092B-C50C-407E-A947-70E740481C1C}">
                <a14:useLocalDpi xmlns:a14="http://schemas.microsoft.com/office/drawing/2010/main" val="0"/>
              </a:ext>
            </a:extLst>
          </a:blip>
          <a:stretch>
            <a:fillRect/>
          </a:stretch>
        </p:blipFill>
        <p:spPr bwMode="auto">
          <a:xfrm>
            <a:off x="5495990" y="4437112"/>
            <a:ext cx="2093317" cy="156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3904170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481328"/>
            <a:ext cx="8229600" cy="4755984"/>
          </a:xfrm>
        </p:spPr>
        <p:txBody>
          <a:bodyPr>
            <a:normAutofit lnSpcReduction="10000"/>
          </a:bodyPr>
          <a:lstStyle/>
          <a:p>
            <a:r>
              <a:rPr lang="cs-CZ" dirty="0"/>
              <a:t>Monitor počítače by měl být umístěn přímo před uživatelem a nastaven takovým způsobem, aby horní část obrazovky byla těsně pod nebo na úrovni </a:t>
            </a:r>
            <a:r>
              <a:rPr lang="cs-CZ" dirty="0" smtClean="0"/>
              <a:t>očí. </a:t>
            </a:r>
            <a:r>
              <a:rPr lang="cs-CZ" dirty="0"/>
              <a:t>Toto platí pokud uživatel zaujímá správný aktivní </a:t>
            </a:r>
            <a:r>
              <a:rPr lang="cs-CZ" dirty="0" smtClean="0"/>
              <a:t>sed </a:t>
            </a:r>
            <a:r>
              <a:rPr lang="cs-CZ" dirty="0"/>
              <a:t>Obrazovka by měla být čistá s vhodně zvoleným jasem/kontrastem a umístěna ve vhodném úhlu od </a:t>
            </a:r>
            <a:r>
              <a:rPr lang="cs-CZ" dirty="0" smtClean="0"/>
              <a:t>okna (nejlépe 90 st.) </a:t>
            </a:r>
            <a:r>
              <a:rPr lang="cs-CZ" dirty="0"/>
              <a:t>tak aby nedocházelo k </a:t>
            </a:r>
            <a:r>
              <a:rPr lang="cs-CZ" dirty="0" smtClean="0"/>
              <a:t>oslňování pracujícího</a:t>
            </a:r>
          </a:p>
          <a:p>
            <a:r>
              <a:rPr lang="cs-CZ" dirty="0" smtClean="0"/>
              <a:t>Velmi důležité je rozlišení monitoru</a:t>
            </a:r>
          </a:p>
          <a:p>
            <a:r>
              <a:rPr lang="cs-CZ" dirty="0" smtClean="0"/>
              <a:t>V dnešní době jsou standardní otočné LCD displeje s nastavitelnou výškou a náklonem</a:t>
            </a:r>
            <a:endParaRPr lang="cs-CZ" dirty="0"/>
          </a:p>
          <a:p>
            <a:endParaRPr lang="en-US" dirty="0"/>
          </a:p>
        </p:txBody>
      </p:sp>
      <p:sp>
        <p:nvSpPr>
          <p:cNvPr id="2" name="Nadpis 1"/>
          <p:cNvSpPr>
            <a:spLocks noGrp="1"/>
          </p:cNvSpPr>
          <p:nvPr>
            <p:ph type="title"/>
          </p:nvPr>
        </p:nvSpPr>
        <p:spPr/>
        <p:txBody>
          <a:bodyPr/>
          <a:lstStyle/>
          <a:p>
            <a:pPr algn="ctr"/>
            <a:r>
              <a:rPr lang="cs-CZ" dirty="0" smtClean="0"/>
              <a:t>Monitor</a:t>
            </a:r>
            <a:endParaRPr lang="en-US" dirty="0"/>
          </a:p>
        </p:txBody>
      </p:sp>
    </p:spTree>
    <p:extLst>
      <p:ext uri="{BB962C8B-B14F-4D97-AF65-F5344CB8AC3E}">
        <p14:creationId xmlns:p14="http://schemas.microsoft.com/office/powerpoint/2010/main" val="394080105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124744"/>
            <a:ext cx="8229600" cy="5544616"/>
          </a:xfrm>
        </p:spPr>
        <p:txBody>
          <a:bodyPr>
            <a:normAutofit fontScale="92500"/>
          </a:bodyPr>
          <a:lstStyle/>
          <a:p>
            <a:r>
              <a:rPr lang="cs-CZ" dirty="0"/>
              <a:t>Vysunovací přihrádka pro klávesnici je obvykle nutná k přizpůsobení se vhodným pracovním vzdálenostem. Klávesnice by měla být též umístěna přímo před uživatelem v těsné blízkosti tak, aby se zamezilo opakovanému natahování. Předloktí by mělo být paralelně s podlahou, paže flektovaná v lokti přibližně v devadesáti stupňovém úhlu. Zápěstí by mělo být podloženo zápěstní opěrkou v neutrální pozici. U ergonomicky řešené klávesnice (obr.3) by neměl chybět držák dokumentů, integrovaný </a:t>
            </a:r>
            <a:r>
              <a:rPr lang="cs-CZ" dirty="0" err="1"/>
              <a:t>touch</a:t>
            </a:r>
            <a:r>
              <a:rPr lang="cs-CZ" dirty="0"/>
              <a:t> </a:t>
            </a:r>
            <a:r>
              <a:rPr lang="cs-CZ" dirty="0" err="1"/>
              <a:t>pad</a:t>
            </a:r>
            <a:r>
              <a:rPr lang="cs-CZ" dirty="0"/>
              <a:t> (zastupuje myš) a integrovaná zápěstní opěrka. Nevýhodou takto řešeného hardware je nutná znalost psaní všemi deseti prsty.</a:t>
            </a:r>
          </a:p>
          <a:p>
            <a:endParaRPr lang="en-US" dirty="0"/>
          </a:p>
        </p:txBody>
      </p:sp>
      <p:sp>
        <p:nvSpPr>
          <p:cNvPr id="2" name="Nadpis 1"/>
          <p:cNvSpPr>
            <a:spLocks noGrp="1"/>
          </p:cNvSpPr>
          <p:nvPr>
            <p:ph type="title"/>
          </p:nvPr>
        </p:nvSpPr>
        <p:spPr>
          <a:xfrm>
            <a:off x="457200" y="274638"/>
            <a:ext cx="8229600" cy="778098"/>
          </a:xfrm>
        </p:spPr>
        <p:txBody>
          <a:bodyPr/>
          <a:lstStyle/>
          <a:p>
            <a:pPr algn="ctr"/>
            <a:r>
              <a:rPr lang="cs-CZ" b="0" dirty="0" smtClean="0"/>
              <a:t>Klávesnice</a:t>
            </a:r>
            <a:endParaRPr lang="en-US" b="0" dirty="0"/>
          </a:p>
        </p:txBody>
      </p:sp>
    </p:spTree>
    <p:extLst>
      <p:ext uri="{BB962C8B-B14F-4D97-AF65-F5344CB8AC3E}">
        <p14:creationId xmlns:p14="http://schemas.microsoft.com/office/powerpoint/2010/main" val="129347365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endParaRPr lang="en-US"/>
          </a:p>
        </p:txBody>
      </p:sp>
      <p:pic>
        <p:nvPicPr>
          <p:cNvPr id="1026" name="Picture 2" descr="klávesnice 1 u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727" y="1916832"/>
            <a:ext cx="4959159"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469772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268760"/>
            <a:ext cx="8229600" cy="5328592"/>
          </a:xfrm>
        </p:spPr>
        <p:txBody>
          <a:bodyPr>
            <a:normAutofit/>
          </a:bodyPr>
          <a:lstStyle/>
          <a:p>
            <a:r>
              <a:rPr lang="cs-CZ" dirty="0"/>
              <a:t>Myš by měla být umístěna v uživatelově bezprostřední </a:t>
            </a:r>
            <a:r>
              <a:rPr lang="cs-CZ" dirty="0" err="1"/>
              <a:t>dosahové</a:t>
            </a:r>
            <a:r>
              <a:rPr lang="cs-CZ" dirty="0"/>
              <a:t> zóně  tak, aby nabídla přirozené pohodlí a zprostředkovala nejlepší koordinaci ruka-oko. Je důležité, aby si každý uživatel nejdříve vyzkoušel různé modely vstupních zařízení proto, aby mohl zhodnotit tvar, velikost, zda-</a:t>
            </a:r>
            <a:r>
              <a:rPr lang="cs-CZ" dirty="0" err="1"/>
              <a:t>li</a:t>
            </a:r>
            <a:r>
              <a:rPr lang="cs-CZ" dirty="0"/>
              <a:t> vyhovuje ruce či jednoduchost práce se </a:t>
            </a:r>
            <a:r>
              <a:rPr lang="cs-CZ" dirty="0" smtClean="0"/>
              <a:t>zařízením. </a:t>
            </a:r>
            <a:r>
              <a:rPr lang="cs-CZ" dirty="0"/>
              <a:t>Další speciální rysy, jako například citlivost tlačítek (tlak prstů ovlivňuje tonus svalů), týkající se požadavků pracovních úkolů či limitů by měly být zahrnuty.</a:t>
            </a:r>
          </a:p>
          <a:p>
            <a:endParaRPr lang="en-US" dirty="0"/>
          </a:p>
        </p:txBody>
      </p:sp>
      <p:sp>
        <p:nvSpPr>
          <p:cNvPr id="2" name="Nadpis 1"/>
          <p:cNvSpPr>
            <a:spLocks noGrp="1"/>
          </p:cNvSpPr>
          <p:nvPr>
            <p:ph type="title"/>
          </p:nvPr>
        </p:nvSpPr>
        <p:spPr>
          <a:xfrm>
            <a:off x="457200" y="274638"/>
            <a:ext cx="8229600" cy="706090"/>
          </a:xfrm>
        </p:spPr>
        <p:txBody>
          <a:bodyPr>
            <a:normAutofit fontScale="90000"/>
          </a:bodyPr>
          <a:lstStyle/>
          <a:p>
            <a:pPr algn="ctr"/>
            <a:r>
              <a:rPr lang="cs-CZ" dirty="0" smtClean="0"/>
              <a:t>Myš</a:t>
            </a:r>
            <a:endParaRPr lang="en-US" dirty="0"/>
          </a:p>
        </p:txBody>
      </p:sp>
    </p:spTree>
    <p:extLst>
      <p:ext uri="{BB962C8B-B14F-4D97-AF65-F5344CB8AC3E}">
        <p14:creationId xmlns:p14="http://schemas.microsoft.com/office/powerpoint/2010/main" val="322434906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cs-CZ" dirty="0" smtClean="0"/>
              <a:t>Zápěstní opěrka (není </a:t>
            </a:r>
            <a:r>
              <a:rPr lang="cs-CZ" dirty="0" err="1" smtClean="0"/>
              <a:t>li</a:t>
            </a:r>
            <a:r>
              <a:rPr lang="cs-CZ" dirty="0" smtClean="0"/>
              <a:t> integrována)</a:t>
            </a:r>
          </a:p>
          <a:p>
            <a:r>
              <a:rPr lang="cs-CZ" dirty="0" smtClean="0"/>
              <a:t>Držák dokumentů</a:t>
            </a:r>
          </a:p>
          <a:p>
            <a:r>
              <a:rPr lang="cs-CZ" dirty="0" smtClean="0"/>
              <a:t>Podložka pod nohy</a:t>
            </a:r>
          </a:p>
          <a:p>
            <a:pPr marL="0" indent="0">
              <a:buNone/>
            </a:pPr>
            <a:endParaRPr lang="en-US" dirty="0"/>
          </a:p>
        </p:txBody>
      </p:sp>
      <p:sp>
        <p:nvSpPr>
          <p:cNvPr id="2" name="Nadpis 1"/>
          <p:cNvSpPr>
            <a:spLocks noGrp="1"/>
          </p:cNvSpPr>
          <p:nvPr>
            <p:ph type="title"/>
          </p:nvPr>
        </p:nvSpPr>
        <p:spPr/>
        <p:txBody>
          <a:bodyPr/>
          <a:lstStyle/>
          <a:p>
            <a:pPr algn="ctr"/>
            <a:r>
              <a:rPr lang="cs-CZ" dirty="0" smtClean="0"/>
              <a:t>Doplňky</a:t>
            </a:r>
            <a:endParaRPr lang="en-US" dirty="0"/>
          </a:p>
        </p:txBody>
      </p:sp>
    </p:spTree>
    <p:extLst>
      <p:ext uri="{BB962C8B-B14F-4D97-AF65-F5344CB8AC3E}">
        <p14:creationId xmlns:p14="http://schemas.microsoft.com/office/powerpoint/2010/main" val="324775129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lnSpcReduction="10000"/>
          </a:bodyPr>
          <a:lstStyle/>
          <a:p>
            <a:r>
              <a:rPr lang="cs-CZ" dirty="0"/>
              <a:t>Světelný zdroj by měl být nastaven v 90 stupňovém úhlu od pracovního místa s nižšími watty. Dodatečná stolní lampa je vhodnější než hlavní světlo. Pokud nepracujeme s LCD monitorem, je doporučeno používat ochranný kryt monitoru za účelem zamezení ozáření pracovníka. Monitor by měl být umístěn v devadesátistupňovém úhlu od okna též proto, aby nedocházelo k oslňování. Zdi by měly být opatřeny matným nátěrem. </a:t>
            </a:r>
          </a:p>
          <a:p>
            <a:endParaRPr lang="en-US" dirty="0"/>
          </a:p>
        </p:txBody>
      </p:sp>
      <p:sp>
        <p:nvSpPr>
          <p:cNvPr id="2" name="Nadpis 1"/>
          <p:cNvSpPr>
            <a:spLocks noGrp="1"/>
          </p:cNvSpPr>
          <p:nvPr>
            <p:ph type="title"/>
          </p:nvPr>
        </p:nvSpPr>
        <p:spPr/>
        <p:txBody>
          <a:bodyPr/>
          <a:lstStyle/>
          <a:p>
            <a:pPr algn="ctr"/>
            <a:r>
              <a:rPr lang="cs-CZ" dirty="0" smtClean="0"/>
              <a:t>Osvětlení </a:t>
            </a:r>
            <a:endParaRPr lang="en-US" dirty="0"/>
          </a:p>
        </p:txBody>
      </p:sp>
    </p:spTree>
    <p:extLst>
      <p:ext uri="{BB962C8B-B14F-4D97-AF65-F5344CB8AC3E}">
        <p14:creationId xmlns:p14="http://schemas.microsoft.com/office/powerpoint/2010/main" val="95038042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268760"/>
            <a:ext cx="8229600" cy="5589240"/>
          </a:xfrm>
        </p:spPr>
        <p:txBody>
          <a:bodyPr>
            <a:normAutofit/>
          </a:bodyPr>
          <a:lstStyle/>
          <a:p>
            <a:r>
              <a:rPr lang="cs-CZ" dirty="0" smtClean="0"/>
              <a:t>I když současný civilizační trend, charakterizovaný mechanizací a automatizací podstatně snížil těžkou fyzickou práci  spojenou s manipulací s břemeny je poškození především páteře vlivem manipulace s břemeny stále aktuální (např. zdravotnictví)</a:t>
            </a:r>
          </a:p>
          <a:p>
            <a:r>
              <a:rPr lang="cs-CZ" dirty="0" smtClean="0"/>
              <a:t>Jedná se především o:</a:t>
            </a:r>
          </a:p>
          <a:p>
            <a:pPr lvl="1"/>
            <a:r>
              <a:rPr lang="cs-CZ" dirty="0" smtClean="0"/>
              <a:t>Poškození páteře (</a:t>
            </a:r>
            <a:r>
              <a:rPr lang="cs-CZ" dirty="0" err="1" smtClean="0"/>
              <a:t>spondyloartróza</a:t>
            </a:r>
            <a:r>
              <a:rPr lang="cs-CZ" dirty="0" smtClean="0"/>
              <a:t>)</a:t>
            </a:r>
          </a:p>
          <a:p>
            <a:pPr lvl="1"/>
            <a:r>
              <a:rPr lang="cs-CZ" dirty="0" smtClean="0"/>
              <a:t>Poškození svalů (ruptury)</a:t>
            </a:r>
          </a:p>
          <a:p>
            <a:pPr lvl="1"/>
            <a:r>
              <a:rPr lang="cs-CZ" dirty="0" smtClean="0"/>
              <a:t>Poškození </a:t>
            </a:r>
            <a:r>
              <a:rPr lang="cs-CZ" dirty="0" err="1" smtClean="0"/>
              <a:t>ligament</a:t>
            </a:r>
            <a:r>
              <a:rPr lang="cs-CZ" dirty="0" smtClean="0"/>
              <a:t> (</a:t>
            </a:r>
            <a:r>
              <a:rPr lang="cs-CZ" dirty="0" err="1" smtClean="0"/>
              <a:t>mikrotraumata</a:t>
            </a:r>
            <a:r>
              <a:rPr lang="cs-CZ" dirty="0" smtClean="0"/>
              <a:t> děložních vazů)</a:t>
            </a:r>
          </a:p>
          <a:p>
            <a:pPr lvl="1"/>
            <a:r>
              <a:rPr lang="cs-CZ" dirty="0" smtClean="0"/>
              <a:t>Poškození periferních kloubů (</a:t>
            </a:r>
            <a:r>
              <a:rPr lang="cs-CZ" dirty="0" err="1" smtClean="0"/>
              <a:t>chondropatie</a:t>
            </a:r>
            <a:r>
              <a:rPr lang="cs-CZ" dirty="0" smtClean="0"/>
              <a:t>)</a:t>
            </a:r>
          </a:p>
          <a:p>
            <a:pPr lvl="1"/>
            <a:endParaRPr lang="cs-CZ" dirty="0" smtClean="0"/>
          </a:p>
          <a:p>
            <a:pPr lvl="1"/>
            <a:endParaRPr lang="en-US" dirty="0"/>
          </a:p>
        </p:txBody>
      </p:sp>
      <p:sp>
        <p:nvSpPr>
          <p:cNvPr id="2" name="Nadpis 1"/>
          <p:cNvSpPr>
            <a:spLocks noGrp="1"/>
          </p:cNvSpPr>
          <p:nvPr>
            <p:ph type="title"/>
          </p:nvPr>
        </p:nvSpPr>
        <p:spPr>
          <a:xfrm>
            <a:off x="457200" y="274638"/>
            <a:ext cx="8229600" cy="778098"/>
          </a:xfrm>
        </p:spPr>
        <p:txBody>
          <a:bodyPr/>
          <a:lstStyle/>
          <a:p>
            <a:pPr algn="ctr"/>
            <a:r>
              <a:rPr lang="cs-CZ" dirty="0" smtClean="0"/>
              <a:t>Manipulace s břemeny</a:t>
            </a:r>
            <a:endParaRPr lang="en-US" dirty="0"/>
          </a:p>
        </p:txBody>
      </p:sp>
    </p:spTree>
    <p:extLst>
      <p:ext uri="{BB962C8B-B14F-4D97-AF65-F5344CB8AC3E}">
        <p14:creationId xmlns:p14="http://schemas.microsoft.com/office/powerpoint/2010/main" val="377542443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268760"/>
            <a:ext cx="8229600" cy="5400600"/>
          </a:xfrm>
        </p:spPr>
        <p:txBody>
          <a:bodyPr>
            <a:normAutofit fontScale="92500" lnSpcReduction="10000"/>
          </a:bodyPr>
          <a:lstStyle/>
          <a:p>
            <a:r>
              <a:rPr lang="cs-CZ" dirty="0" smtClean="0"/>
              <a:t>Pravidlo vertikální roviny</a:t>
            </a:r>
          </a:p>
          <a:p>
            <a:pPr lvl="1"/>
            <a:r>
              <a:rPr lang="cs-CZ" dirty="0" smtClean="0"/>
              <a:t>Těžiště těla a těžiště břemene co nejblíže k sobě</a:t>
            </a:r>
          </a:p>
          <a:p>
            <a:r>
              <a:rPr lang="cs-CZ" dirty="0" smtClean="0"/>
              <a:t>Pravidlo horizontální roviny</a:t>
            </a:r>
          </a:p>
          <a:p>
            <a:pPr lvl="1"/>
            <a:r>
              <a:rPr lang="cs-CZ" dirty="0" smtClean="0"/>
              <a:t>Během přepravy přenášíme břemena ve stejné výšce (krátké vzdálenosti)</a:t>
            </a:r>
          </a:p>
          <a:p>
            <a:r>
              <a:rPr lang="cs-CZ" dirty="0" smtClean="0"/>
              <a:t>Mentální přístup</a:t>
            </a:r>
          </a:p>
          <a:p>
            <a:pPr lvl="1"/>
            <a:r>
              <a:rPr lang="cs-CZ" dirty="0" smtClean="0"/>
              <a:t>Objektivně zhodnotit vlastní sílu a dráhu po které se budeme pohybovat</a:t>
            </a:r>
          </a:p>
          <a:p>
            <a:r>
              <a:rPr lang="cs-CZ" dirty="0" smtClean="0"/>
              <a:t>Správná poloha dolních končetin</a:t>
            </a:r>
          </a:p>
          <a:p>
            <a:pPr lvl="1"/>
            <a:r>
              <a:rPr lang="cs-CZ" dirty="0" smtClean="0"/>
              <a:t>Nutná pro zajištění stability, DK mírně rozkročené (cca 30 cm) s nakročeným jedním chodidlem ve směru pohybu</a:t>
            </a:r>
          </a:p>
          <a:p>
            <a:r>
              <a:rPr lang="cs-CZ" dirty="0" smtClean="0"/>
              <a:t>Poloha paží</a:t>
            </a:r>
          </a:p>
          <a:p>
            <a:pPr lvl="1"/>
            <a:r>
              <a:rPr lang="cs-CZ" dirty="0" smtClean="0"/>
              <a:t>Paže co nejblíže k trupu, pokud možno natažené – opření  břemene o stehna a zlepšení stability</a:t>
            </a:r>
          </a:p>
        </p:txBody>
      </p:sp>
      <p:sp>
        <p:nvSpPr>
          <p:cNvPr id="2" name="Nadpis 1"/>
          <p:cNvSpPr>
            <a:spLocks noGrp="1"/>
          </p:cNvSpPr>
          <p:nvPr>
            <p:ph type="title"/>
          </p:nvPr>
        </p:nvSpPr>
        <p:spPr>
          <a:xfrm>
            <a:off x="457200" y="274638"/>
            <a:ext cx="8229600" cy="418058"/>
          </a:xfrm>
        </p:spPr>
        <p:txBody>
          <a:bodyPr>
            <a:noAutofit/>
          </a:bodyPr>
          <a:lstStyle/>
          <a:p>
            <a:pPr algn="ctr"/>
            <a:r>
              <a:rPr lang="cs-CZ" sz="3200" dirty="0" smtClean="0"/>
              <a:t>Hlavní zásady pro manipulaci s břemeny</a:t>
            </a:r>
            <a:endParaRPr lang="en-US" sz="3200" dirty="0"/>
          </a:p>
        </p:txBody>
      </p:sp>
    </p:spTree>
    <p:extLst>
      <p:ext uri="{BB962C8B-B14F-4D97-AF65-F5344CB8AC3E}">
        <p14:creationId xmlns:p14="http://schemas.microsoft.com/office/powerpoint/2010/main" val="10330266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pPr marL="0" indent="0">
              <a:buNone/>
            </a:pPr>
            <a:endParaRPr lang="cs-CZ" dirty="0" smtClean="0"/>
          </a:p>
          <a:p>
            <a:pPr lvl="1"/>
            <a:r>
              <a:rPr lang="cs-CZ" b="1" dirty="0" smtClean="0"/>
              <a:t>Fyzická ergonomie </a:t>
            </a:r>
            <a:r>
              <a:rPr lang="cs-CZ" dirty="0" smtClean="0"/>
              <a:t>(se zabývá vlivem pracovního prostředí na lidské zdraví)</a:t>
            </a:r>
          </a:p>
          <a:p>
            <a:pPr lvl="1"/>
            <a:r>
              <a:rPr lang="cs-CZ" b="1" dirty="0" smtClean="0"/>
              <a:t>Kognitivní ergonomie </a:t>
            </a:r>
            <a:r>
              <a:rPr lang="cs-CZ" dirty="0" smtClean="0"/>
              <a:t>(je zaměřena na psychologické aspekty pracovní činnosti – psychická zátěž, procesy rozhodování, pracovní stres, interakce člověk – počítač</a:t>
            </a:r>
          </a:p>
          <a:p>
            <a:pPr lvl="1"/>
            <a:r>
              <a:rPr lang="cs-CZ" b="1" dirty="0" smtClean="0"/>
              <a:t>Organizační ergonomie </a:t>
            </a:r>
            <a:r>
              <a:rPr lang="cs-CZ" dirty="0" smtClean="0"/>
              <a:t>(je zaměřena na optimalizaci sociotechnických systémů včetně jejich organizačních struktur)</a:t>
            </a:r>
          </a:p>
          <a:p>
            <a:pPr marL="0" indent="0">
              <a:buNone/>
            </a:pPr>
            <a:endParaRPr lang="cs-CZ" dirty="0" smtClean="0"/>
          </a:p>
          <a:p>
            <a:pPr lvl="1"/>
            <a:endParaRPr lang="en-US" dirty="0"/>
          </a:p>
        </p:txBody>
      </p:sp>
      <p:sp>
        <p:nvSpPr>
          <p:cNvPr id="2" name="Nadpis 1"/>
          <p:cNvSpPr>
            <a:spLocks noGrp="1"/>
          </p:cNvSpPr>
          <p:nvPr>
            <p:ph type="title"/>
          </p:nvPr>
        </p:nvSpPr>
        <p:spPr/>
        <p:txBody>
          <a:bodyPr>
            <a:normAutofit/>
          </a:bodyPr>
          <a:lstStyle/>
          <a:p>
            <a:pPr algn="ctr"/>
            <a:r>
              <a:rPr lang="cs-CZ" dirty="0" smtClean="0"/>
              <a:t>Oblasti ergonomie - základní</a:t>
            </a:r>
            <a:endParaRPr lang="en-US" dirty="0"/>
          </a:p>
        </p:txBody>
      </p:sp>
    </p:spTree>
    <p:extLst>
      <p:ext uri="{BB962C8B-B14F-4D97-AF65-F5344CB8AC3E}">
        <p14:creationId xmlns:p14="http://schemas.microsoft.com/office/powerpoint/2010/main" val="33884273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16632"/>
            <a:ext cx="8229600" cy="6624736"/>
          </a:xfrm>
        </p:spPr>
        <p:txBody>
          <a:bodyPr>
            <a:normAutofit/>
          </a:bodyPr>
          <a:lstStyle/>
          <a:p>
            <a:r>
              <a:rPr lang="cs-CZ" dirty="0" smtClean="0"/>
              <a:t>Správné uchopení břemene</a:t>
            </a:r>
          </a:p>
          <a:p>
            <a:pPr lvl="1"/>
            <a:r>
              <a:rPr lang="cs-CZ" dirty="0" smtClean="0"/>
              <a:t>Uchopujeme celými dlaněmi, využíváme zvedací kleště, magnety, rukavice</a:t>
            </a:r>
          </a:p>
          <a:p>
            <a:r>
              <a:rPr lang="cs-CZ" dirty="0" smtClean="0"/>
              <a:t>Nitrobřišní a nitrohrudní tlak</a:t>
            </a:r>
          </a:p>
          <a:p>
            <a:pPr lvl="1"/>
            <a:r>
              <a:rPr lang="cs-CZ" dirty="0" smtClean="0"/>
              <a:t>Při zvedání těžkých břemen před zvednutím nadechnout, zatajit dech a držet jej po celou dobu zvedání ( zpevnění břišního svalstva) , při zvedání běžných předmětů stačí pouze zatnout břišní svalstvo a dech nezatajovat</a:t>
            </a:r>
          </a:p>
          <a:p>
            <a:r>
              <a:rPr lang="cs-CZ" dirty="0" smtClean="0"/>
              <a:t>Dráha a doba manipulace</a:t>
            </a:r>
          </a:p>
          <a:p>
            <a:pPr lvl="1"/>
            <a:r>
              <a:rPr lang="cs-CZ" dirty="0" smtClean="0"/>
              <a:t>Co nejkratší dráha manipulace ve svislé i vodorovné rovině</a:t>
            </a:r>
          </a:p>
          <a:p>
            <a:r>
              <a:rPr lang="cs-CZ" dirty="0" smtClean="0"/>
              <a:t>Využití hmotnosti vlastního těla</a:t>
            </a:r>
          </a:p>
          <a:p>
            <a:pPr lvl="1"/>
            <a:r>
              <a:rPr lang="cs-CZ" dirty="0" smtClean="0"/>
              <a:t>Využití kinetické energie vlastního těla, např. pomoc stehnem při zvedání břemene na stůl</a:t>
            </a:r>
            <a:endParaRPr lang="en-US" dirty="0" smtClean="0"/>
          </a:p>
          <a:p>
            <a:endParaRPr lang="en-US" dirty="0"/>
          </a:p>
        </p:txBody>
      </p:sp>
    </p:spTree>
    <p:extLst>
      <p:ext uri="{BB962C8B-B14F-4D97-AF65-F5344CB8AC3E}">
        <p14:creationId xmlns:p14="http://schemas.microsoft.com/office/powerpoint/2010/main" val="73477384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cs-CZ" dirty="0" smtClean="0"/>
              <a:t>V zásadě lze rozlišit různé typy poškození lidského těla na základě tří základních mechanizmů</a:t>
            </a:r>
          </a:p>
          <a:p>
            <a:r>
              <a:rPr lang="cs-CZ" dirty="0" smtClean="0"/>
              <a:t>Poškození v důsledku úrazů</a:t>
            </a:r>
          </a:p>
          <a:p>
            <a:r>
              <a:rPr lang="cs-CZ" dirty="0" smtClean="0"/>
              <a:t>Poškození v důsledku přetížení</a:t>
            </a:r>
          </a:p>
          <a:p>
            <a:r>
              <a:rPr lang="cs-CZ" dirty="0" smtClean="0"/>
              <a:t>Poškození v důsledku kumulativní zátěže</a:t>
            </a:r>
            <a:endParaRPr lang="en-US" dirty="0"/>
          </a:p>
        </p:txBody>
      </p:sp>
      <p:sp>
        <p:nvSpPr>
          <p:cNvPr id="2" name="Nadpis 1"/>
          <p:cNvSpPr>
            <a:spLocks noGrp="1"/>
          </p:cNvSpPr>
          <p:nvPr>
            <p:ph type="title"/>
          </p:nvPr>
        </p:nvSpPr>
        <p:spPr/>
        <p:txBody>
          <a:bodyPr>
            <a:normAutofit fontScale="90000"/>
          </a:bodyPr>
          <a:lstStyle/>
          <a:p>
            <a:r>
              <a:rPr lang="cs-CZ" dirty="0" smtClean="0"/>
              <a:t>Profesně podmíněná onemocnění</a:t>
            </a:r>
            <a:endParaRPr lang="en-US" dirty="0"/>
          </a:p>
        </p:txBody>
      </p:sp>
    </p:spTree>
    <p:extLst>
      <p:ext uri="{BB962C8B-B14F-4D97-AF65-F5344CB8AC3E}">
        <p14:creationId xmlns:p14="http://schemas.microsoft.com/office/powerpoint/2010/main" val="378157584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cs-CZ" dirty="0" smtClean="0"/>
              <a:t>Bolesti krční i bederní páteře</a:t>
            </a:r>
          </a:p>
          <a:p>
            <a:pPr lvl="1"/>
            <a:r>
              <a:rPr lang="cs-CZ" dirty="0" smtClean="0"/>
              <a:t>Svalové bolesti (95% všech případů)</a:t>
            </a:r>
          </a:p>
          <a:p>
            <a:pPr lvl="1"/>
            <a:r>
              <a:rPr lang="cs-CZ" dirty="0" smtClean="0"/>
              <a:t>Vazivové bolesti</a:t>
            </a:r>
          </a:p>
          <a:p>
            <a:pPr lvl="1"/>
            <a:r>
              <a:rPr lang="cs-CZ" dirty="0" smtClean="0"/>
              <a:t>Degenerativní změny</a:t>
            </a:r>
          </a:p>
          <a:p>
            <a:pPr lvl="1"/>
            <a:r>
              <a:rPr lang="cs-CZ" dirty="0" smtClean="0"/>
              <a:t>Kořenové útlaky</a:t>
            </a:r>
          </a:p>
          <a:p>
            <a:pPr lvl="1"/>
            <a:r>
              <a:rPr lang="cs-CZ" dirty="0" smtClean="0"/>
              <a:t>Blokády</a:t>
            </a:r>
          </a:p>
          <a:p>
            <a:pPr lvl="1"/>
            <a:r>
              <a:rPr lang="cs-CZ" dirty="0" smtClean="0"/>
              <a:t>Prolaps disku</a:t>
            </a:r>
          </a:p>
        </p:txBody>
      </p:sp>
      <p:sp>
        <p:nvSpPr>
          <p:cNvPr id="2" name="Nadpis 1"/>
          <p:cNvSpPr>
            <a:spLocks noGrp="1"/>
          </p:cNvSpPr>
          <p:nvPr>
            <p:ph type="title"/>
          </p:nvPr>
        </p:nvSpPr>
        <p:spPr/>
        <p:txBody>
          <a:bodyPr/>
          <a:lstStyle/>
          <a:p>
            <a:pPr algn="ctr"/>
            <a:r>
              <a:rPr lang="cs-CZ" dirty="0" smtClean="0"/>
              <a:t>Onemocnění axiálního skeletu</a:t>
            </a:r>
            <a:endParaRPr lang="en-US" dirty="0"/>
          </a:p>
        </p:txBody>
      </p:sp>
    </p:spTree>
    <p:extLst>
      <p:ext uri="{BB962C8B-B14F-4D97-AF65-F5344CB8AC3E}">
        <p14:creationId xmlns:p14="http://schemas.microsoft.com/office/powerpoint/2010/main" val="3677265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600200"/>
            <a:ext cx="8229600" cy="4997152"/>
          </a:xfrm>
        </p:spPr>
        <p:txBody>
          <a:bodyPr>
            <a:normAutofit/>
          </a:bodyPr>
          <a:lstStyle/>
          <a:p>
            <a:r>
              <a:rPr lang="cs-CZ" dirty="0" smtClean="0"/>
              <a:t>Rameno</a:t>
            </a:r>
          </a:p>
          <a:p>
            <a:pPr lvl="1"/>
            <a:r>
              <a:rPr lang="cs-CZ" dirty="0" smtClean="0"/>
              <a:t>Syndrom rotátorové manžety</a:t>
            </a:r>
          </a:p>
          <a:p>
            <a:pPr lvl="1"/>
            <a:r>
              <a:rPr lang="cs-CZ" dirty="0" smtClean="0"/>
              <a:t>Syndrom zmrzlého ramene</a:t>
            </a:r>
          </a:p>
          <a:p>
            <a:pPr lvl="1"/>
            <a:r>
              <a:rPr lang="cs-CZ" dirty="0" err="1" smtClean="0"/>
              <a:t>burzi</a:t>
            </a:r>
            <a:endParaRPr lang="cs-CZ" dirty="0" smtClean="0"/>
          </a:p>
          <a:p>
            <a:pPr lvl="1"/>
            <a:r>
              <a:rPr lang="cs-CZ" dirty="0" smtClean="0"/>
              <a:t>Kalcifikace a poškození pouzdra, luxace subluxace</a:t>
            </a:r>
          </a:p>
          <a:p>
            <a:r>
              <a:rPr lang="cs-CZ" dirty="0" smtClean="0"/>
              <a:t>Koleno</a:t>
            </a:r>
          </a:p>
          <a:p>
            <a:pPr lvl="1"/>
            <a:r>
              <a:rPr lang="cs-CZ" dirty="0" err="1" smtClean="0"/>
              <a:t>Chondropatie</a:t>
            </a:r>
            <a:endParaRPr lang="cs-CZ" dirty="0" smtClean="0"/>
          </a:p>
          <a:p>
            <a:pPr lvl="1"/>
            <a:r>
              <a:rPr lang="cs-CZ" dirty="0" err="1" smtClean="0"/>
              <a:t>Gonarthrosa</a:t>
            </a:r>
            <a:endParaRPr lang="cs-CZ" dirty="0" smtClean="0"/>
          </a:p>
          <a:p>
            <a:r>
              <a:rPr lang="cs-CZ" dirty="0" smtClean="0"/>
              <a:t>Kyčel</a:t>
            </a:r>
          </a:p>
          <a:p>
            <a:pPr lvl="1"/>
            <a:r>
              <a:rPr lang="cs-CZ" dirty="0" err="1" smtClean="0"/>
              <a:t>Coxartrosa</a:t>
            </a:r>
            <a:endParaRPr lang="cs-CZ" dirty="0" smtClean="0"/>
          </a:p>
          <a:p>
            <a:pPr lvl="1"/>
            <a:endParaRPr lang="en-US" dirty="0"/>
          </a:p>
        </p:txBody>
      </p:sp>
      <p:sp>
        <p:nvSpPr>
          <p:cNvPr id="2" name="Nadpis 1"/>
          <p:cNvSpPr>
            <a:spLocks noGrp="1"/>
          </p:cNvSpPr>
          <p:nvPr>
            <p:ph type="title"/>
          </p:nvPr>
        </p:nvSpPr>
        <p:spPr/>
        <p:txBody>
          <a:bodyPr/>
          <a:lstStyle/>
          <a:p>
            <a:pPr algn="ctr"/>
            <a:r>
              <a:rPr lang="cs-CZ" dirty="0" smtClean="0"/>
              <a:t>Onemocnění periferních kloubů</a:t>
            </a:r>
            <a:endParaRPr lang="en-US" dirty="0"/>
          </a:p>
        </p:txBody>
      </p:sp>
    </p:spTree>
    <p:extLst>
      <p:ext uri="{BB962C8B-B14F-4D97-AF65-F5344CB8AC3E}">
        <p14:creationId xmlns:p14="http://schemas.microsoft.com/office/powerpoint/2010/main" val="413046826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r>
              <a:rPr lang="cs-CZ" dirty="0" smtClean="0"/>
              <a:t>Záněty šlach (</a:t>
            </a:r>
            <a:r>
              <a:rPr lang="cs-CZ" dirty="0" err="1" smtClean="0"/>
              <a:t>tendovaginitídy</a:t>
            </a:r>
            <a:r>
              <a:rPr lang="cs-CZ" dirty="0" smtClean="0"/>
              <a:t>)</a:t>
            </a:r>
          </a:p>
          <a:p>
            <a:r>
              <a:rPr lang="cs-CZ" dirty="0" err="1" smtClean="0"/>
              <a:t>Entézopatie</a:t>
            </a:r>
            <a:r>
              <a:rPr lang="cs-CZ" dirty="0" smtClean="0"/>
              <a:t> (Tenisový loket, oštěpařský loket)</a:t>
            </a:r>
          </a:p>
          <a:p>
            <a:r>
              <a:rPr lang="cs-CZ" dirty="0" smtClean="0"/>
              <a:t>Útlakové syndromy nervů (syndrom karpálního tunelu)</a:t>
            </a:r>
          </a:p>
          <a:p>
            <a:r>
              <a:rPr lang="cs-CZ" dirty="0" smtClean="0"/>
              <a:t>Komprese ulnárního nervu</a:t>
            </a:r>
          </a:p>
          <a:p>
            <a:r>
              <a:rPr lang="cs-CZ" dirty="0" err="1" smtClean="0"/>
              <a:t>Lupavý</a:t>
            </a:r>
            <a:r>
              <a:rPr lang="cs-CZ" dirty="0" smtClean="0"/>
              <a:t> palec</a:t>
            </a:r>
          </a:p>
        </p:txBody>
      </p:sp>
      <p:sp>
        <p:nvSpPr>
          <p:cNvPr id="2" name="Nadpis 1"/>
          <p:cNvSpPr>
            <a:spLocks noGrp="1"/>
          </p:cNvSpPr>
          <p:nvPr>
            <p:ph type="title"/>
          </p:nvPr>
        </p:nvSpPr>
        <p:spPr/>
        <p:txBody>
          <a:bodyPr>
            <a:normAutofit fontScale="90000"/>
          </a:bodyPr>
          <a:lstStyle/>
          <a:p>
            <a:pPr algn="ctr"/>
            <a:r>
              <a:rPr lang="cs-CZ" dirty="0" smtClean="0"/>
              <a:t>Onemocnění končetin z přetížení</a:t>
            </a:r>
            <a:endParaRPr lang="en-US" dirty="0"/>
          </a:p>
        </p:txBody>
      </p:sp>
    </p:spTree>
    <p:extLst>
      <p:ext uri="{BB962C8B-B14F-4D97-AF65-F5344CB8AC3E}">
        <p14:creationId xmlns:p14="http://schemas.microsoft.com/office/powerpoint/2010/main" val="378134582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196752"/>
            <a:ext cx="8229600" cy="5544616"/>
          </a:xfrm>
        </p:spPr>
        <p:txBody>
          <a:bodyPr>
            <a:normAutofit/>
          </a:bodyPr>
          <a:lstStyle/>
          <a:p>
            <a:r>
              <a:rPr lang="cs-CZ" dirty="0" smtClean="0"/>
              <a:t>Chronický únavový syndrom</a:t>
            </a:r>
          </a:p>
          <a:p>
            <a:pPr lvl="1"/>
            <a:r>
              <a:rPr lang="cs-CZ" dirty="0" smtClean="0"/>
              <a:t>Je charakterizován alespoň půl roku trvajícími, nepřetržitými nebo vracejícími se únavovými příznaky a vyčerpáním. Spouštěcím mechanismem je nejčastěji kombinace stresu a oslabení imunitního systému s následným virovým nebo bakteriálním onemocněním.</a:t>
            </a:r>
          </a:p>
          <a:p>
            <a:r>
              <a:rPr lang="cs-CZ" dirty="0" smtClean="0"/>
              <a:t>Syndrom vyhoření</a:t>
            </a:r>
          </a:p>
          <a:p>
            <a:pPr lvl="1"/>
            <a:r>
              <a:rPr lang="cs-CZ" dirty="0" smtClean="0"/>
              <a:t>Se označuje emocionální vyčerpání, odcizení, ztráta zájmu o práci, trvalá nespokojenost. Příčinou je nadměrná psychická zátěž, související s vysokými nároky na odpovědnost za kvalitu práce při omezených možnostech rozhodovat o tempu práce, způsobech řešení úkolů. </a:t>
            </a:r>
          </a:p>
          <a:p>
            <a:pPr marL="0" indent="0">
              <a:buNone/>
            </a:pPr>
            <a:endParaRPr lang="cs-CZ" dirty="0" smtClean="0"/>
          </a:p>
        </p:txBody>
      </p:sp>
      <p:sp>
        <p:nvSpPr>
          <p:cNvPr id="2" name="Nadpis 1"/>
          <p:cNvSpPr>
            <a:spLocks noGrp="1"/>
          </p:cNvSpPr>
          <p:nvPr>
            <p:ph type="title"/>
          </p:nvPr>
        </p:nvSpPr>
        <p:spPr/>
        <p:txBody>
          <a:bodyPr/>
          <a:lstStyle/>
          <a:p>
            <a:pPr algn="ctr"/>
            <a:r>
              <a:rPr lang="cs-CZ" dirty="0" smtClean="0"/>
              <a:t>Psychická onemocnění</a:t>
            </a:r>
            <a:endParaRPr lang="en-US" dirty="0"/>
          </a:p>
        </p:txBody>
      </p:sp>
    </p:spTree>
    <p:extLst>
      <p:ext uri="{BB962C8B-B14F-4D97-AF65-F5344CB8AC3E}">
        <p14:creationId xmlns:p14="http://schemas.microsoft.com/office/powerpoint/2010/main" val="326554493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r>
              <a:rPr lang="cs-CZ" dirty="0" smtClean="0"/>
              <a:t>Onemocnění zraku</a:t>
            </a:r>
          </a:p>
          <a:p>
            <a:pPr lvl="1"/>
            <a:r>
              <a:rPr lang="cs-CZ" dirty="0" smtClean="0"/>
              <a:t>Snížená akomodace čočky</a:t>
            </a:r>
          </a:p>
          <a:p>
            <a:pPr lvl="1"/>
            <a:r>
              <a:rPr lang="cs-CZ" dirty="0" smtClean="0"/>
              <a:t>Pálení očí, chronický zánět spojivek</a:t>
            </a:r>
          </a:p>
          <a:p>
            <a:pPr lvl="1"/>
            <a:r>
              <a:rPr lang="cs-CZ" dirty="0" smtClean="0"/>
              <a:t>šilhavost</a:t>
            </a:r>
          </a:p>
          <a:p>
            <a:r>
              <a:rPr lang="cs-CZ" dirty="0" smtClean="0"/>
              <a:t>Onemocnění sluchu </a:t>
            </a:r>
          </a:p>
          <a:p>
            <a:pPr lvl="1"/>
            <a:r>
              <a:rPr lang="cs-CZ" dirty="0" smtClean="0"/>
              <a:t>Poškození sluchu nadměrným hlukem, tlakem,</a:t>
            </a:r>
          </a:p>
          <a:p>
            <a:pPr lvl="1"/>
            <a:r>
              <a:rPr lang="cs-CZ" dirty="0" smtClean="0"/>
              <a:t>Poškození </a:t>
            </a:r>
            <a:r>
              <a:rPr lang="cs-CZ" dirty="0" err="1" smtClean="0"/>
              <a:t>statokinetického</a:t>
            </a:r>
            <a:r>
              <a:rPr lang="cs-CZ" dirty="0" smtClean="0"/>
              <a:t> ústrojí</a:t>
            </a:r>
          </a:p>
          <a:p>
            <a:r>
              <a:rPr lang="cs-CZ" dirty="0" smtClean="0"/>
              <a:t>Cit</a:t>
            </a:r>
          </a:p>
          <a:p>
            <a:pPr lvl="1"/>
            <a:r>
              <a:rPr lang="cs-CZ" dirty="0" smtClean="0"/>
              <a:t>Brnění rukou v návaznosti na nervové poškození z opakovaných vibrací</a:t>
            </a:r>
            <a:endParaRPr lang="en-US" dirty="0"/>
          </a:p>
        </p:txBody>
      </p:sp>
      <p:sp>
        <p:nvSpPr>
          <p:cNvPr id="2" name="Nadpis 1"/>
          <p:cNvSpPr>
            <a:spLocks noGrp="1"/>
          </p:cNvSpPr>
          <p:nvPr>
            <p:ph type="title"/>
          </p:nvPr>
        </p:nvSpPr>
        <p:spPr/>
        <p:txBody>
          <a:bodyPr/>
          <a:lstStyle/>
          <a:p>
            <a:pPr algn="ctr"/>
            <a:r>
              <a:rPr lang="cs-CZ" dirty="0" smtClean="0"/>
              <a:t>Onemocnění smyslů</a:t>
            </a:r>
            <a:endParaRPr lang="en-US" dirty="0"/>
          </a:p>
        </p:txBody>
      </p:sp>
    </p:spTree>
    <p:extLst>
      <p:ext uri="{BB962C8B-B14F-4D97-AF65-F5344CB8AC3E}">
        <p14:creationId xmlns:p14="http://schemas.microsoft.com/office/powerpoint/2010/main" val="236395382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cs-CZ" dirty="0" smtClean="0"/>
              <a:t>Dříve diskutovány u žen vzhledem k záření</a:t>
            </a:r>
          </a:p>
          <a:p>
            <a:r>
              <a:rPr lang="cs-CZ" dirty="0" smtClean="0"/>
              <a:t>Nyní ženy: poškození vazů pánevního dna při zvedání těžkých břemen</a:t>
            </a:r>
          </a:p>
          <a:p>
            <a:r>
              <a:rPr lang="cs-CZ" dirty="0" smtClean="0"/>
              <a:t>Muži: snížení kvality ejakulátu z důvodu dlouhodobého sezení</a:t>
            </a:r>
            <a:endParaRPr lang="en-US" dirty="0"/>
          </a:p>
        </p:txBody>
      </p:sp>
      <p:sp>
        <p:nvSpPr>
          <p:cNvPr id="2" name="Nadpis 1"/>
          <p:cNvSpPr>
            <a:spLocks noGrp="1"/>
          </p:cNvSpPr>
          <p:nvPr>
            <p:ph type="title"/>
          </p:nvPr>
        </p:nvSpPr>
        <p:spPr/>
        <p:txBody>
          <a:bodyPr/>
          <a:lstStyle/>
          <a:p>
            <a:pPr algn="ctr"/>
            <a:r>
              <a:rPr lang="cs-CZ" dirty="0" smtClean="0"/>
              <a:t>Poruchy reprodukce</a:t>
            </a:r>
            <a:endParaRPr lang="en-US" dirty="0"/>
          </a:p>
        </p:txBody>
      </p:sp>
    </p:spTree>
    <p:extLst>
      <p:ext uri="{BB962C8B-B14F-4D97-AF65-F5344CB8AC3E}">
        <p14:creationId xmlns:p14="http://schemas.microsoft.com/office/powerpoint/2010/main" val="24758926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600200"/>
            <a:ext cx="8229600" cy="4925144"/>
          </a:xfrm>
        </p:spPr>
        <p:txBody>
          <a:bodyPr>
            <a:normAutofit/>
          </a:bodyPr>
          <a:lstStyle/>
          <a:p>
            <a:pPr marL="0" indent="0">
              <a:buNone/>
            </a:pPr>
            <a:endParaRPr lang="cs-CZ" dirty="0" smtClean="0"/>
          </a:p>
          <a:p>
            <a:pPr lvl="1"/>
            <a:r>
              <a:rPr lang="cs-CZ" b="1" dirty="0" err="1" smtClean="0"/>
              <a:t>Myoskeletální</a:t>
            </a:r>
            <a:r>
              <a:rPr lang="cs-CZ" dirty="0" smtClean="0"/>
              <a:t> ergonomie (zabývá se prevencí profesionálně podmíněných onemocnění pohybového aparátu)</a:t>
            </a:r>
          </a:p>
          <a:p>
            <a:pPr lvl="1"/>
            <a:r>
              <a:rPr lang="cs-CZ" b="1" dirty="0" smtClean="0"/>
              <a:t>Psychosociální ergonomie </a:t>
            </a:r>
            <a:r>
              <a:rPr lang="cs-CZ" dirty="0" smtClean="0"/>
              <a:t>(zabývá se psychologickými požadavky práce a stresovými faktory)</a:t>
            </a:r>
          </a:p>
          <a:p>
            <a:pPr lvl="1"/>
            <a:r>
              <a:rPr lang="cs-CZ" b="1" dirty="0" smtClean="0"/>
              <a:t>Participační ergonomie </a:t>
            </a:r>
            <a:r>
              <a:rPr lang="cs-CZ" dirty="0" smtClean="0"/>
              <a:t>(podstatou je spoluúčast zaměstnanců na úpravě pracovního místa)</a:t>
            </a:r>
          </a:p>
          <a:p>
            <a:pPr lvl="1"/>
            <a:r>
              <a:rPr lang="cs-CZ" b="1" dirty="0" smtClean="0"/>
              <a:t>Rehabilitační ergonomie </a:t>
            </a:r>
            <a:r>
              <a:rPr lang="cs-CZ" dirty="0" smtClean="0"/>
              <a:t>(zaměřuje se na profesní přípravu handicapovaných osob)</a:t>
            </a:r>
          </a:p>
          <a:p>
            <a:pPr marL="457200" lvl="1" indent="0">
              <a:buNone/>
            </a:pPr>
            <a:endParaRPr lang="en-US" dirty="0"/>
          </a:p>
        </p:txBody>
      </p:sp>
      <p:sp>
        <p:nvSpPr>
          <p:cNvPr id="2" name="Nadpis 1"/>
          <p:cNvSpPr>
            <a:spLocks noGrp="1"/>
          </p:cNvSpPr>
          <p:nvPr>
            <p:ph type="title"/>
          </p:nvPr>
        </p:nvSpPr>
        <p:spPr/>
        <p:txBody>
          <a:bodyPr/>
          <a:lstStyle/>
          <a:p>
            <a:pPr algn="ctr"/>
            <a:r>
              <a:rPr lang="cs-CZ" dirty="0" smtClean="0"/>
              <a:t>Oblasti ergonomie - speciální</a:t>
            </a:r>
            <a:endParaRPr lang="en-US" dirty="0"/>
          </a:p>
        </p:txBody>
      </p:sp>
    </p:spTree>
    <p:extLst>
      <p:ext uri="{BB962C8B-B14F-4D97-AF65-F5344CB8AC3E}">
        <p14:creationId xmlns:p14="http://schemas.microsoft.com/office/powerpoint/2010/main" val="27578568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cs-CZ" dirty="0" smtClean="0"/>
              <a:t>Ergonomické požadavky a doporučení jsou předmětem řady právních ustanovení. Jsou to zejména normy ČSN, ISO, EN</a:t>
            </a:r>
            <a:endParaRPr lang="en-US" dirty="0"/>
          </a:p>
        </p:txBody>
      </p:sp>
      <p:sp>
        <p:nvSpPr>
          <p:cNvPr id="2" name="Nadpis 1"/>
          <p:cNvSpPr>
            <a:spLocks noGrp="1"/>
          </p:cNvSpPr>
          <p:nvPr>
            <p:ph type="title"/>
          </p:nvPr>
        </p:nvSpPr>
        <p:spPr/>
        <p:txBody>
          <a:bodyPr/>
          <a:lstStyle/>
          <a:p>
            <a:pPr algn="ctr"/>
            <a:r>
              <a:rPr lang="cs-CZ" dirty="0" smtClean="0"/>
              <a:t>Legislativa a ergonomie</a:t>
            </a:r>
            <a:endParaRPr lang="en-US" dirty="0"/>
          </a:p>
        </p:txBody>
      </p:sp>
    </p:spTree>
    <p:extLst>
      <p:ext uri="{BB962C8B-B14F-4D97-AF65-F5344CB8AC3E}">
        <p14:creationId xmlns:p14="http://schemas.microsoft.com/office/powerpoint/2010/main" val="41022401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204864"/>
            <a:ext cx="8229600" cy="3802427"/>
          </a:xfrm>
        </p:spPr>
        <p:txBody>
          <a:bodyPr/>
          <a:lstStyle/>
          <a:p>
            <a:r>
              <a:rPr lang="cs-CZ" dirty="0" smtClean="0"/>
              <a:t>Pracovní systém</a:t>
            </a:r>
          </a:p>
          <a:p>
            <a:pPr lvl="1"/>
            <a:r>
              <a:rPr lang="cs-CZ" dirty="0" smtClean="0"/>
              <a:t>Systém skládající se z osob a pracovního zařízení, jejichž součinností v rámci pracovního procesu je plněn určitý pracovní úkol na pracovním místě.</a:t>
            </a:r>
            <a:endParaRPr lang="en-US" dirty="0"/>
          </a:p>
        </p:txBody>
      </p:sp>
      <p:sp>
        <p:nvSpPr>
          <p:cNvPr id="2" name="Nadpis 1"/>
          <p:cNvSpPr>
            <a:spLocks noGrp="1"/>
          </p:cNvSpPr>
          <p:nvPr>
            <p:ph type="title"/>
          </p:nvPr>
        </p:nvSpPr>
        <p:spPr>
          <a:xfrm>
            <a:off x="467544" y="476672"/>
            <a:ext cx="8229600" cy="1143000"/>
          </a:xfrm>
        </p:spPr>
        <p:txBody>
          <a:bodyPr>
            <a:noAutofit/>
          </a:bodyPr>
          <a:lstStyle/>
          <a:p>
            <a:pPr algn="ctr"/>
            <a:r>
              <a:rPr lang="cs-CZ" sz="3600" dirty="0" smtClean="0"/>
              <a:t>Kritéria a parametry ergonomického hodnocení pracovních systémů</a:t>
            </a:r>
            <a:endParaRPr lang="en-US" sz="3600" dirty="0"/>
          </a:p>
        </p:txBody>
      </p:sp>
    </p:spTree>
    <p:extLst>
      <p:ext uri="{BB962C8B-B14F-4D97-AF65-F5344CB8AC3E}">
        <p14:creationId xmlns:p14="http://schemas.microsoft.com/office/powerpoint/2010/main" val="26319759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600200"/>
            <a:ext cx="8229600" cy="5069160"/>
          </a:xfrm>
        </p:spPr>
        <p:txBody>
          <a:bodyPr>
            <a:normAutofit fontScale="77500" lnSpcReduction="20000"/>
          </a:bodyPr>
          <a:lstStyle/>
          <a:p>
            <a:r>
              <a:rPr lang="cs-CZ" dirty="0" smtClean="0"/>
              <a:t>Podlahová plocha pro jednoho pracovníka</a:t>
            </a:r>
          </a:p>
          <a:p>
            <a:pPr lvl="1"/>
            <a:r>
              <a:rPr lang="cs-CZ" dirty="0" smtClean="0"/>
              <a:t>Při denním osvětlení: min. nezastavěná plocha 2 m</a:t>
            </a:r>
            <a:r>
              <a:rPr lang="cs-CZ" baseline="30000" dirty="0" smtClean="0"/>
              <a:t>2</a:t>
            </a:r>
            <a:r>
              <a:rPr lang="cs-CZ" dirty="0" smtClean="0"/>
              <a:t> v umělém osvětlení a ovzduší: 5 m</a:t>
            </a:r>
            <a:r>
              <a:rPr lang="cs-CZ" baseline="30000" dirty="0" smtClean="0"/>
              <a:t>2</a:t>
            </a:r>
            <a:endParaRPr lang="cs-CZ" dirty="0" smtClean="0"/>
          </a:p>
          <a:p>
            <a:endParaRPr lang="cs-CZ" dirty="0" smtClean="0"/>
          </a:p>
          <a:p>
            <a:r>
              <a:rPr lang="cs-CZ" dirty="0" smtClean="0"/>
              <a:t>Světlá výška pracoviště</a:t>
            </a:r>
          </a:p>
          <a:p>
            <a:pPr lvl="1"/>
            <a:r>
              <a:rPr lang="cs-CZ" dirty="0" smtClean="0"/>
              <a:t>Minimální světlá výška při denním osvětlení je 2,5 m až 3,25 m podle velikosti plochy. Při umělém osvětlení a ovzduší je to 3,0 až 4,5 m.</a:t>
            </a:r>
          </a:p>
          <a:p>
            <a:endParaRPr lang="cs-CZ" dirty="0" smtClean="0"/>
          </a:p>
          <a:p>
            <a:r>
              <a:rPr lang="cs-CZ" dirty="0" smtClean="0"/>
              <a:t>Vzdušný prostor</a:t>
            </a:r>
          </a:p>
          <a:p>
            <a:pPr lvl="1"/>
            <a:r>
              <a:rPr lang="cs-CZ" dirty="0" smtClean="0"/>
              <a:t>Minimální vzdušný prostor na jednoho pracovníka při denním osvětlení je 12m</a:t>
            </a:r>
            <a:r>
              <a:rPr lang="cs-CZ" baseline="30000" dirty="0" smtClean="0"/>
              <a:t>3 </a:t>
            </a:r>
            <a:r>
              <a:rPr lang="cs-CZ" dirty="0" smtClean="0"/>
              <a:t>až 18 m</a:t>
            </a:r>
            <a:r>
              <a:rPr lang="cs-CZ" baseline="30000" dirty="0" smtClean="0"/>
              <a:t>3 </a:t>
            </a:r>
            <a:r>
              <a:rPr lang="cs-CZ" dirty="0" smtClean="0"/>
              <a:t> podle typu pracovní pozice, při umělém osvětlení a ovzduší to je 20 m</a:t>
            </a:r>
            <a:r>
              <a:rPr lang="cs-CZ" baseline="30000" dirty="0" smtClean="0"/>
              <a:t>3 </a:t>
            </a:r>
            <a:r>
              <a:rPr lang="cs-CZ" dirty="0" smtClean="0"/>
              <a:t> až 30 m</a:t>
            </a:r>
            <a:r>
              <a:rPr lang="cs-CZ" baseline="30000" dirty="0" smtClean="0"/>
              <a:t>3 </a:t>
            </a:r>
            <a:endParaRPr lang="cs-CZ" dirty="0" smtClean="0"/>
          </a:p>
          <a:p>
            <a:endParaRPr lang="cs-CZ" dirty="0" smtClean="0"/>
          </a:p>
          <a:p>
            <a:r>
              <a:rPr lang="cs-CZ" dirty="0" smtClean="0"/>
              <a:t>Pracovní prostor</a:t>
            </a:r>
          </a:p>
          <a:p>
            <a:pPr lvl="1"/>
            <a:r>
              <a:rPr lang="cs-CZ" dirty="0" smtClean="0"/>
              <a:t>Rozměry pracovního místa musí odpovídat tělesným rozměrům pracovníků, pracovní poloze, typům stojů, Vzdálenosti mezi používanými technickými zařízeními a stěnami, chodbami, dveřmi musí umožňovat bezpečný pohyb, popř. únik.</a:t>
            </a:r>
          </a:p>
        </p:txBody>
      </p:sp>
      <p:sp>
        <p:nvSpPr>
          <p:cNvPr id="2" name="Nadpis 1"/>
          <p:cNvSpPr>
            <a:spLocks noGrp="1"/>
          </p:cNvSpPr>
          <p:nvPr>
            <p:ph type="title"/>
          </p:nvPr>
        </p:nvSpPr>
        <p:spPr/>
        <p:txBody>
          <a:bodyPr>
            <a:noAutofit/>
          </a:bodyPr>
          <a:lstStyle/>
          <a:p>
            <a:pPr algn="ctr"/>
            <a:r>
              <a:rPr lang="cs-CZ" sz="2600" dirty="0" smtClean="0"/>
              <a:t>Nejdůležitější kritéria a parametry ergonomického hodnocení pracovních systémů</a:t>
            </a:r>
            <a:endParaRPr lang="en-US" sz="2600" dirty="0"/>
          </a:p>
        </p:txBody>
      </p:sp>
    </p:spTree>
    <p:extLst>
      <p:ext uri="{BB962C8B-B14F-4D97-AF65-F5344CB8AC3E}">
        <p14:creationId xmlns:p14="http://schemas.microsoft.com/office/powerpoint/2010/main" val="8044123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6192688"/>
          </a:xfrm>
        </p:spPr>
        <p:txBody>
          <a:bodyPr>
            <a:normAutofit fontScale="92500"/>
          </a:bodyPr>
          <a:lstStyle/>
          <a:p>
            <a:r>
              <a:rPr lang="cs-CZ" dirty="0" smtClean="0"/>
              <a:t>Pracovní (manipulační) rovina</a:t>
            </a:r>
          </a:p>
          <a:p>
            <a:pPr lvl="1"/>
            <a:r>
              <a:rPr lang="cs-CZ" dirty="0" smtClean="0"/>
              <a:t>Výška pracovní roviny nad podlahou při práci vsedě a vstoje by měla být přibližně stejná jako je výška lokte nad podlahou. Pro českou populaci je při práci vstoje rozpětí 95 – 120 cm, při práci vsedě 20 – 35 cm nad sedadlem</a:t>
            </a:r>
          </a:p>
          <a:p>
            <a:r>
              <a:rPr lang="cs-CZ" dirty="0" smtClean="0"/>
              <a:t>Prostor pro dolní končetiny</a:t>
            </a:r>
          </a:p>
          <a:p>
            <a:pPr lvl="1"/>
            <a:r>
              <a:rPr lang="cs-CZ" dirty="0" smtClean="0"/>
              <a:t>Minimální výška prostoru pro nohy je  60 cm nad podlahou, šířka i hloubka 50 cm. Optimum hloubky je 70 cm</a:t>
            </a:r>
          </a:p>
          <a:p>
            <a:r>
              <a:rPr lang="cs-CZ" dirty="0" smtClean="0"/>
              <a:t>Pracovní poloha</a:t>
            </a:r>
          </a:p>
          <a:p>
            <a:pPr lvl="1"/>
            <a:r>
              <a:rPr lang="cs-CZ" dirty="0" smtClean="0"/>
              <a:t>Fyziologicky nejvhodnější pracovní poloha je střídání sedu a stoje. Pokud je pracovní poloha nefyziologická, je třeba ji střídat s fyziologickou a nebo s přestávkami</a:t>
            </a:r>
          </a:p>
          <a:p>
            <a:r>
              <a:rPr lang="cs-CZ" dirty="0" smtClean="0"/>
              <a:t>Pracovní pohyby</a:t>
            </a:r>
          </a:p>
          <a:p>
            <a:pPr lvl="1"/>
            <a:r>
              <a:rPr lang="cs-CZ" dirty="0" smtClean="0"/>
              <a:t>By měly odpovídat fyziologickým pohybovým stereotypům, s nízkým podílem statické práce</a:t>
            </a:r>
            <a:endParaRPr lang="en-US" dirty="0" smtClean="0"/>
          </a:p>
          <a:p>
            <a:endParaRPr lang="en-US" dirty="0"/>
          </a:p>
        </p:txBody>
      </p:sp>
    </p:spTree>
    <p:extLst>
      <p:ext uri="{BB962C8B-B14F-4D97-AF65-F5344CB8AC3E}">
        <p14:creationId xmlns:p14="http://schemas.microsoft.com/office/powerpoint/2010/main" val="217156045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hluk">
  <a:themeElements>
    <a:clrScheme name="Shlu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Shlu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Shlu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4107</TotalTime>
  <Words>1937</Words>
  <Application>Microsoft Office PowerPoint</Application>
  <PresentationFormat>Předvádění na obrazovce (4:3)</PresentationFormat>
  <Paragraphs>231</Paragraphs>
  <Slides>47</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47</vt:i4>
      </vt:variant>
    </vt:vector>
  </HeadingPairs>
  <TitlesOfParts>
    <vt:vector size="53" baseType="lpstr">
      <vt:lpstr>Arial</vt:lpstr>
      <vt:lpstr>Lucida Sans Unicode</vt:lpstr>
      <vt:lpstr>Verdana</vt:lpstr>
      <vt:lpstr>Wingdings 2</vt:lpstr>
      <vt:lpstr>Wingdings 3</vt:lpstr>
      <vt:lpstr>Shluk</vt:lpstr>
      <vt:lpstr>Ergonomie pracovního místa</vt:lpstr>
      <vt:lpstr>Definice ergonomie</vt:lpstr>
      <vt:lpstr>Cíl ergonomie</vt:lpstr>
      <vt:lpstr>Oblasti ergonomie - základní</vt:lpstr>
      <vt:lpstr>Oblasti ergonomie - speciální</vt:lpstr>
      <vt:lpstr>Legislativa a ergonomie</vt:lpstr>
      <vt:lpstr>Kritéria a parametry ergonomického hodnocení pracovních systémů</vt:lpstr>
      <vt:lpstr>Nejdůležitější kritéria a parametry ergonomického hodnocení pracovních systémů</vt:lpstr>
      <vt:lpstr>Prezentace aplikace PowerPoint</vt:lpstr>
      <vt:lpstr>Prezentace aplikace PowerPoint</vt:lpstr>
      <vt:lpstr>Prezentace aplikace PowerPoint</vt:lpstr>
      <vt:lpstr>Adaptace na pracovní podmínky</vt:lpstr>
      <vt:lpstr>Stres – stresory – zátěž</vt:lpstr>
      <vt:lpstr>Pracovní polohy</vt:lpstr>
      <vt:lpstr>Stoj a práce vstoje</vt:lpstr>
      <vt:lpstr>Zdravotní aspekty práce vstoje</vt:lpstr>
      <vt:lpstr>Sed a práce vsedě</vt:lpstr>
      <vt:lpstr>Zdravotní aspekty práce vsedě</vt:lpstr>
      <vt:lpstr>Uvolněný sed</vt:lpstr>
      <vt:lpstr>Aktivní sed</vt:lpstr>
      <vt:lpstr>Prezentace aplikace PowerPoint</vt:lpstr>
      <vt:lpstr>Alternativní sed</vt:lpstr>
      <vt:lpstr>Práce s počítačem</vt:lpstr>
      <vt:lpstr>Zdravotní aspekty práce s počítačem</vt:lpstr>
      <vt:lpstr>Ergonomické požadavky na práci s počítačem</vt:lpstr>
      <vt:lpstr>Ergonomicky řešené pracovní místo</vt:lpstr>
      <vt:lpstr>Legenda k obrázku</vt:lpstr>
      <vt:lpstr>Pracovní stůl</vt:lpstr>
      <vt:lpstr>Prezentace aplikace PowerPoint</vt:lpstr>
      <vt:lpstr>Pracovní židle</vt:lpstr>
      <vt:lpstr>Prezentace aplikace PowerPoint</vt:lpstr>
      <vt:lpstr>Monitor</vt:lpstr>
      <vt:lpstr>Klávesnice</vt:lpstr>
      <vt:lpstr>Prezentace aplikace PowerPoint</vt:lpstr>
      <vt:lpstr>Myš</vt:lpstr>
      <vt:lpstr>Doplňky</vt:lpstr>
      <vt:lpstr>Osvětlení </vt:lpstr>
      <vt:lpstr>Manipulace s břemeny</vt:lpstr>
      <vt:lpstr>Hlavní zásady pro manipulaci s břemeny</vt:lpstr>
      <vt:lpstr>Prezentace aplikace PowerPoint</vt:lpstr>
      <vt:lpstr>Profesně podmíněná onemocnění</vt:lpstr>
      <vt:lpstr>Onemocnění axiálního skeletu</vt:lpstr>
      <vt:lpstr>Onemocnění periferních kloubů</vt:lpstr>
      <vt:lpstr>Onemocnění končetin z přetížení</vt:lpstr>
      <vt:lpstr>Psychická onemocnění</vt:lpstr>
      <vt:lpstr>Onemocnění smyslů</vt:lpstr>
      <vt:lpstr>Poruchy reprodukce</vt:lpstr>
    </vt:vector>
  </TitlesOfParts>
  <Company>FSpS MU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Ergonomie pracovního místa</dc:title>
  <dc:creator>Lenka Beránková</dc:creator>
  <cp:lastModifiedBy>Vitezslav Dovrtel</cp:lastModifiedBy>
  <cp:revision>46</cp:revision>
  <dcterms:created xsi:type="dcterms:W3CDTF">2012-11-08T14:58:05Z</dcterms:created>
  <dcterms:modified xsi:type="dcterms:W3CDTF">2014-04-07T07:47:18Z</dcterms:modified>
</cp:coreProperties>
</file>