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60" r:id="rId4"/>
    <p:sldId id="259" r:id="rId5"/>
    <p:sldId id="263" r:id="rId6"/>
    <p:sldId id="262" r:id="rId7"/>
    <p:sldId id="257" r:id="rId8"/>
    <p:sldId id="261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10E4E-F393-4917-9F55-7233EEB7A7EE}" type="datetimeFigureOut">
              <a:rPr lang="cs-CZ" smtClean="0"/>
              <a:t>18.3.2015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5ABD6-E7B8-4AAF-BD5D-C39D126D2244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10E4E-F393-4917-9F55-7233EEB7A7EE}" type="datetimeFigureOut">
              <a:rPr lang="cs-CZ" smtClean="0"/>
              <a:t>18.3.2015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5ABD6-E7B8-4AAF-BD5D-C39D126D224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10E4E-F393-4917-9F55-7233EEB7A7EE}" type="datetimeFigureOut">
              <a:rPr lang="cs-CZ" smtClean="0"/>
              <a:t>18.3.2015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5ABD6-E7B8-4AAF-BD5D-C39D126D224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10E4E-F393-4917-9F55-7233EEB7A7EE}" type="datetimeFigureOut">
              <a:rPr lang="cs-CZ" smtClean="0"/>
              <a:t>18.3.2015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5ABD6-E7B8-4AAF-BD5D-C39D126D224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10E4E-F393-4917-9F55-7233EEB7A7EE}" type="datetimeFigureOut">
              <a:rPr lang="cs-CZ" smtClean="0"/>
              <a:t>18.3.2015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5ABD6-E7B8-4AAF-BD5D-C39D126D2244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10E4E-F393-4917-9F55-7233EEB7A7EE}" type="datetimeFigureOut">
              <a:rPr lang="cs-CZ" smtClean="0"/>
              <a:t>18.3.2015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5ABD6-E7B8-4AAF-BD5D-C39D126D224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10E4E-F393-4917-9F55-7233EEB7A7EE}" type="datetimeFigureOut">
              <a:rPr lang="cs-CZ" smtClean="0"/>
              <a:t>18.3.2015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5ABD6-E7B8-4AAF-BD5D-C39D126D224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10E4E-F393-4917-9F55-7233EEB7A7EE}" type="datetimeFigureOut">
              <a:rPr lang="cs-CZ" smtClean="0"/>
              <a:t>18.3.2015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5ABD6-E7B8-4AAF-BD5D-C39D126D224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10E4E-F393-4917-9F55-7233EEB7A7EE}" type="datetimeFigureOut">
              <a:rPr lang="cs-CZ" smtClean="0"/>
              <a:t>18.3.2015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5ABD6-E7B8-4AAF-BD5D-C39D126D224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10E4E-F393-4917-9F55-7233EEB7A7EE}" type="datetimeFigureOut">
              <a:rPr lang="cs-CZ" smtClean="0"/>
              <a:t>18.3.2015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5ABD6-E7B8-4AAF-BD5D-C39D126D224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s odříznutým a zakulaceným jedním rohem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avoúhlý trojúhelník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10E4E-F393-4917-9F55-7233EEB7A7EE}" type="datetimeFigureOut">
              <a:rPr lang="cs-CZ" smtClean="0"/>
              <a:t>18.3.2015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3B75ABD6-E7B8-4AAF-BD5D-C39D126D2244}" type="slidenum">
              <a:rPr lang="cs-CZ" smtClean="0"/>
              <a:t>‹#›</a:t>
            </a:fld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10" name="Volný tvar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Volný tvar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8810E4E-F393-4917-9F55-7233EEB7A7EE}" type="datetimeFigureOut">
              <a:rPr lang="cs-CZ" smtClean="0"/>
              <a:t>18.3.2015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B75ABD6-E7B8-4AAF-BD5D-C39D126D2244}" type="slidenum">
              <a:rPr lang="cs-CZ" smtClean="0"/>
              <a:t>‹#›</a:t>
            </a:fld>
            <a:endParaRPr lang="cs-CZ"/>
          </a:p>
        </p:txBody>
      </p:sp>
      <p:grpSp>
        <p:nvGrpSpPr>
          <p:cNvPr id="2" name="Skupina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Volný tvar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Volný tvar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Hybnost, aerodynamika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příklady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Krasobruslařský pár začíná sestavu tím, že se od sebe krasobruslaři odtlačí a každý se tak rozjede na opačnou stranu. Krasobruslař, který má hmotnost 80 kg, se začne pohybovat rychlostí 2 m.s</a:t>
            </a:r>
            <a:r>
              <a:rPr lang="cs-CZ" baseline="30000" dirty="0" smtClean="0"/>
              <a:t>-1</a:t>
            </a:r>
            <a:r>
              <a:rPr lang="cs-CZ" dirty="0" smtClean="0"/>
              <a:t>. Jakou rychlostí se od něho vzdaluje jeho partnerka vážící 50 kg</a:t>
            </a:r>
            <a:r>
              <a:rPr lang="cs-CZ" dirty="0" smtClean="0"/>
              <a:t>?</a:t>
            </a:r>
            <a:endParaRPr lang="cs-CZ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Vypočítejte </a:t>
            </a:r>
            <a:r>
              <a:rPr lang="cs-CZ" dirty="0" smtClean="0"/>
              <a:t>průměrnou sílu, která musí urychlovat automobil o hmotnosti 1600 kg, aby za 9 sekund zrychlil z 0 km/h na 100 km/</a:t>
            </a:r>
            <a:r>
              <a:rPr lang="cs-CZ" dirty="0" err="1" smtClean="0"/>
              <a:t>h</a:t>
            </a:r>
            <a:r>
              <a:rPr lang="cs-CZ" dirty="0" smtClean="0"/>
              <a:t>. Jaká musí být minimální hodnota koeficientu tření mezi koly vozu a povrchem silnice? Auto nemá speciální aerodynamickou úpravu, která by zvětšovala přítlak auta k silnici (a tedy i kolmou tlakovou sílu).</a:t>
            </a: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Basketbalový míč o hmotnosti 600 g, dopadl na zem rychlostí 5,5 m/s a odrazil se rychlostí 5,3 m/s zpátky. Jakou silou na něj působila podlaha haly, pokud odraz trval 0,005 s. </a:t>
            </a: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Krasobruslař trénuje piruety se závažím. V upažení se otáčí 1,2 otáčky za sekundu, přičemž jeho moment setrvačnosti je 6 kg.m</a:t>
            </a:r>
            <a:r>
              <a:rPr lang="cs-CZ" baseline="30000" dirty="0" smtClean="0"/>
              <a:t>2</a:t>
            </a:r>
            <a:r>
              <a:rPr lang="cs-CZ" dirty="0" smtClean="0"/>
              <a:t>. Jaká bude úhlová rychlost jeho otáčení, když připaží a změní svůj moment setrvačnosti na 2 kg.m</a:t>
            </a:r>
            <a:r>
              <a:rPr lang="cs-CZ" baseline="30000" dirty="0" smtClean="0"/>
              <a:t>2</a:t>
            </a:r>
            <a:r>
              <a:rPr lang="cs-CZ" dirty="0" smtClean="0"/>
              <a:t>. Jaký bude poměr mezi jeho kinetickými energiemi? Kde se přírůstek energie bere?</a:t>
            </a:r>
            <a:endParaRPr lang="cs-CZ" baseline="30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467544" y="1988840"/>
            <a:ext cx="828092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b="0" i="0" dirty="0" smtClean="0">
                <a:solidFill>
                  <a:srgbClr val="000000"/>
                </a:solidFill>
                <a:latin typeface="Times New Roman"/>
              </a:rPr>
              <a:t>Vypočítejte rychlost, jakou dopadne na zem člověk z letadla, pokud se mu neotevře padák. Uvažujte člověka o hmotnosti </a:t>
            </a:r>
            <a:r>
              <a:rPr lang="cs-CZ" sz="2400" b="0" i="1" dirty="0" smtClean="0">
                <a:solidFill>
                  <a:srgbClr val="000000"/>
                </a:solidFill>
                <a:latin typeface="Times New Roman"/>
              </a:rPr>
              <a:t>m</a:t>
            </a:r>
            <a:r>
              <a:rPr lang="cs-CZ" sz="2400" b="0" i="0" dirty="0" smtClean="0">
                <a:solidFill>
                  <a:srgbClr val="000000"/>
                </a:solidFill>
                <a:latin typeface="Times New Roman"/>
              </a:rPr>
              <a:t> = 80 kg, který padá ve vzduchu o hustotě </a:t>
            </a:r>
            <a:r>
              <a:rPr lang="cs-CZ" sz="2400" b="0" i="1" dirty="0" smtClean="0">
                <a:solidFill>
                  <a:srgbClr val="000000"/>
                </a:solidFill>
              </a:rPr>
              <a:t>r</a:t>
            </a:r>
            <a:r>
              <a:rPr lang="cs-CZ" sz="2400" b="0" i="0" dirty="0" smtClean="0">
                <a:solidFill>
                  <a:srgbClr val="000000"/>
                </a:solidFill>
                <a:latin typeface="Times New Roman"/>
              </a:rPr>
              <a:t> = 1,28 kg.m</a:t>
            </a:r>
            <a:r>
              <a:rPr lang="cs-CZ" sz="2400" b="0" i="0" baseline="30000" dirty="0" smtClean="0">
                <a:solidFill>
                  <a:srgbClr val="000000"/>
                </a:solidFill>
                <a:latin typeface="Times New Roman"/>
              </a:rPr>
              <a:t>-3</a:t>
            </a:r>
            <a:r>
              <a:rPr lang="cs-CZ" sz="2400" b="0" i="0" dirty="0" smtClean="0">
                <a:solidFill>
                  <a:srgbClr val="000000"/>
                </a:solidFill>
                <a:latin typeface="Times New Roman"/>
              </a:rPr>
              <a:t>. </a:t>
            </a:r>
            <a:r>
              <a:rPr lang="cs-CZ" sz="2400" dirty="0">
                <a:solidFill>
                  <a:srgbClr val="000000"/>
                </a:solidFill>
                <a:latin typeface="Times New Roman"/>
              </a:rPr>
              <a:t>B</a:t>
            </a:r>
            <a:r>
              <a:rPr lang="cs-CZ" sz="2400" b="0" i="0" dirty="0" smtClean="0">
                <a:solidFill>
                  <a:srgbClr val="000000"/>
                </a:solidFill>
                <a:latin typeface="Times New Roman"/>
              </a:rPr>
              <a:t>ude padat naplocho, aby zaujal co největší plochu kladoucí co největší odpor - řekněme </a:t>
            </a:r>
            <a:r>
              <a:rPr lang="cs-CZ" sz="2400" b="0" i="1" dirty="0" smtClean="0">
                <a:solidFill>
                  <a:srgbClr val="000000"/>
                </a:solidFill>
                <a:latin typeface="Times New Roman"/>
              </a:rPr>
              <a:t>S</a:t>
            </a:r>
            <a:r>
              <a:rPr lang="cs-CZ" sz="2400" b="0" i="0" dirty="0" smtClean="0">
                <a:solidFill>
                  <a:srgbClr val="000000"/>
                </a:solidFill>
                <a:latin typeface="Times New Roman"/>
              </a:rPr>
              <a:t> = 1 m</a:t>
            </a:r>
            <a:r>
              <a:rPr lang="cs-CZ" sz="2400" b="0" i="0" baseline="30000" dirty="0" smtClean="0">
                <a:solidFill>
                  <a:srgbClr val="000000"/>
                </a:solidFill>
                <a:latin typeface="Times New Roman"/>
              </a:rPr>
              <a:t>2</a:t>
            </a:r>
            <a:r>
              <a:rPr lang="cs-CZ" sz="2400" b="0" i="0" dirty="0" smtClean="0">
                <a:solidFill>
                  <a:srgbClr val="000000"/>
                </a:solidFill>
                <a:latin typeface="Times New Roman"/>
              </a:rPr>
              <a:t>, tvarový koeficien</a:t>
            </a:r>
            <a:r>
              <a:rPr lang="cs-CZ" sz="2400" dirty="0" smtClean="0">
                <a:solidFill>
                  <a:srgbClr val="000000"/>
                </a:solidFill>
                <a:latin typeface="Times New Roman"/>
              </a:rPr>
              <a:t>t </a:t>
            </a:r>
            <a:r>
              <a:rPr lang="cs-CZ" sz="2400" dirty="0">
                <a:solidFill>
                  <a:srgbClr val="000000"/>
                </a:solidFill>
                <a:latin typeface="Times New Roman"/>
              </a:rPr>
              <a:t>C</a:t>
            </a:r>
            <a:r>
              <a:rPr lang="cs-CZ" sz="2400" dirty="0" smtClean="0">
                <a:solidFill>
                  <a:srgbClr val="000000"/>
                </a:solidFill>
                <a:latin typeface="Times New Roman"/>
              </a:rPr>
              <a:t> uvažujeme roven 1.</a:t>
            </a:r>
            <a:endParaRPr lang="cs-CZ" sz="24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Kolikrát se zmenší odpor vzduchu brzdící cyklistu, který při jízdě stálou rychlostí zmenší svůj tvarový součinitel </a:t>
            </a:r>
            <a:r>
              <a:rPr lang="cs-CZ" i="1" dirty="0" err="1" smtClean="0"/>
              <a:t>C</a:t>
            </a:r>
            <a:r>
              <a:rPr lang="cs-CZ" i="1" baseline="-25000" dirty="0" err="1" smtClean="0"/>
              <a:t>x</a:t>
            </a:r>
            <a:r>
              <a:rPr lang="cs-CZ" dirty="0" smtClean="0"/>
              <a:t> z hodnoty 1 na 0,8 a svůj čelní průřez </a:t>
            </a:r>
            <a:r>
              <a:rPr lang="cs-CZ" i="1" dirty="0" smtClean="0"/>
              <a:t>S</a:t>
            </a:r>
            <a:r>
              <a:rPr lang="cs-CZ" dirty="0" smtClean="0"/>
              <a:t> z 0,45 m² na 0,35 m²?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1010</TotalTime>
  <Words>244</Words>
  <Application>Microsoft Office PowerPoint</Application>
  <PresentationFormat>Předvádění na obrazovce (4:3)</PresentationFormat>
  <Paragraphs>9</Paragraphs>
  <Slides>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Tok</vt:lpstr>
      <vt:lpstr>Hybnost, aerodynamika</vt:lpstr>
      <vt:lpstr>Snímek 2</vt:lpstr>
      <vt:lpstr>Snímek 3</vt:lpstr>
      <vt:lpstr>Snímek 4</vt:lpstr>
      <vt:lpstr>Př.</vt:lpstr>
      <vt:lpstr>Snímek 6</vt:lpstr>
      <vt:lpstr>Snímek 7</vt:lpstr>
      <vt:lpstr>Snímek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Hybnost, aerodynamika</dc:title>
  <dc:creator>k</dc:creator>
  <cp:lastModifiedBy>k</cp:lastModifiedBy>
  <cp:revision>44</cp:revision>
  <dcterms:created xsi:type="dcterms:W3CDTF">2015-03-18T21:33:19Z</dcterms:created>
  <dcterms:modified xsi:type="dcterms:W3CDTF">2015-03-19T14:23:20Z</dcterms:modified>
</cp:coreProperties>
</file>