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Bioaktivní látky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13.4.2015</a:t>
            </a:r>
          </a:p>
          <a:p>
            <a:r>
              <a:rPr lang="cs-CZ" dirty="0" smtClean="0"/>
              <a:t>ZZV2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863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Vitamin C – nežádoucí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Podráždění sliznice žaludku a jícnu, </a:t>
            </a:r>
            <a:r>
              <a:rPr lang="cs-CZ" dirty="0" err="1" smtClean="0"/>
              <a:t>tovrba</a:t>
            </a:r>
            <a:r>
              <a:rPr lang="cs-CZ" dirty="0" smtClean="0"/>
              <a:t> ledvinových kamenů – </a:t>
            </a:r>
            <a:r>
              <a:rPr lang="cs-CZ" dirty="0" err="1" smtClean="0"/>
              <a:t>krystalurie</a:t>
            </a:r>
            <a:r>
              <a:rPr lang="cs-CZ" dirty="0" smtClean="0"/>
              <a:t> při podávání sulfonamidů</a:t>
            </a:r>
          </a:p>
          <a:p>
            <a:r>
              <a:rPr lang="cs-CZ" dirty="0" smtClean="0"/>
              <a:t>Vysoké dávky mohou zvýšit vstřebávání vitaminu B12, železa, i penicilinu, perorální </a:t>
            </a:r>
            <a:r>
              <a:rPr lang="cs-CZ" dirty="0" err="1" smtClean="0"/>
              <a:t>kontraceptiva</a:t>
            </a:r>
            <a:endParaRPr lang="cs-CZ" dirty="0" smtClean="0"/>
          </a:p>
          <a:p>
            <a:r>
              <a:rPr lang="cs-CZ" dirty="0" smtClean="0"/>
              <a:t>Kyselina askorbová zvyšuje vylučování oxalátů močí</a:t>
            </a:r>
          </a:p>
          <a:p>
            <a:r>
              <a:rPr lang="cs-CZ" dirty="0" smtClean="0"/>
              <a:t>Dostupnost může být omezena kyselinou salicylovou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05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Kolostrum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Mlezivo – mléko tvořeno záhy po porodu – bohaté na </a:t>
            </a:r>
            <a:r>
              <a:rPr lang="cs-CZ" dirty="0" err="1" smtClean="0"/>
              <a:t>sachridy</a:t>
            </a:r>
            <a:r>
              <a:rPr lang="cs-CZ" dirty="0" smtClean="0"/>
              <a:t>, bílkoviny, protilátky </a:t>
            </a:r>
            <a:r>
              <a:rPr lang="cs-CZ" dirty="0" err="1" smtClean="0"/>
              <a:t>IgA</a:t>
            </a:r>
            <a:r>
              <a:rPr lang="cs-CZ" dirty="0" smtClean="0"/>
              <a:t>, </a:t>
            </a:r>
            <a:r>
              <a:rPr lang="cs-CZ" dirty="0" err="1" smtClean="0"/>
              <a:t>IgD</a:t>
            </a:r>
            <a:r>
              <a:rPr lang="cs-CZ" dirty="0" smtClean="0"/>
              <a:t>, </a:t>
            </a:r>
            <a:r>
              <a:rPr lang="cs-CZ" dirty="0" err="1" smtClean="0"/>
              <a:t>IgE</a:t>
            </a:r>
            <a:r>
              <a:rPr lang="cs-CZ" dirty="0" smtClean="0"/>
              <a:t>, </a:t>
            </a:r>
            <a:r>
              <a:rPr lang="cs-CZ" dirty="0" err="1" smtClean="0"/>
              <a:t>IgG</a:t>
            </a:r>
            <a:r>
              <a:rPr lang="cs-CZ" dirty="0" smtClean="0"/>
              <a:t>, </a:t>
            </a:r>
            <a:r>
              <a:rPr lang="cs-CZ" dirty="0" err="1" smtClean="0"/>
              <a:t>IgM</a:t>
            </a:r>
            <a:endParaRPr lang="cs-CZ" dirty="0" smtClean="0"/>
          </a:p>
          <a:p>
            <a:r>
              <a:rPr lang="cs-CZ" dirty="0" smtClean="0"/>
              <a:t>Antioxidační potenciál, obsah </a:t>
            </a:r>
            <a:r>
              <a:rPr lang="cs-CZ" dirty="0" err="1" smtClean="0"/>
              <a:t>laktoferinu</a:t>
            </a:r>
            <a:endParaRPr lang="cs-CZ" dirty="0" smtClean="0"/>
          </a:p>
          <a:p>
            <a:r>
              <a:rPr lang="cs-CZ" dirty="0" smtClean="0"/>
              <a:t>Prací není mnoho – 2měsíce, profylaxe, s kontrolní skupinou – nižší výskyt chřipky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088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Enzymové přípravky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Proteolytické enzymy rostlinného i živočišného původu – v tenkém střevě dochází k jejich absorpci – </a:t>
            </a:r>
            <a:r>
              <a:rPr lang="cs-CZ" dirty="0" err="1" smtClean="0"/>
              <a:t>enterocyty</a:t>
            </a:r>
            <a:r>
              <a:rPr lang="cs-CZ" dirty="0" smtClean="0"/>
              <a:t> – v krvi jsou resorbované enzymy vázány na transportní proteiny – maximální koncentrace po 24-48 hodinách</a:t>
            </a:r>
          </a:p>
          <a:p>
            <a:r>
              <a:rPr lang="cs-CZ" dirty="0" smtClean="0"/>
              <a:t>Krevní cestou jsou roznášeny do místa zánětu nebo otoku, kde odbourávají zánětlivé </a:t>
            </a:r>
            <a:r>
              <a:rPr lang="cs-CZ" dirty="0" err="1" smtClean="0"/>
              <a:t>působky</a:t>
            </a:r>
            <a:r>
              <a:rPr lang="cs-CZ" dirty="0" smtClean="0"/>
              <a:t>, produkty koagulace, co vede v konečném důsledku k obnovení porušené mikrocirkulace.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691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Aloe vera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Obsahuje více než 200 účinných látek, enzymy především – oxidáza, kataláza, amyláza, </a:t>
            </a:r>
            <a:r>
              <a:rPr lang="cs-CZ" dirty="0" err="1" smtClean="0"/>
              <a:t>bradykináza</a:t>
            </a:r>
            <a:r>
              <a:rPr lang="cs-CZ" dirty="0" smtClean="0"/>
              <a:t>.</a:t>
            </a:r>
          </a:p>
          <a:p>
            <a:r>
              <a:rPr lang="cs-CZ" dirty="0" smtClean="0"/>
              <a:t>Vitaminy A, C, E, B1, B2, B6, cholin, beta karoten</a:t>
            </a:r>
          </a:p>
          <a:p>
            <a:r>
              <a:rPr lang="cs-CZ" dirty="0" smtClean="0"/>
              <a:t>Minerální látky – vápník, draslík, železo, zinek, mangan, hořčík</a:t>
            </a:r>
          </a:p>
          <a:p>
            <a:r>
              <a:rPr lang="cs-CZ" dirty="0" smtClean="0"/>
              <a:t>Aminokyseliny</a:t>
            </a:r>
          </a:p>
          <a:p>
            <a:r>
              <a:rPr lang="cs-CZ" dirty="0" smtClean="0"/>
              <a:t>Mukopolysacharidy</a:t>
            </a:r>
          </a:p>
          <a:p>
            <a:r>
              <a:rPr lang="cs-CZ" dirty="0" smtClean="0"/>
              <a:t>Spíše popsány účinky lokální než vnitřní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52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Fytoestrogeny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Isoflavony</a:t>
            </a:r>
            <a:r>
              <a:rPr lang="cs-CZ" b="1" dirty="0" smtClean="0"/>
              <a:t> – </a:t>
            </a:r>
            <a:r>
              <a:rPr lang="cs-CZ" b="1" dirty="0" err="1" smtClean="0"/>
              <a:t>soja</a:t>
            </a:r>
            <a:r>
              <a:rPr lang="cs-CZ" b="1" dirty="0" smtClean="0"/>
              <a:t>, bobovité</a:t>
            </a:r>
          </a:p>
          <a:p>
            <a:r>
              <a:rPr lang="cs-CZ" b="1" dirty="0" err="1" smtClean="0"/>
              <a:t>Lignany</a:t>
            </a:r>
            <a:r>
              <a:rPr lang="cs-CZ" b="1" dirty="0" smtClean="0"/>
              <a:t> - len</a:t>
            </a:r>
          </a:p>
          <a:p>
            <a:r>
              <a:rPr lang="cs-CZ" b="1" dirty="0" err="1" smtClean="0"/>
              <a:t>Flavonoidy</a:t>
            </a:r>
            <a:endParaRPr lang="cs-CZ" b="1" dirty="0" smtClean="0"/>
          </a:p>
          <a:p>
            <a:r>
              <a:rPr lang="cs-CZ" b="1" dirty="0" err="1" smtClean="0"/>
              <a:t>Kumestany</a:t>
            </a:r>
            <a:endParaRPr lang="cs-CZ" b="1" dirty="0" smtClean="0"/>
          </a:p>
          <a:p>
            <a:r>
              <a:rPr lang="cs-CZ" b="1" dirty="0" smtClean="0"/>
              <a:t>Mykotoxiny</a:t>
            </a:r>
          </a:p>
          <a:p>
            <a:r>
              <a:rPr lang="cs-CZ" dirty="0" smtClean="0"/>
              <a:t>Nejdůležitější zdroj </a:t>
            </a:r>
            <a:r>
              <a:rPr lang="cs-CZ" dirty="0" err="1" smtClean="0"/>
              <a:t>soja</a:t>
            </a:r>
            <a:r>
              <a:rPr lang="cs-CZ" dirty="0" smtClean="0"/>
              <a:t> – ale u nás i jetel, vojtěška, len, vinná réva, rýže, jahody, česnek, lékořice, datle</a:t>
            </a:r>
          </a:p>
          <a:p>
            <a:r>
              <a:rPr lang="cs-CZ" dirty="0" smtClean="0"/>
              <a:t>Patří do </a:t>
            </a:r>
            <a:r>
              <a:rPr lang="cs-CZ" dirty="0" err="1" smtClean="0"/>
              <a:t>polyfenolů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09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Fytoestrogeny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Ž</a:t>
            </a:r>
            <a:r>
              <a:rPr lang="cs-CZ" dirty="0" smtClean="0"/>
              <a:t>eny v jihovýchodní Asii – nižší výskyt akutní klimakterický syndrom, </a:t>
            </a:r>
            <a:r>
              <a:rPr lang="cs-CZ" dirty="0" err="1" smtClean="0"/>
              <a:t>osteoporoza</a:t>
            </a:r>
            <a:r>
              <a:rPr lang="cs-CZ" dirty="0" smtClean="0"/>
              <a:t>, karcinomy</a:t>
            </a:r>
          </a:p>
          <a:p>
            <a:r>
              <a:rPr lang="cs-CZ" dirty="0" smtClean="0"/>
              <a:t>Diskutovaná role fermentace </a:t>
            </a:r>
            <a:r>
              <a:rPr lang="cs-CZ" dirty="0" err="1" smtClean="0"/>
              <a:t>sojových</a:t>
            </a:r>
            <a:r>
              <a:rPr lang="cs-CZ" dirty="0" smtClean="0"/>
              <a:t> bobů – je to vhodné?</a:t>
            </a:r>
          </a:p>
          <a:p>
            <a:r>
              <a:rPr lang="cs-CZ" dirty="0" smtClean="0"/>
              <a:t>Látky nesteroidní povahy, jimž je vlastní estrogenní účinek, mají schopnost afinity k </a:t>
            </a:r>
            <a:r>
              <a:rPr lang="cs-CZ" dirty="0" err="1" smtClean="0"/>
              <a:t>estrogenovým</a:t>
            </a:r>
            <a:r>
              <a:rPr lang="cs-CZ" dirty="0" smtClean="0"/>
              <a:t> receptorům</a:t>
            </a:r>
          </a:p>
          <a:p>
            <a:r>
              <a:rPr lang="cs-CZ" dirty="0" err="1" smtClean="0"/>
              <a:t>Isoflavonoidy</a:t>
            </a:r>
            <a:r>
              <a:rPr lang="cs-CZ" dirty="0" smtClean="0"/>
              <a:t> – interakce s estrogenními </a:t>
            </a:r>
            <a:r>
              <a:rPr lang="cs-CZ" dirty="0" err="1" smtClean="0"/>
              <a:t>reeptory</a:t>
            </a:r>
            <a:r>
              <a:rPr lang="cs-CZ" dirty="0" smtClean="0"/>
              <a:t>, v rostlinách antioxidanty, jsou schopny inhibovat tvorbu superoxidových aniontů, v rostlinách jako růstové hormony</a:t>
            </a:r>
          </a:p>
          <a:p>
            <a:r>
              <a:rPr lang="cs-CZ" dirty="0" err="1" smtClean="0"/>
              <a:t>Isoflavony</a:t>
            </a:r>
            <a:r>
              <a:rPr lang="cs-CZ" dirty="0" smtClean="0"/>
              <a:t> a </a:t>
            </a:r>
            <a:r>
              <a:rPr lang="cs-CZ" dirty="0" err="1" smtClean="0"/>
              <a:t>lignany</a:t>
            </a:r>
            <a:r>
              <a:rPr lang="cs-CZ" dirty="0" smtClean="0"/>
              <a:t> jsou v lidském těle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Fytoestrogeny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Původně byly sledovány ve veterinárním lékařství – prevence produktivity zvířat </a:t>
            </a:r>
          </a:p>
          <a:p>
            <a:r>
              <a:rPr lang="cs-CZ" dirty="0" smtClean="0"/>
              <a:t>Později se hledaly souvislosti s lidským organismem</a:t>
            </a:r>
          </a:p>
          <a:p>
            <a:r>
              <a:rPr lang="cs-CZ" dirty="0" smtClean="0"/>
              <a:t>Ne všechny jsou aktivní </a:t>
            </a:r>
          </a:p>
          <a:p>
            <a:r>
              <a:rPr lang="cs-CZ" dirty="0" err="1" smtClean="0"/>
              <a:t>Lignany</a:t>
            </a:r>
            <a:r>
              <a:rPr lang="cs-CZ" dirty="0" smtClean="0"/>
              <a:t> ve lněném semínku</a:t>
            </a:r>
          </a:p>
          <a:p>
            <a:r>
              <a:rPr lang="cs-CZ" dirty="0" smtClean="0"/>
              <a:t>Aktivace </a:t>
            </a:r>
            <a:r>
              <a:rPr lang="cs-CZ" dirty="0" err="1" smtClean="0"/>
              <a:t>fytoestrogenů</a:t>
            </a:r>
            <a:r>
              <a:rPr lang="cs-CZ" dirty="0" smtClean="0"/>
              <a:t> souvisí se střevní </a:t>
            </a:r>
            <a:r>
              <a:rPr lang="cs-CZ" dirty="0" err="1" smtClean="0"/>
              <a:t>mikroflorou</a:t>
            </a:r>
            <a:r>
              <a:rPr lang="cs-CZ" dirty="0" smtClean="0"/>
              <a:t> – schopnost aktivovat </a:t>
            </a:r>
            <a:r>
              <a:rPr lang="cs-CZ" dirty="0" err="1" smtClean="0"/>
              <a:t>ětěpením</a:t>
            </a:r>
            <a:r>
              <a:rPr lang="cs-CZ" dirty="0" smtClean="0"/>
              <a:t> </a:t>
            </a:r>
            <a:r>
              <a:rPr lang="cs-CZ" dirty="0" err="1" smtClean="0"/>
              <a:t>glykosidových</a:t>
            </a:r>
            <a:r>
              <a:rPr lang="cs-CZ" dirty="0" smtClean="0"/>
              <a:t> vazeb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72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fytoestrogeny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Ovlivňují tvorbu steroidních hormonů – je estradiolu a testosteronu</a:t>
            </a:r>
          </a:p>
          <a:p>
            <a:r>
              <a:rPr lang="cs-CZ" dirty="0" smtClean="0"/>
              <a:t>Sleduje se pohlavní dospívání u dětí živených </a:t>
            </a:r>
            <a:r>
              <a:rPr lang="cs-CZ" dirty="0" err="1" smtClean="0"/>
              <a:t>sojou</a:t>
            </a:r>
            <a:endParaRPr lang="cs-CZ" dirty="0"/>
          </a:p>
          <a:p>
            <a:r>
              <a:rPr lang="cs-CZ" dirty="0" smtClean="0"/>
              <a:t>Běžné dávky neovlivňují plodnost žen a mužů</a:t>
            </a:r>
          </a:p>
          <a:p>
            <a:r>
              <a:rPr lang="cs-CZ" dirty="0" smtClean="0"/>
              <a:t>Pozor na to, že mohou být dávky velmi zvýšeny</a:t>
            </a:r>
          </a:p>
          <a:p>
            <a:r>
              <a:rPr lang="cs-CZ" dirty="0" smtClean="0"/>
              <a:t>Nepravidelná </a:t>
            </a:r>
            <a:r>
              <a:rPr lang="cs-CZ" dirty="0" err="1" smtClean="0"/>
              <a:t>mesntruace</a:t>
            </a:r>
            <a:r>
              <a:rPr lang="cs-CZ" dirty="0" smtClean="0"/>
              <a:t> u žen, které pracovaly s </a:t>
            </a:r>
            <a:r>
              <a:rPr lang="cs-CZ" dirty="0" err="1" smtClean="0"/>
              <a:t>chmelelem</a:t>
            </a:r>
            <a:endParaRPr lang="cs-CZ" dirty="0" smtClean="0"/>
          </a:p>
          <a:p>
            <a:r>
              <a:rPr lang="cs-CZ" dirty="0" smtClean="0"/>
              <a:t>Někdy muži gynekomastie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79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</a:t>
            </a:r>
            <a:r>
              <a:rPr lang="cs-CZ" dirty="0" err="1" smtClean="0"/>
              <a:t>steoporoza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Zřejmě z dlouhodobého hlediska užívání </a:t>
            </a:r>
            <a:r>
              <a:rPr lang="cs-CZ" dirty="0" err="1" smtClean="0"/>
              <a:t>isoflavonů</a:t>
            </a:r>
            <a:r>
              <a:rPr lang="cs-CZ" dirty="0" smtClean="0"/>
              <a:t> ochraňuje </a:t>
            </a:r>
            <a:r>
              <a:rPr lang="cs-CZ" dirty="0" err="1" smtClean="0"/>
              <a:t>denzitu</a:t>
            </a:r>
            <a:r>
              <a:rPr lang="cs-CZ" dirty="0" smtClean="0"/>
              <a:t> kostní hmoty – studie – 2 roky – </a:t>
            </a:r>
            <a:r>
              <a:rPr lang="cs-CZ" dirty="0" err="1" smtClean="0"/>
              <a:t>pstmenopauzální</a:t>
            </a:r>
            <a:r>
              <a:rPr lang="cs-CZ" dirty="0" smtClean="0"/>
              <a:t> období, placebo úbytek o 3,5%, </a:t>
            </a:r>
            <a:r>
              <a:rPr lang="cs-CZ" dirty="0" err="1" smtClean="0"/>
              <a:t>soja</a:t>
            </a:r>
            <a:r>
              <a:rPr lang="cs-CZ" dirty="0" smtClean="0"/>
              <a:t> ne</a:t>
            </a:r>
          </a:p>
          <a:p>
            <a:r>
              <a:rPr lang="cs-CZ" dirty="0" smtClean="0"/>
              <a:t>DDD </a:t>
            </a:r>
            <a:r>
              <a:rPr lang="cs-CZ" dirty="0" err="1" smtClean="0"/>
              <a:t>isoflavonů</a:t>
            </a:r>
            <a:r>
              <a:rPr lang="cs-CZ" dirty="0" smtClean="0"/>
              <a:t> je 2mg/kg TH</a:t>
            </a:r>
          </a:p>
          <a:p>
            <a:r>
              <a:rPr lang="cs-CZ" dirty="0" err="1" smtClean="0"/>
              <a:t>Genistein</a:t>
            </a:r>
            <a:r>
              <a:rPr lang="cs-CZ" dirty="0" smtClean="0"/>
              <a:t> obsažen v jeteli – spolu s vápníkem a vitaminem D – prevence zlomenin, ochrana kostní hmoty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77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Kardiovaskulárního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Isoflavony</a:t>
            </a:r>
            <a:r>
              <a:rPr lang="cs-CZ" dirty="0" smtClean="0"/>
              <a:t> – snižují c LDL v séru, inhibice </a:t>
            </a:r>
            <a:r>
              <a:rPr lang="cs-CZ" dirty="0" err="1" smtClean="0"/>
              <a:t>lipoxygenázy</a:t>
            </a:r>
            <a:r>
              <a:rPr lang="cs-CZ" dirty="0" smtClean="0"/>
              <a:t> a pokles TK</a:t>
            </a:r>
          </a:p>
          <a:p>
            <a:endParaRPr lang="cs-CZ" dirty="0"/>
          </a:p>
          <a:p>
            <a:r>
              <a:rPr lang="cs-CZ" dirty="0" smtClean="0"/>
              <a:t>Pozor na zesílený účinek současně podávaných estrogenů</a:t>
            </a:r>
          </a:p>
          <a:p>
            <a:r>
              <a:rPr lang="cs-CZ" dirty="0" err="1"/>
              <a:t>i</a:t>
            </a:r>
            <a:r>
              <a:rPr lang="cs-CZ" dirty="0" err="1" smtClean="0"/>
              <a:t>soflavony</a:t>
            </a:r>
            <a:r>
              <a:rPr lang="cs-CZ" dirty="0" smtClean="0"/>
              <a:t> podporují aktivitu </a:t>
            </a:r>
            <a:r>
              <a:rPr lang="cs-CZ" dirty="0" err="1" smtClean="0"/>
              <a:t>Nosyntazy</a:t>
            </a:r>
            <a:r>
              <a:rPr lang="cs-CZ" dirty="0" smtClean="0"/>
              <a:t>,  podporují vazodilataci</a:t>
            </a:r>
          </a:p>
          <a:p>
            <a:r>
              <a:rPr lang="cs-CZ" dirty="0" err="1" smtClean="0"/>
              <a:t>Genistein</a:t>
            </a:r>
            <a:r>
              <a:rPr lang="cs-CZ" dirty="0" smtClean="0"/>
              <a:t> snižuje glykemii, IR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62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Imunitní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Echinacea</a:t>
            </a:r>
            <a:r>
              <a:rPr lang="cs-CZ" b="1" dirty="0" smtClean="0"/>
              <a:t> –</a:t>
            </a:r>
            <a:r>
              <a:rPr lang="cs-CZ" dirty="0" smtClean="0"/>
              <a:t> třapatka nachová</a:t>
            </a:r>
          </a:p>
          <a:p>
            <a:r>
              <a:rPr lang="cs-CZ" dirty="0" smtClean="0"/>
              <a:t>Výsledky studií se rozcházejí</a:t>
            </a:r>
          </a:p>
          <a:p>
            <a:r>
              <a:rPr lang="cs-CZ" dirty="0" err="1" smtClean="0"/>
              <a:t>Review</a:t>
            </a:r>
            <a:r>
              <a:rPr lang="cs-CZ" dirty="0" smtClean="0"/>
              <a:t> 2006 – ve studiích nebyl potvrzen preventivní účinek – ale byl sledován účinek léčebný</a:t>
            </a:r>
          </a:p>
          <a:p>
            <a:r>
              <a:rPr lang="cs-CZ" dirty="0" smtClean="0"/>
              <a:t>Produkují </a:t>
            </a:r>
            <a:r>
              <a:rPr lang="cs-CZ" dirty="0" err="1" smtClean="0"/>
              <a:t>interleukin</a:t>
            </a:r>
            <a:r>
              <a:rPr lang="cs-CZ" dirty="0" smtClean="0"/>
              <a:t> IL</a:t>
            </a:r>
          </a:p>
          <a:p>
            <a:r>
              <a:rPr lang="cs-CZ" dirty="0" smtClean="0"/>
              <a:t>Popisován účinek antimikrobiální, protizánětlivý – omezuje tvorbu prostaglandinu PGE2</a:t>
            </a:r>
          </a:p>
        </p:txBody>
      </p:sp>
    </p:spTree>
    <p:extLst>
      <p:ext uri="{BB962C8B-B14F-4D97-AF65-F5344CB8AC3E}">
        <p14:creationId xmlns:p14="http://schemas.microsoft.com/office/powerpoint/2010/main" val="233520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Askorbová – a – vyjadřuje zápor – </a:t>
            </a:r>
            <a:r>
              <a:rPr lang="cs-CZ" dirty="0" err="1" smtClean="0"/>
              <a:t>skorbutincus</a:t>
            </a:r>
            <a:endParaRPr lang="cs-CZ" dirty="0" smtClean="0"/>
          </a:p>
          <a:p>
            <a:r>
              <a:rPr lang="cs-CZ" dirty="0" smtClean="0"/>
              <a:t>Přirozeně v rostlinách i tělech živočichů</a:t>
            </a:r>
          </a:p>
          <a:p>
            <a:r>
              <a:rPr lang="cs-CZ" dirty="0" smtClean="0"/>
              <a:t>Produkována játry</a:t>
            </a:r>
          </a:p>
          <a:p>
            <a:r>
              <a:rPr lang="cs-CZ" dirty="0" smtClean="0"/>
              <a:t>Kromě morčete, člověka</a:t>
            </a:r>
          </a:p>
          <a:p>
            <a:r>
              <a:rPr lang="cs-CZ" dirty="0" smtClean="0"/>
              <a:t>Autoři </a:t>
            </a:r>
            <a:r>
              <a:rPr lang="cs-CZ" dirty="0" err="1" smtClean="0"/>
              <a:t>metaanalýz</a:t>
            </a:r>
            <a:r>
              <a:rPr lang="cs-CZ" dirty="0" smtClean="0"/>
              <a:t> sledovali, zda perorálně podávaný vit C v dávce 200mg a více je schopen omezit výskyt, trvání respiračních infekcí – bylo sledováno 30 placebem kontrolovaných studií – profylaxe – nízký účinek, ale u osob s vyšší fyzickou zátěží – maraton, lyžaři – riziko onemocnění pokleslo na polovinu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834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542</TotalTime>
  <Words>610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Bioaktivní látky</vt:lpstr>
      <vt:lpstr>Fytoestrogeny</vt:lpstr>
      <vt:lpstr>Fytoestrogeny</vt:lpstr>
      <vt:lpstr>Fytoestrogeny</vt:lpstr>
      <vt:lpstr>fytoestrogeny</vt:lpstr>
      <vt:lpstr>Osteoporoza</vt:lpstr>
      <vt:lpstr>Ochrana Kardiovaskulárního systému</vt:lpstr>
      <vt:lpstr>Imunitní systém</vt:lpstr>
      <vt:lpstr>Vitamin C</vt:lpstr>
      <vt:lpstr>Vitamin C – nežádoucí účinky</vt:lpstr>
      <vt:lpstr>Kolostrum</vt:lpstr>
      <vt:lpstr>Enzymové přípravky</vt:lpstr>
      <vt:lpstr>Aloe vera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Bioaktivní látky</dc:title>
  <dc:creator>User</dc:creator>
  <cp:lastModifiedBy>User</cp:lastModifiedBy>
  <cp:revision>12</cp:revision>
  <dcterms:created xsi:type="dcterms:W3CDTF">2015-04-12T09:43:13Z</dcterms:created>
  <dcterms:modified xsi:type="dcterms:W3CDTF">2015-04-12T18:59:18Z</dcterms:modified>
</cp:coreProperties>
</file>