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40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8" r:id="rId34"/>
    <p:sldId id="304" r:id="rId35"/>
    <p:sldId id="305" r:id="rId36"/>
    <p:sldId id="306" r:id="rId37"/>
    <p:sldId id="307" r:id="rId38"/>
    <p:sldId id="27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202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90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964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Výživové a zdravotní značení (tvrzení)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215064" cy="110452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192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energetické hodnoty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4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(17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)/100 ml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případě sladidel se použije limit </a:t>
            </a:r>
            <a:r>
              <a:rPr lang="cs-CZ" sz="2800" b="1" dirty="0" smtClean="0">
                <a:solidFill>
                  <a:srgbClr val="C00000"/>
                </a:solidFill>
              </a:rPr>
              <a:t>0,4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(1,7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r>
              <a:rPr lang="cs-CZ" sz="2800" dirty="0" smtClean="0">
                <a:solidFill>
                  <a:srgbClr val="C00000"/>
                </a:solidFill>
              </a:rPr>
              <a:t> na porci, se sladivými vlastnostmi odpovídajícími 6 g sacharózy (přibližně 1 kávová lžička sacharózy)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 nízkým obsahem tuku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3 g tuku na 100 g </a:t>
            </a:r>
            <a:r>
              <a:rPr lang="cs-CZ" sz="2800" dirty="0" smtClean="0">
                <a:solidFill>
                  <a:srgbClr val="C00000"/>
                </a:solidFill>
              </a:rPr>
              <a:t>v případě potravin pevné konzistence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1,5 g tuku na 100 ml</a:t>
            </a:r>
            <a:r>
              <a:rPr lang="cs-CZ" sz="2800" dirty="0" smtClean="0">
                <a:solidFill>
                  <a:srgbClr val="C00000"/>
                </a:solidFill>
              </a:rPr>
              <a:t> v případě tekutin (1,8 g tuku na 100 ml v případě polotučného mléka)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tuku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0,5 g tuku na 100 g nebo 100 ml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tvrzení vyjádřená jako "X % bez tuku" jsou však zakázána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odstredené mle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10136"/>
            <a:ext cx="3347864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 nízkým obsahem nasycených tuků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celkový obsah nasycených mastných kyselin a </a:t>
            </a:r>
            <a:r>
              <a:rPr lang="cs-CZ" sz="2800" dirty="0" err="1" smtClean="0">
                <a:solidFill>
                  <a:srgbClr val="C00000"/>
                </a:solidFill>
              </a:rPr>
              <a:t>transmastných</a:t>
            </a:r>
            <a:r>
              <a:rPr lang="cs-CZ" sz="2800" dirty="0" smtClean="0">
                <a:solidFill>
                  <a:srgbClr val="C00000"/>
                </a:solidFill>
              </a:rPr>
              <a:t> kyselin v produktu nepřesahuje </a:t>
            </a:r>
            <a:r>
              <a:rPr lang="cs-CZ" sz="2800" b="1" dirty="0" smtClean="0">
                <a:solidFill>
                  <a:srgbClr val="C00000"/>
                </a:solidFill>
              </a:rPr>
              <a:t>1,5 g na 100 g </a:t>
            </a:r>
            <a:r>
              <a:rPr lang="cs-CZ" sz="2800" dirty="0" smtClean="0">
                <a:solidFill>
                  <a:srgbClr val="C00000"/>
                </a:solidFill>
              </a:rPr>
              <a:t>v případě potravin pevné konzistence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0,75 g na 100 ml </a:t>
            </a:r>
            <a:r>
              <a:rPr lang="cs-CZ" sz="2800" dirty="0" smtClean="0">
                <a:solidFill>
                  <a:srgbClr val="C00000"/>
                </a:solidFill>
              </a:rPr>
              <a:t>v případě tekutin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přičemž v žádném z těchto případů nesmí celkový obsah nasycených mastných kyselin a </a:t>
            </a:r>
            <a:r>
              <a:rPr lang="cs-CZ" sz="2800" dirty="0" err="1" smtClean="0">
                <a:solidFill>
                  <a:srgbClr val="C00000"/>
                </a:solidFill>
              </a:rPr>
              <a:t>transmastných</a:t>
            </a:r>
            <a:r>
              <a:rPr lang="cs-CZ" sz="2800" dirty="0" smtClean="0">
                <a:solidFill>
                  <a:srgbClr val="C00000"/>
                </a:solidFill>
              </a:rPr>
              <a:t> kyselin představovat více než 10 % energetické hodnoty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nasycených tuků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celkový obsah nasycených tuků a trans mastných kyselin nepřesahuje </a:t>
            </a:r>
            <a:r>
              <a:rPr lang="cs-CZ" sz="2800" b="1" dirty="0" smtClean="0">
                <a:solidFill>
                  <a:srgbClr val="C00000"/>
                </a:solidFill>
              </a:rPr>
              <a:t>0,1g nasycených tuků na 100 g nebo 100 ml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nasycené tu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1362" y="3212977"/>
            <a:ext cx="539263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 nízkým obsahem cukrů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5 g cukrů na 100 g</a:t>
            </a:r>
            <a:r>
              <a:rPr lang="cs-CZ" sz="2800" dirty="0" smtClean="0">
                <a:solidFill>
                  <a:srgbClr val="C00000"/>
                </a:solidFill>
              </a:rPr>
              <a:t> v případě potravin pevné konzistence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2,5 g cukrů na 100 ml </a:t>
            </a:r>
            <a:r>
              <a:rPr lang="cs-CZ" sz="2800" dirty="0" smtClean="0">
                <a:solidFill>
                  <a:srgbClr val="C00000"/>
                </a:solidFill>
              </a:rPr>
              <a:t>v případě tekutin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cuk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04702"/>
            <a:ext cx="6005736" cy="345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cukrů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0,5 g cukrů na 100 g nebo 100 ml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 descr="http://i.iinfo.cz/images/71/dia-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2996952"/>
            <a:ext cx="3303239" cy="330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přídavku cukru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pokud nebyly do produktu přidány žádné monosacharidy ani disacharidy ani žádná jiná potravina používaná pro své sladivé vlastnosti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pokud se cukry v potravině vyskytují přirozeně, mělo by být na etiketě rovněž uvedeno: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„OBSAHUJE PŘIROZENĚ SE VYSKYTUJÍCÍ CUKRY"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Sůl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nízkým obsahem  </a:t>
            </a:r>
            <a:r>
              <a:rPr lang="cs-CZ" sz="2800" dirty="0" smtClean="0">
                <a:solidFill>
                  <a:srgbClr val="C00000"/>
                </a:solidFill>
              </a:rPr>
              <a:t>- 120 mg ve 100 g/ml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velmi nízkým </a:t>
            </a:r>
            <a:r>
              <a:rPr lang="cs-CZ" sz="2800" dirty="0" smtClean="0">
                <a:solidFill>
                  <a:srgbClr val="C00000"/>
                </a:solidFill>
              </a:rPr>
              <a:t>-  40 mg ve 100 g/ml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bez sodíku </a:t>
            </a:r>
            <a:r>
              <a:rPr lang="cs-CZ" sz="2800" dirty="0" smtClean="0">
                <a:solidFill>
                  <a:srgbClr val="C00000"/>
                </a:solidFill>
              </a:rPr>
              <a:t>- 5 mg ve 100 g/ml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sodíku se značí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Vláknina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vlákniny - obsahuje-li produkt alespoň </a:t>
            </a:r>
            <a:r>
              <a:rPr lang="cs-CZ" sz="2800" b="1" dirty="0" smtClean="0">
                <a:solidFill>
                  <a:srgbClr val="C00000"/>
                </a:solidFill>
              </a:rPr>
              <a:t>3 g vlákniny na 100 g nebo alespoň 1,5 g na 100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vlákniny . obsahuje-li produkt alespoň </a:t>
            </a:r>
            <a:r>
              <a:rPr lang="cs-CZ" sz="2800" b="1" dirty="0" smtClean="0">
                <a:solidFill>
                  <a:srgbClr val="C00000"/>
                </a:solidFill>
              </a:rPr>
              <a:t>6 g vlákniny na 100 g nebo alespoň 3 g na 100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Co je to tvrzení...?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„tvrzení“ je sdělení, které není z hlediska označování povinné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„živiny“ jsou bílkoviny, tuky, sacharidy, vláknina, vitaminy, minerální látky (</a:t>
            </a:r>
            <a:r>
              <a:rPr lang="cs-CZ" sz="2800" dirty="0" err="1" smtClean="0">
                <a:solidFill>
                  <a:srgbClr val="C00000"/>
                </a:solidFill>
              </a:rPr>
              <a:t>spec</a:t>
            </a:r>
            <a:r>
              <a:rPr lang="cs-CZ" sz="2800" dirty="0" smtClean="0">
                <a:solidFill>
                  <a:srgbClr val="C00000"/>
                </a:solidFill>
              </a:rPr>
              <a:t>. sodík), „jiné látky“ </a:t>
            </a:r>
            <a:r>
              <a:rPr lang="cs-CZ" sz="2800" dirty="0" err="1" smtClean="0">
                <a:solidFill>
                  <a:srgbClr val="C00000"/>
                </a:solidFill>
              </a:rPr>
              <a:t>látky</a:t>
            </a:r>
            <a:r>
              <a:rPr lang="cs-CZ" sz="2800" dirty="0" smtClean="0">
                <a:solidFill>
                  <a:srgbClr val="C00000"/>
                </a:solidFill>
              </a:rPr>
              <a:t> další s fysiologickým účinkem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„výživové tvrzení“ </a:t>
            </a:r>
            <a:r>
              <a:rPr lang="cs-CZ" sz="2800" dirty="0" smtClean="0">
                <a:solidFill>
                  <a:srgbClr val="C00000"/>
                </a:solidFill>
              </a:rPr>
              <a:t>upozorňuje na </a:t>
            </a:r>
            <a:r>
              <a:rPr lang="cs-CZ" sz="2800" dirty="0" err="1" smtClean="0">
                <a:solidFill>
                  <a:srgbClr val="C00000"/>
                </a:solidFill>
              </a:rPr>
              <a:t>benefit</a:t>
            </a:r>
            <a:r>
              <a:rPr lang="cs-CZ" sz="2800" dirty="0" smtClean="0">
                <a:solidFill>
                  <a:srgbClr val="C00000"/>
                </a:solidFill>
              </a:rPr>
              <a:t> potraviny z hlediska energie nebo živin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„zdravotní tvrzení“ </a:t>
            </a:r>
            <a:r>
              <a:rPr lang="cs-CZ" sz="2800" dirty="0" smtClean="0">
                <a:solidFill>
                  <a:srgbClr val="C00000"/>
                </a:solidFill>
              </a:rPr>
              <a:t>upozorňuje na souvislost mezi potravinou a zdravím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„tvrzení o snížení rizika onemocnění“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bílkovin – bílkoviny představují alespoň 12 % energetické hodnoty potraviny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bílkovin - bílkoviny představují alespoň 20 % energetické hodnoty potraviny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7606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Light</a:t>
            </a:r>
            <a:r>
              <a:rPr lang="cs-CZ" b="1" dirty="0" smtClean="0">
                <a:solidFill>
                  <a:srgbClr val="C00000"/>
                </a:solidFill>
              </a:rPr>
              <a:t> (lehký, lite)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podmínky stanovené pro výraz "se sníženým obsahem"; toto tvrzení musí být také doplněno informací o vlastnosti nebo vlastnostech, díky nimž se jedná o produkt "</a:t>
            </a: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" nebo "lite"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light výrob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789040"/>
            <a:ext cx="54864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Další příklady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omega – 3 mastných kyselin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omega – 3 mastných kyselin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polynenasycených tuků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nenasycených tuků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mono nenasycených tuků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označení, obchodní úprava a reklama musí obsahovat některé povinné informace: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sdělení o významu různorodé a vyvážené stravy a zdravého životního stylu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potraviny a způsob konzumace potřebné k dosažení uvedeného příznivého účinku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sdělení určené osobám, které by se měly vyhnout konzumaci této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varování, pokud nadměrná konzumace může ohrozit zdraví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Nařízení (ES) č. 1924/2006 rozlišuje dva základní typy zdravotních tvrzení. Jedná se o: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zdravotní </a:t>
            </a:r>
            <a:r>
              <a:rPr lang="cs-CZ" sz="2800" b="1" dirty="0" smtClean="0">
                <a:solidFill>
                  <a:srgbClr val="C00000"/>
                </a:solidFill>
              </a:rPr>
              <a:t>tvrzení podle čl. 13</a:t>
            </a:r>
            <a:r>
              <a:rPr lang="cs-CZ" sz="2800" dirty="0" smtClean="0">
                <a:solidFill>
                  <a:srgbClr val="C00000"/>
                </a:solidFill>
              </a:rPr>
              <a:t> (tzv. „tvrzení funkční“)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zdravotní </a:t>
            </a:r>
            <a:r>
              <a:rPr lang="cs-CZ" sz="2800" b="1" dirty="0" smtClean="0">
                <a:solidFill>
                  <a:srgbClr val="C00000"/>
                </a:solidFill>
              </a:rPr>
              <a:t>tvrzení podle čl. 14</a:t>
            </a:r>
            <a:r>
              <a:rPr lang="cs-CZ" sz="2800" dirty="0" smtClean="0">
                <a:solidFill>
                  <a:srgbClr val="C00000"/>
                </a:solidFill>
              </a:rPr>
              <a:t> 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Článek 13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Tvrzení popisuje nebo odkazuje: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 živiny nebo jiné látky pro růst a vývoj organismu a jeho fyziologické funkce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psychologické a behaviorální funkce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snižování nebo kontrolu hmotnosti, snížení pocitu hladu či zvýšení pocitu sytosti anebo na snížení množství energie obsažené ve stravě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Článek 14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tvrzení týkající se vývoje a zdraví dětí </a:t>
            </a:r>
            <a:r>
              <a:rPr lang="cs-CZ" sz="2800" dirty="0" smtClean="0">
                <a:solidFill>
                  <a:srgbClr val="C00000"/>
                </a:solidFill>
              </a:rPr>
              <a:t>(např. „vápník je prospěšný pro růst dětí“)</a:t>
            </a:r>
          </a:p>
          <a:p>
            <a:endParaRPr lang="cs-CZ" sz="2800" dirty="0" smtClean="0">
              <a:solidFill>
                <a:srgbClr val="C00000"/>
              </a:solidFill>
            </a:endParaRPr>
          </a:p>
          <a:p>
            <a:pPr marL="273050" lvl="1" indent="-273050"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tvrzení o snížení rizika onemocnění </a:t>
            </a:r>
            <a:r>
              <a:rPr lang="cs-CZ" sz="2800" dirty="0" smtClean="0">
                <a:solidFill>
                  <a:srgbClr val="C00000"/>
                </a:solidFill>
              </a:rPr>
              <a:t> – tím se rozumí, každé zdravotní tvrzení, které uvádí, naznačuje nebo ze kterého vyplývá, že spotřeba určité kategorie potravin, potraviny nebo některé z jejích složek významně snižuje riziko vzniku určitého lidského onemocnění (např. „snižuje cholesterol“)</a:t>
            </a:r>
          </a:p>
          <a:p>
            <a:endParaRPr lang="cs-CZ" sz="2800" dirty="0" smtClean="0">
              <a:solidFill>
                <a:srgbClr val="C00000"/>
              </a:solidFill>
            </a:endParaRPr>
          </a:p>
          <a:p>
            <a:endParaRPr lang="cs-CZ" sz="6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Poznámky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zakazují se výživová a zdravotní tvrzení u alkoholických nápojů o obsahu alkoholu vyšším než 1,2 % objemových, s výjimkou tvrzení týkajících se sníženého obsahu alkoholu nebo snížení energetické hodnoty v daném alkoholickém nápoji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pokud se tvrzení týká snížení energetické hodnoty nebo obsahu živin, musí toto snížení představovat alespoň 30 % (u soli 25 %) ve srovnání s podobným produktem</a:t>
            </a:r>
          </a:p>
          <a:p>
            <a:endParaRPr lang="cs-CZ" sz="6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 descr="g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7"/>
            <a:ext cx="8983626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Legislativa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Podmínky pro uvádění výživových a zdravotních tvrzení na potravinách upravuje </a:t>
            </a:r>
            <a:r>
              <a:rPr lang="cs-CZ" sz="2800" b="1" dirty="0" smtClean="0">
                <a:solidFill>
                  <a:srgbClr val="C00000"/>
                </a:solidFill>
              </a:rPr>
              <a:t>Nařízení Evropského parlamentu a Rady (ES) č. 1924/2006 </a:t>
            </a:r>
            <a:r>
              <a:rPr lang="cs-CZ" sz="2800" dirty="0" smtClean="0">
                <a:solidFill>
                  <a:srgbClr val="C00000"/>
                </a:solidFill>
              </a:rPr>
              <a:t>o výživových a zdravotních tvrzeních při označování 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Nařízení se vztahuje na výživová a zdravotní tvrzení, která jsou uváděna v obchodních sděleních: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označování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obchodní úpravě potravin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reklamách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Obecné zásady pro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nepravdivých, dvojsmyslných a klamavých tvrzení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vyvolávání pochybností o bezpečnosti jiných potravin (příznivci biopotravin)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nabádání k nadměrné konzumaci nebo nadměrnou konzumaci omlouvat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nelze ani naznačovat, že vyvážená a pestrá strava nemůže zajistit přirozené množství živin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nelze strašit spotřebitele poukazem na možné změny tělesných funkcí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tvrzení na nápojích s více než 1,2 </a:t>
            </a:r>
            <a:r>
              <a:rPr lang="cs-CZ" sz="2800" dirty="0" err="1" smtClean="0">
                <a:solidFill>
                  <a:srgbClr val="C00000"/>
                </a:solidFill>
              </a:rPr>
              <a:t>obj</a:t>
            </a:r>
            <a:r>
              <a:rPr lang="cs-CZ" sz="2800" dirty="0" smtClean="0">
                <a:solidFill>
                  <a:srgbClr val="C00000"/>
                </a:solidFill>
              </a:rPr>
              <a:t>.% alkoholu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Podmínky pro používání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0445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benefit</a:t>
            </a:r>
            <a:r>
              <a:rPr lang="cs-CZ" sz="2800" dirty="0" smtClean="0">
                <a:solidFill>
                  <a:srgbClr val="C00000"/>
                </a:solidFill>
              </a:rPr>
              <a:t> prokázán na základě všeobecně uznávaných vědeckých poznatků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živina (látka), které se tvrzení týká, je přítomna v dostatečném množství nebo dostatečným způsobem snížena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 organismu ve využitelné formě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konzumované množství je dostatečné pro fyziologický účinek</a:t>
            </a: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Výživová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Výživové tvrzení </a:t>
            </a:r>
            <a:r>
              <a:rPr lang="cs-CZ" sz="2800" u="sng" dirty="0" smtClean="0">
                <a:solidFill>
                  <a:srgbClr val="C00000"/>
                </a:solidFill>
              </a:rPr>
              <a:t>je každé tvrzení, které uvádí, naznačuje nebo z něj vyplývá, že potravina má určité prospěšné výživové vlastnosti v důsledku</a:t>
            </a:r>
            <a:r>
              <a:rPr lang="cs-CZ" sz="2800" dirty="0" smtClean="0">
                <a:solidFill>
                  <a:srgbClr val="C00000"/>
                </a:solidFill>
              </a:rPr>
              <a:t>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energetické hodnoty, kterou poskytuje ve snížené či zvýšené míře nebo neposkytuje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 sníženém, zvýšeném obsahu živin či jiných látek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Příklady výživových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- obsah živiny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nízký, velmi nízký, bez, snížený obsah – energetická hodnota, tuk, nasycené tuky, cukr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 přídavku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vlákniny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vysoký obsah – bílkovin, vitaminů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přirozeně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Nízká energetická hodnota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produkt neobsahuje více </a:t>
            </a:r>
            <a:r>
              <a:rPr lang="cs-CZ" sz="2800" b="1" dirty="0" smtClean="0">
                <a:solidFill>
                  <a:srgbClr val="C00000"/>
                </a:solidFill>
              </a:rPr>
              <a:t>než 40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(170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)/100 g </a:t>
            </a:r>
            <a:r>
              <a:rPr lang="cs-CZ" sz="2800" dirty="0" smtClean="0">
                <a:solidFill>
                  <a:srgbClr val="C00000"/>
                </a:solidFill>
              </a:rPr>
              <a:t>v případě potravin pevné konzistence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více než </a:t>
            </a:r>
            <a:r>
              <a:rPr lang="cs-CZ" sz="2800" b="1" dirty="0" smtClean="0">
                <a:solidFill>
                  <a:srgbClr val="C00000"/>
                </a:solidFill>
              </a:rPr>
              <a:t>20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(80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)/100 ml </a:t>
            </a:r>
            <a:r>
              <a:rPr lang="cs-CZ" sz="2800" dirty="0" smtClean="0">
                <a:solidFill>
                  <a:srgbClr val="C00000"/>
                </a:solidFill>
              </a:rPr>
              <a:t>v případě tekutin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případě sladidel se použije limit 4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(17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 na porci, se sladivými vlastnostmi odpovídajícími 6 g sacharózy (přibližně 1 kávová lžička sacharózy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Snížená energetická hodnota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energetická hodnota je snížena alespoň </a:t>
            </a:r>
            <a:r>
              <a:rPr lang="cs-CZ" sz="2800" b="1" dirty="0" smtClean="0">
                <a:solidFill>
                  <a:srgbClr val="C00000"/>
                </a:solidFill>
              </a:rPr>
              <a:t>o 30 %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současně je nutné uvést vlastnost nebo vlastnosti, díky nimž má potravina sníženou celkovou energetickou hodnotu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1320</TotalTime>
  <Words>1019</Words>
  <Application>Microsoft Office PowerPoint</Application>
  <PresentationFormat>Předvádění na obrazovce (4:3)</PresentationFormat>
  <Paragraphs>161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Výživové a zdravotní značení (tvrzení)</vt:lpstr>
      <vt:lpstr>Co je to tvrzení...?</vt:lpstr>
      <vt:lpstr>Legislativa</vt:lpstr>
      <vt:lpstr>Obecné zásady pro tvrzení</vt:lpstr>
      <vt:lpstr>Podmínky pro používání tvrzení</vt:lpstr>
      <vt:lpstr>Výživová tvrzení</vt:lpstr>
      <vt:lpstr>Příklady výživových tvrzení</vt:lpstr>
      <vt:lpstr>Nízká energetická hodnota</vt:lpstr>
      <vt:lpstr>Snížená energetická hodnota</vt:lpstr>
      <vt:lpstr>Bez energetické hodnoty</vt:lpstr>
      <vt:lpstr>S nízkým obsahem tuku</vt:lpstr>
      <vt:lpstr>Bez tuku</vt:lpstr>
      <vt:lpstr>S nízkým obsahem nasycených tuků</vt:lpstr>
      <vt:lpstr>Bez nasycených tuků</vt:lpstr>
      <vt:lpstr>S nízkým obsahem cukrů</vt:lpstr>
      <vt:lpstr>Bez cukrů</vt:lpstr>
      <vt:lpstr>Bez přídavku cukru</vt:lpstr>
      <vt:lpstr>Sůl</vt:lpstr>
      <vt:lpstr>Vláknina</vt:lpstr>
      <vt:lpstr>Bílkoviny</vt:lpstr>
      <vt:lpstr>Light (lehký, lite)</vt:lpstr>
      <vt:lpstr>Další příklady</vt:lpstr>
      <vt:lpstr>Zdravotní tvrzení</vt:lpstr>
      <vt:lpstr>Zdravotní tvrzení</vt:lpstr>
      <vt:lpstr>Článek 13 </vt:lpstr>
      <vt:lpstr>Článek 14</vt:lpstr>
      <vt:lpstr>Poznámky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User</cp:lastModifiedBy>
  <cp:revision>14</cp:revision>
  <dcterms:created xsi:type="dcterms:W3CDTF">2011-10-02T12:59:07Z</dcterms:created>
  <dcterms:modified xsi:type="dcterms:W3CDTF">2013-11-25T21:32:29Z</dcterms:modified>
</cp:coreProperties>
</file>