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72" r:id="rId2"/>
  </p:sldMasterIdLst>
  <p:notesMasterIdLst>
    <p:notesMasterId r:id="rId7"/>
  </p:notesMasterIdLst>
  <p:sldIdLst>
    <p:sldId id="256" r:id="rId3"/>
    <p:sldId id="257" r:id="rId4"/>
    <p:sldId id="268" r:id="rId5"/>
    <p:sldId id="269" r:id="rId6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 baseline="30000">
        <a:solidFill>
          <a:schemeClr val="bg1"/>
        </a:solidFill>
        <a:latin typeface="Verdana" panose="020B0604030504040204" pitchFamily="34" charset="0"/>
        <a:ea typeface="+mn-ea"/>
        <a:cs typeface="Arial Unicode MS" panose="020B0604020202020204" pitchFamily="34" charset="-128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 baseline="30000">
        <a:solidFill>
          <a:schemeClr val="bg1"/>
        </a:solidFill>
        <a:latin typeface="Verdana" panose="020B0604030504040204" pitchFamily="34" charset="0"/>
        <a:ea typeface="+mn-ea"/>
        <a:cs typeface="Arial Unicode MS" panose="020B0604020202020204" pitchFamily="34" charset="-128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 baseline="30000">
        <a:solidFill>
          <a:schemeClr val="bg1"/>
        </a:solidFill>
        <a:latin typeface="Verdana" panose="020B0604030504040204" pitchFamily="34" charset="0"/>
        <a:ea typeface="+mn-ea"/>
        <a:cs typeface="Arial Unicode MS" panose="020B0604020202020204" pitchFamily="34" charset="-128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 baseline="30000">
        <a:solidFill>
          <a:schemeClr val="bg1"/>
        </a:solidFill>
        <a:latin typeface="Verdana" panose="020B0604030504040204" pitchFamily="34" charset="0"/>
        <a:ea typeface="+mn-ea"/>
        <a:cs typeface="Arial Unicode MS" panose="020B0604020202020204" pitchFamily="34" charset="-128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 baseline="30000">
        <a:solidFill>
          <a:schemeClr val="bg1"/>
        </a:solidFill>
        <a:latin typeface="Verdana" panose="020B0604030504040204" pitchFamily="34" charset="0"/>
        <a:ea typeface="+mn-ea"/>
        <a:cs typeface="Arial Unicode MS" panose="020B0604020202020204" pitchFamily="34" charset="-128"/>
      </a:defRPr>
    </a:lvl5pPr>
    <a:lvl6pPr marL="2286000" algn="l" defTabSz="914400" rtl="0" eaLnBrk="1" latinLnBrk="0" hangingPunct="1">
      <a:defRPr kern="1200" baseline="30000">
        <a:solidFill>
          <a:schemeClr val="bg1"/>
        </a:solidFill>
        <a:latin typeface="Verdana" panose="020B0604030504040204" pitchFamily="34" charset="0"/>
        <a:ea typeface="+mn-ea"/>
        <a:cs typeface="Arial Unicode MS" panose="020B0604020202020204" pitchFamily="34" charset="-128"/>
      </a:defRPr>
    </a:lvl6pPr>
    <a:lvl7pPr marL="2743200" algn="l" defTabSz="914400" rtl="0" eaLnBrk="1" latinLnBrk="0" hangingPunct="1">
      <a:defRPr kern="1200" baseline="30000">
        <a:solidFill>
          <a:schemeClr val="bg1"/>
        </a:solidFill>
        <a:latin typeface="Verdana" panose="020B0604030504040204" pitchFamily="34" charset="0"/>
        <a:ea typeface="+mn-ea"/>
        <a:cs typeface="Arial Unicode MS" panose="020B0604020202020204" pitchFamily="34" charset="-128"/>
      </a:defRPr>
    </a:lvl7pPr>
    <a:lvl8pPr marL="3200400" algn="l" defTabSz="914400" rtl="0" eaLnBrk="1" latinLnBrk="0" hangingPunct="1">
      <a:defRPr kern="1200" baseline="30000">
        <a:solidFill>
          <a:schemeClr val="bg1"/>
        </a:solidFill>
        <a:latin typeface="Verdana" panose="020B0604030504040204" pitchFamily="34" charset="0"/>
        <a:ea typeface="+mn-ea"/>
        <a:cs typeface="Arial Unicode MS" panose="020B0604020202020204" pitchFamily="34" charset="-128"/>
      </a:defRPr>
    </a:lvl8pPr>
    <a:lvl9pPr marL="3657600" algn="l" defTabSz="914400" rtl="0" eaLnBrk="1" latinLnBrk="0" hangingPunct="1">
      <a:defRPr kern="1200" baseline="30000">
        <a:solidFill>
          <a:schemeClr val="bg1"/>
        </a:solidFill>
        <a:latin typeface="Verdana" panose="020B0604030504040204" pitchFamily="34" charset="0"/>
        <a:ea typeface="+mn-ea"/>
        <a:cs typeface="Arial Unicode MS" panose="020B0604020202020204" pitchFamily="3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4" autoAdjust="0"/>
    <p:restoredTop sz="94660"/>
  </p:normalViewPr>
  <p:slideViewPr>
    <p:cSldViewPr>
      <p:cViewPr varScale="1">
        <p:scale>
          <a:sx n="112" d="100"/>
          <a:sy n="112" d="100"/>
        </p:scale>
        <p:origin x="960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4900305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9499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4623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41923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0868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C77264-97FE-428B-B23F-2F2336EBDF2F}" type="datetimeFigureOut">
              <a:rPr lang="cs-CZ"/>
              <a:pPr/>
              <a:t>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D51021-07A8-4721-8640-4163CCEBC9A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3349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C77264-97FE-428B-B23F-2F2336EBDF2F}" type="datetimeFigureOut">
              <a:rPr lang="cs-CZ"/>
              <a:pPr/>
              <a:t>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514C03-F07D-476F-AC83-5325E1ECF51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3955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C77264-97FE-428B-B23F-2F2336EBDF2F}" type="datetimeFigureOut">
              <a:rPr lang="cs-CZ"/>
              <a:pPr/>
              <a:t>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BD32B3-55E7-46A0-AA3D-D51F2B5792C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7362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644F0-2120-4654-9605-7B3D6AEE3352}" type="datetimeFigureOut">
              <a:rPr lang="cs-CZ" smtClean="0"/>
              <a:pPr/>
              <a:t>7.3.2014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967E-95C4-4D64-8C0E-6CD775C101D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12578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644F0-2120-4654-9605-7B3D6AEE3352}" type="datetimeFigureOut">
              <a:rPr lang="cs-CZ" smtClean="0"/>
              <a:pPr/>
              <a:t>7.3.2014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CB90A-B9E3-463E-A186-D8A883AFF5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4517596"/>
      </p:ext>
    </p:extLst>
  </p:cSld>
  <p:clrMapOvr>
    <a:masterClrMapping/>
  </p:clrMapOvr>
  <p:hf sldNum="0"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644F0-2120-4654-9605-7B3D6AEE3352}" type="datetimeFigureOut">
              <a:rPr lang="cs-CZ" smtClean="0"/>
              <a:pPr/>
              <a:t>7.3.2014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ABB86-5425-4C19-B59D-B793DD1BE2A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9533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644F0-2120-4654-9605-7B3D6AEE3352}" type="datetimeFigureOut">
              <a:rPr lang="cs-CZ" smtClean="0"/>
              <a:pPr/>
              <a:t>7.3.2014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0C165-6347-44F0-B08C-CDC552752AF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6084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644F0-2120-4654-9605-7B3D6AEE3352}" type="datetimeFigureOut">
              <a:rPr lang="cs-CZ" smtClean="0"/>
              <a:pPr/>
              <a:t>7.3.2014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446D5-DDB5-4C0E-8F60-F9FA28E38B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90411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644F0-2120-4654-9605-7B3D6AEE3352}" type="datetimeFigureOut">
              <a:rPr lang="cs-CZ" smtClean="0"/>
              <a:pPr/>
              <a:t>7.3.2014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3B7FE-53CA-4F23-95D2-39EB89E59C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4970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644F0-2120-4654-9605-7B3D6AEE3352}" type="datetimeFigureOut">
              <a:rPr lang="cs-CZ" smtClean="0"/>
              <a:pPr/>
              <a:t>7.3.2014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2EA4D-6C64-4F5D-9AEF-DF1377997D9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36572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644F0-2120-4654-9605-7B3D6AEE3352}" type="datetimeFigureOut">
              <a:rPr lang="cs-CZ" smtClean="0"/>
              <a:pPr/>
              <a:t>7.3.2014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1D0F4-7F80-4E04-BDA0-00FF7D79EC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4803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C77264-97FE-428B-B23F-2F2336EBDF2F}" type="datetimeFigureOut">
              <a:rPr lang="cs-CZ"/>
              <a:pPr/>
              <a:t>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F0031C-95E1-44DC-AAA5-DDD73CC9217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88725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644F0-2120-4654-9605-7B3D6AEE3352}" type="datetimeFigureOut">
              <a:rPr lang="cs-CZ" smtClean="0"/>
              <a:pPr/>
              <a:t>7.3.2014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A3C0-BD54-42BE-B94D-8F86A80C568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4536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644F0-2120-4654-9605-7B3D6AEE3352}" type="datetimeFigureOut">
              <a:rPr lang="cs-CZ" smtClean="0"/>
              <a:pPr/>
              <a:t>7.3.2014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CB90A-B9E3-463E-A186-D8A883AFF5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7337743"/>
      </p:ext>
    </p:extLst>
  </p:cSld>
  <p:clrMapOvr>
    <a:masterClrMapping/>
  </p:clrMapOvr>
  <p:hf sldNum="0" hdr="0" ftr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644F0-2120-4654-9605-7B3D6AEE3352}" type="datetimeFigureOut">
              <a:rPr lang="cs-CZ" smtClean="0"/>
              <a:pPr/>
              <a:t>7.3.2014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CB90A-B9E3-463E-A186-D8A883AFF5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8709173"/>
      </p:ext>
    </p:extLst>
  </p:cSld>
  <p:clrMapOvr>
    <a:masterClrMapping/>
  </p:clrMapOvr>
  <p:hf sldNum="0" hdr="0" ftr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644F0-2120-4654-9605-7B3D6AEE3352}" type="datetimeFigureOut">
              <a:rPr lang="cs-CZ" smtClean="0"/>
              <a:pPr/>
              <a:t>7.3.2014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CB90A-B9E3-463E-A186-D8A883AFF5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7934601"/>
      </p:ext>
    </p:extLst>
  </p:cSld>
  <p:clrMapOvr>
    <a:masterClrMapping/>
  </p:clrMapOvr>
  <p:hf sldNum="0" hdr="0" ftr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644F0-2120-4654-9605-7B3D6AEE3352}" type="datetimeFigureOut">
              <a:rPr lang="cs-CZ" smtClean="0"/>
              <a:pPr/>
              <a:t>7.3.2014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CB90A-B9E3-463E-A186-D8A883AFF5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6931042"/>
      </p:ext>
    </p:extLst>
  </p:cSld>
  <p:clrMapOvr>
    <a:masterClrMapping/>
  </p:clrMapOvr>
  <p:hf sldNum="0" hdr="0" ftr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644F0-2120-4654-9605-7B3D6AEE3352}" type="datetimeFigureOut">
              <a:rPr lang="cs-CZ" smtClean="0"/>
              <a:pPr/>
              <a:t>7.3.2014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CB90A-B9E3-463E-A186-D8A883AFF5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61612238"/>
      </p:ext>
    </p:extLst>
  </p:cSld>
  <p:clrMapOvr>
    <a:masterClrMapping/>
  </p:clrMapOvr>
  <p:hf sldNum="0" hdr="0" ftr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644F0-2120-4654-9605-7B3D6AEE3352}" type="datetimeFigureOut">
              <a:rPr lang="cs-CZ" smtClean="0"/>
              <a:pPr/>
              <a:t>7.3.2014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CB90A-B9E3-463E-A186-D8A883AFF5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3485341"/>
      </p:ext>
    </p:extLst>
  </p:cSld>
  <p:clrMapOvr>
    <a:masterClrMapping/>
  </p:clrMapOvr>
  <p:hf sldNum="0" hdr="0" ftr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644F0-2120-4654-9605-7B3D6AEE3352}" type="datetimeFigureOut">
              <a:rPr lang="cs-CZ" smtClean="0"/>
              <a:pPr/>
              <a:t>7.3.2014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5FC83-3CAC-47CD-B657-A166F51F35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70740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644F0-2120-4654-9605-7B3D6AEE3352}" type="datetimeFigureOut">
              <a:rPr lang="cs-CZ" smtClean="0"/>
              <a:pPr/>
              <a:t>7.3.2014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A3E6A-2FD2-4B21-88A7-218F1D3DEB3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884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C77264-97FE-428B-B23F-2F2336EBDF2F}" type="datetimeFigureOut">
              <a:rPr lang="cs-CZ"/>
              <a:pPr/>
              <a:t>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A16CE-AE00-4D93-87AD-824B2DBD558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0797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C77264-97FE-428B-B23F-2F2336EBDF2F}" type="datetimeFigureOut">
              <a:rPr lang="cs-CZ"/>
              <a:pPr/>
              <a:t>7.3.2014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A6340B-408B-442B-A3A6-D88B2D0A84D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7500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C77264-97FE-428B-B23F-2F2336EBDF2F}" type="datetimeFigureOut">
              <a:rPr lang="cs-CZ"/>
              <a:pPr/>
              <a:t>7.3.2014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CDDC82-BFEC-4AD8-A5EF-AE478DB5BC3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5536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C77264-97FE-428B-B23F-2F2336EBDF2F}" type="datetimeFigureOut">
              <a:rPr lang="cs-CZ"/>
              <a:pPr/>
              <a:t>7.3.2014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66DDD-9553-4698-AF23-9CA63BCF3E6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2590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C77264-97FE-428B-B23F-2F2336EBDF2F}" type="datetimeFigureOut">
              <a:rPr lang="cs-CZ"/>
              <a:pPr/>
              <a:t>7.3.2014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4797FE-D9CE-456C-8EF3-1643F550269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0089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C77264-97FE-428B-B23F-2F2336EBDF2F}" type="datetimeFigureOut">
              <a:rPr lang="cs-CZ"/>
              <a:pPr/>
              <a:t>7.3.2014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658E9B-FCEC-4281-B910-1B93D39E3CE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641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C77264-97FE-428B-B23F-2F2336EBDF2F}" type="datetimeFigureOut">
              <a:rPr lang="cs-CZ"/>
              <a:pPr/>
              <a:t>7.3.2014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1C6F69-5D7A-4638-8CD0-50E6142007A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5402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77264-97FE-428B-B23F-2F2336EBDF2F}" type="datetimeFigureOut">
              <a:rPr lang="cs-CZ"/>
              <a:pPr/>
              <a:t>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342DE-9ED3-4290-B77A-73E01E5BE83A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5D644F0-2120-4654-9605-7B3D6AEE3352}" type="datetimeFigureOut">
              <a:rPr lang="cs-CZ" smtClean="0"/>
              <a:pPr/>
              <a:t>7.3.2014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87CB90A-B9E3-463E-A186-D8A883AFF5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82867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sldNum="0" hdr="0" ftr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457200" y="158750"/>
            <a:ext cx="8229600" cy="125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9pPr>
          </a:lstStyle>
          <a:p>
            <a:pPr algn="ctr"/>
            <a:r>
              <a:rPr lang="cs-CZ" sz="4400" baseline="0">
                <a:solidFill>
                  <a:srgbClr val="FFFF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TROJSKOK</a:t>
            </a: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567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9pPr>
          </a:lstStyle>
          <a:p>
            <a:pPr>
              <a:spcBef>
                <a:spcPts val="800"/>
              </a:spcBef>
              <a:buClr>
                <a:srgbClr val="FFFF99"/>
              </a:buClr>
              <a:buFont typeface="Times New Roman" panose="02020603050405020304" pitchFamily="18" charset="0"/>
              <a:buBlip>
                <a:blip r:embed="rId3"/>
              </a:buBlip>
            </a:pPr>
            <a:r>
              <a:rPr lang="cs-CZ" sz="3200" baseline="0">
                <a:effectLst>
                  <a:outerShdw blurRad="38100" dist="38100" dir="2700000" algn="tl">
                    <a:srgbClr val="C0C0C0"/>
                  </a:outerShdw>
                </a:effectLst>
              </a:rPr>
              <a:t>1896 OH – Conolly 13,71m</a:t>
            </a:r>
          </a:p>
          <a:p>
            <a:pPr>
              <a:spcBef>
                <a:spcPts val="800"/>
              </a:spcBef>
              <a:buClr>
                <a:srgbClr val="FFFF99"/>
              </a:buClr>
              <a:buFont typeface="Times New Roman" panose="02020603050405020304" pitchFamily="18" charset="0"/>
              <a:buBlip>
                <a:blip r:embed="rId3"/>
              </a:buBlip>
            </a:pPr>
            <a:r>
              <a:rPr lang="cs-CZ" sz="3200" baseline="0">
                <a:effectLst>
                  <a:outerShdw blurRad="38100" dist="38100" dir="2700000" algn="tl">
                    <a:srgbClr val="C0C0C0"/>
                  </a:outerShdw>
                </a:effectLst>
              </a:rPr>
              <a:t>1936 Berlín –Tijama 16,00m</a:t>
            </a:r>
          </a:p>
          <a:p>
            <a:pPr>
              <a:spcBef>
                <a:spcPts val="800"/>
              </a:spcBef>
              <a:buClr>
                <a:srgbClr val="FFFF99"/>
              </a:buClr>
              <a:buFont typeface="Times New Roman" panose="02020603050405020304" pitchFamily="18" charset="0"/>
              <a:buBlip>
                <a:blip r:embed="rId3"/>
              </a:buBlip>
            </a:pPr>
            <a:r>
              <a:rPr lang="cs-CZ" sz="3200" baseline="0">
                <a:effectLst>
                  <a:outerShdw blurRad="38100" dist="38100" dir="2700000" algn="tl">
                    <a:srgbClr val="C0C0C0"/>
                  </a:outerShdw>
                </a:effectLst>
              </a:rPr>
              <a:t>1960 Schmidt – 17,03m</a:t>
            </a:r>
          </a:p>
          <a:p>
            <a:pPr>
              <a:spcBef>
                <a:spcPts val="800"/>
              </a:spcBef>
              <a:buClr>
                <a:srgbClr val="FFFF99"/>
              </a:buClr>
              <a:buFont typeface="Times New Roman" panose="02020603050405020304" pitchFamily="18" charset="0"/>
              <a:buBlip>
                <a:blip r:embed="rId3"/>
              </a:buBlip>
            </a:pPr>
            <a:r>
              <a:rPr lang="cs-CZ" sz="3200" baseline="0">
                <a:effectLst>
                  <a:outerShdw blurRad="38100" dist="38100" dir="2700000" algn="tl">
                    <a:srgbClr val="C0C0C0"/>
                  </a:outerShdw>
                </a:effectLst>
              </a:rPr>
              <a:t>Sanějev,Oliviera,Edwars -18,29(1995)</a:t>
            </a:r>
          </a:p>
          <a:p>
            <a:pPr>
              <a:spcBef>
                <a:spcPts val="800"/>
              </a:spcBef>
              <a:buClr>
                <a:srgbClr val="FFFF99"/>
              </a:buClr>
              <a:buFont typeface="Times New Roman" panose="02020603050405020304" pitchFamily="18" charset="0"/>
              <a:buBlip>
                <a:blip r:embed="rId3"/>
              </a:buBlip>
            </a:pPr>
            <a:r>
              <a:rPr lang="cs-CZ" sz="3200" baseline="0">
                <a:effectLst>
                  <a:outerShdw blurRad="38100" dist="38100" dir="2700000" algn="tl">
                    <a:srgbClr val="C0C0C0"/>
                  </a:outerShdw>
                </a:effectLst>
              </a:rPr>
              <a:t>Mikuláš-17,53(1988)</a:t>
            </a:r>
          </a:p>
          <a:p>
            <a:pPr>
              <a:spcBef>
                <a:spcPts val="800"/>
              </a:spcBef>
              <a:buClr>
                <a:srgbClr val="FFFF99"/>
              </a:buClr>
              <a:buFont typeface="Times New Roman" panose="02020603050405020304" pitchFamily="18" charset="0"/>
              <a:buBlip>
                <a:blip r:embed="rId3"/>
              </a:buBlip>
            </a:pPr>
            <a:r>
              <a:rPr lang="cs-CZ" sz="3200" baseline="0">
                <a:effectLst>
                  <a:outerShdw blurRad="38100" dist="38100" dir="2700000" algn="tl">
                    <a:srgbClr val="C0C0C0"/>
                  </a:outerShdw>
                </a:effectLst>
              </a:rPr>
              <a:t>Kravetsová –15,50(1995),Lebeděvová15,36 h</a:t>
            </a:r>
          </a:p>
          <a:p>
            <a:pPr>
              <a:spcBef>
                <a:spcPts val="800"/>
              </a:spcBef>
              <a:buClr>
                <a:srgbClr val="FFFF99"/>
              </a:buClr>
              <a:buFont typeface="Times New Roman" panose="02020603050405020304" pitchFamily="18" charset="0"/>
              <a:buBlip>
                <a:blip r:embed="rId3"/>
              </a:buBlip>
            </a:pPr>
            <a:r>
              <a:rPr lang="cs-CZ" sz="3200" baseline="0">
                <a:effectLst>
                  <a:outerShdw blurRad="38100" dist="38100" dir="2700000" algn="tl">
                    <a:srgbClr val="C0C0C0"/>
                  </a:outerShdw>
                </a:effectLst>
              </a:rPr>
              <a:t>Kašpárková 15,20(1997)</a:t>
            </a:r>
          </a:p>
          <a:p>
            <a:pPr>
              <a:spcBef>
                <a:spcPts val="800"/>
              </a:spcBef>
              <a:buClr>
                <a:srgbClr val="FFFF99"/>
              </a:buClr>
            </a:pPr>
            <a:endParaRPr lang="cs-CZ" sz="3200" baseline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12" dur="500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17" dur="500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22" dur="500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27" dur="500"/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32" dur="500"/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37" dur="500"/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42" dur="500"/>
                                        <p:tgtEl>
                                          <p:spTgt spid="40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457200" y="158750"/>
            <a:ext cx="8229600" cy="125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9pPr>
          </a:lstStyle>
          <a:p>
            <a:pPr algn="ctr"/>
            <a:r>
              <a:rPr lang="cs-CZ" sz="4400" baseline="0">
                <a:solidFill>
                  <a:srgbClr val="FFFF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Technika trojskoku</a:t>
            </a: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ts val="700"/>
              </a:spcBef>
              <a:buClr>
                <a:srgbClr val="FFFF99"/>
              </a:buClr>
              <a:buSzPct val="114000"/>
              <a:buFont typeface="Times New Roman" panose="02020603050405020304" pitchFamily="18" charset="0"/>
              <a:buBlip>
                <a:blip r:embed="rId3"/>
              </a:buBlip>
            </a:pPr>
            <a:r>
              <a:rPr lang="cs-CZ" sz="2800" baseline="0">
                <a:effectLst>
                  <a:outerShdw blurRad="38100" dist="38100" dir="2700000" algn="tl">
                    <a:srgbClr val="C0C0C0"/>
                  </a:outerShdw>
                </a:effectLst>
              </a:rPr>
              <a:t>Rozběh obdobný jak u dálky,v(10m/s)</a:t>
            </a:r>
          </a:p>
          <a:p>
            <a:pPr>
              <a:lnSpc>
                <a:spcPct val="90000"/>
              </a:lnSpc>
              <a:spcBef>
                <a:spcPts val="700"/>
              </a:spcBef>
              <a:buClr>
                <a:srgbClr val="FFFF99"/>
              </a:buClr>
              <a:buSzPct val="114000"/>
              <a:buFont typeface="Times New Roman" panose="02020603050405020304" pitchFamily="18" charset="0"/>
              <a:buBlip>
                <a:blip r:embed="rId3"/>
              </a:buBlip>
            </a:pPr>
            <a:r>
              <a:rPr lang="cs-CZ" sz="2800" baseline="0">
                <a:effectLst>
                  <a:outerShdw blurRad="38100" dist="38100" dir="2700000" algn="tl">
                    <a:srgbClr val="C0C0C0"/>
                  </a:outerShdw>
                </a:effectLst>
              </a:rPr>
              <a:t>Odraz-poskok-krok-skok(zachovat rychlost rozběhu,plochý pohyb těžiště,malý úhel vzletu)</a:t>
            </a:r>
          </a:p>
          <a:p>
            <a:pPr>
              <a:lnSpc>
                <a:spcPct val="90000"/>
              </a:lnSpc>
              <a:spcBef>
                <a:spcPts val="700"/>
              </a:spcBef>
              <a:buClr>
                <a:srgbClr val="FFFF99"/>
              </a:buClr>
              <a:buSzPct val="114000"/>
              <a:buFont typeface="Times New Roman" panose="02020603050405020304" pitchFamily="18" charset="0"/>
              <a:buBlip>
                <a:blip r:embed="rId3"/>
              </a:buBlip>
            </a:pPr>
            <a:r>
              <a:rPr lang="cs-CZ" sz="2800" baseline="0">
                <a:effectLst>
                  <a:outerShdw blurRad="38100" dist="38100" dir="2700000" algn="tl">
                    <a:srgbClr val="C0C0C0"/>
                  </a:outerShdw>
                </a:effectLst>
              </a:rPr>
              <a:t>Odrazová technika 38%+30%+32%</a:t>
            </a:r>
          </a:p>
          <a:p>
            <a:pPr>
              <a:lnSpc>
                <a:spcPct val="90000"/>
              </a:lnSpc>
              <a:spcBef>
                <a:spcPts val="700"/>
              </a:spcBef>
              <a:buClr>
                <a:srgbClr val="FFFF99"/>
              </a:buClr>
              <a:buSzPct val="114000"/>
              <a:buFont typeface="Times New Roman" panose="02020603050405020304" pitchFamily="18" charset="0"/>
              <a:buBlip>
                <a:blip r:embed="rId3"/>
              </a:buBlip>
            </a:pPr>
            <a:r>
              <a:rPr lang="cs-CZ" sz="2800" baseline="0">
                <a:effectLst>
                  <a:outerShdw blurRad="38100" dist="38100" dir="2700000" algn="tl">
                    <a:srgbClr val="C0C0C0"/>
                  </a:outerShdw>
                </a:effectLst>
              </a:rPr>
              <a:t>Běžecká technika 35%+30%+35%</a:t>
            </a:r>
          </a:p>
          <a:p>
            <a:pPr>
              <a:lnSpc>
                <a:spcPct val="90000"/>
              </a:lnSpc>
              <a:spcBef>
                <a:spcPts val="700"/>
              </a:spcBef>
              <a:buClr>
                <a:srgbClr val="FFFF99"/>
              </a:buClr>
              <a:buSzPct val="114000"/>
              <a:buFont typeface="Times New Roman" panose="02020603050405020304" pitchFamily="18" charset="0"/>
              <a:buBlip>
                <a:blip r:embed="rId3"/>
              </a:buBlip>
            </a:pPr>
            <a:r>
              <a:rPr lang="cs-CZ" sz="2800" baseline="0">
                <a:effectLst>
                  <a:outerShdw blurRad="38100" dist="38100" dir="2700000" algn="tl">
                    <a:srgbClr val="C0C0C0"/>
                  </a:outerShdw>
                </a:effectLst>
              </a:rPr>
              <a:t>Let-  se přizpůsobuje jednotlivým skokům,většinou převažuje soupažná práce paží </a:t>
            </a:r>
          </a:p>
          <a:p>
            <a:pPr>
              <a:lnSpc>
                <a:spcPct val="90000"/>
              </a:lnSpc>
              <a:spcBef>
                <a:spcPts val="700"/>
              </a:spcBef>
              <a:buClr>
                <a:srgbClr val="FFFF99"/>
              </a:buClr>
              <a:buSzPct val="114000"/>
              <a:buFont typeface="Times New Roman" panose="02020603050405020304" pitchFamily="18" charset="0"/>
              <a:buBlip>
                <a:blip r:embed="rId3"/>
              </a:buBlip>
            </a:pPr>
            <a:r>
              <a:rPr lang="cs-CZ" sz="2800" baseline="0">
                <a:effectLst>
                  <a:outerShdw blurRad="38100" dist="38100" dir="2700000" algn="tl">
                    <a:srgbClr val="C0C0C0"/>
                  </a:outerShdw>
                </a:effectLst>
              </a:rPr>
              <a:t>Dopad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7" dur="5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2" dur="5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7" dur="500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22" dur="500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27" dur="500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32" dur="500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37" dur="500"/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457200" y="158750"/>
            <a:ext cx="8229600" cy="125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9pPr>
          </a:lstStyle>
          <a:p>
            <a:pPr algn="ctr"/>
            <a:r>
              <a:rPr lang="cs-CZ" sz="4400" baseline="0">
                <a:solidFill>
                  <a:srgbClr val="FFFF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Didaktika nácviku trojskoku</a:t>
            </a: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75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ts val="700"/>
              </a:spcBef>
              <a:buClr>
                <a:srgbClr val="FFFF99"/>
              </a:buClr>
              <a:buSzPct val="114000"/>
              <a:buFont typeface="Times New Roman" panose="02020603050405020304" pitchFamily="18" charset="0"/>
              <a:buBlip>
                <a:blip r:embed="rId3"/>
              </a:buBlip>
            </a:pPr>
            <a:r>
              <a:rPr lang="cs-CZ" sz="2800" baseline="0">
                <a:effectLst>
                  <a:outerShdw blurRad="38100" dist="38100" dir="2700000" algn="tl">
                    <a:srgbClr val="C0C0C0"/>
                  </a:outerShdw>
                </a:effectLst>
              </a:rPr>
              <a:t>Nácvik rozběhu (důraz na poslední dva kroky),</a:t>
            </a:r>
          </a:p>
          <a:p>
            <a:pPr>
              <a:lnSpc>
                <a:spcPct val="90000"/>
              </a:lnSpc>
              <a:spcBef>
                <a:spcPts val="700"/>
              </a:spcBef>
              <a:buClr>
                <a:srgbClr val="FFFF99"/>
              </a:buClr>
              <a:buSzPct val="114000"/>
              <a:buFont typeface="Times New Roman" panose="02020603050405020304" pitchFamily="18" charset="0"/>
              <a:buBlip>
                <a:blip r:embed="rId3"/>
              </a:buBlip>
            </a:pPr>
            <a:r>
              <a:rPr lang="cs-CZ" sz="2800" baseline="0">
                <a:effectLst>
                  <a:outerShdw blurRad="38100" dist="38100" dir="2700000" algn="tl">
                    <a:srgbClr val="C0C0C0"/>
                  </a:outerShdw>
                </a:effectLst>
              </a:rPr>
              <a:t>Horizontální odrazová průprava(poskočný klus,odpichy,jelení skoky,atd.) </a:t>
            </a:r>
          </a:p>
          <a:p>
            <a:pPr>
              <a:lnSpc>
                <a:spcPct val="90000"/>
              </a:lnSpc>
              <a:spcBef>
                <a:spcPts val="700"/>
              </a:spcBef>
              <a:buClr>
                <a:srgbClr val="FFFF99"/>
              </a:buClr>
              <a:buSzPct val="114000"/>
              <a:buFont typeface="Times New Roman" panose="02020603050405020304" pitchFamily="18" charset="0"/>
              <a:buBlip>
                <a:blip r:embed="rId3"/>
              </a:buBlip>
            </a:pPr>
            <a:r>
              <a:rPr lang="cs-CZ" sz="2800" baseline="0">
                <a:effectLst>
                  <a:outerShdw blurRad="38100" dist="38100" dir="2700000" algn="tl">
                    <a:srgbClr val="C0C0C0"/>
                  </a:outerShdw>
                </a:effectLst>
              </a:rPr>
              <a:t>Odraz nejdříve z místa,poskok-krok do písku,krok-skok</a:t>
            </a:r>
          </a:p>
          <a:p>
            <a:pPr>
              <a:lnSpc>
                <a:spcPct val="90000"/>
              </a:lnSpc>
              <a:spcBef>
                <a:spcPts val="700"/>
              </a:spcBef>
              <a:buClr>
                <a:srgbClr val="FFFF99"/>
              </a:buClr>
              <a:buSzPct val="114000"/>
              <a:buFont typeface="Times New Roman" panose="02020603050405020304" pitchFamily="18" charset="0"/>
              <a:buBlip>
                <a:blip r:embed="rId3"/>
              </a:buBlip>
            </a:pPr>
            <a:r>
              <a:rPr lang="cs-CZ" sz="2800" baseline="0">
                <a:effectLst>
                  <a:outerShdw blurRad="38100" dist="38100" dir="2700000" algn="tl">
                    <a:srgbClr val="C0C0C0"/>
                  </a:outerShdw>
                </a:effectLst>
              </a:rPr>
              <a:t>Kombinace jednotlivých skoků s různou intenzitou</a:t>
            </a:r>
          </a:p>
          <a:p>
            <a:pPr>
              <a:lnSpc>
                <a:spcPct val="90000"/>
              </a:lnSpc>
              <a:spcBef>
                <a:spcPts val="700"/>
              </a:spcBef>
              <a:buClr>
                <a:srgbClr val="FFFF99"/>
              </a:buClr>
              <a:buSzPct val="114000"/>
              <a:buFont typeface="Times New Roman" panose="02020603050405020304" pitchFamily="18" charset="0"/>
              <a:buBlip>
                <a:blip r:embed="rId3"/>
              </a:buBlip>
            </a:pPr>
            <a:r>
              <a:rPr lang="cs-CZ" sz="2800" baseline="0">
                <a:effectLst>
                  <a:outerShdw blurRad="38100" dist="38100" dir="2700000" algn="tl">
                    <a:srgbClr val="C0C0C0"/>
                  </a:outerShdw>
                </a:effectLst>
              </a:rPr>
              <a:t>Vyměření rozběhu,skoky s maximálním úsilím </a:t>
            </a:r>
          </a:p>
          <a:p>
            <a:pPr>
              <a:lnSpc>
                <a:spcPct val="90000"/>
              </a:lnSpc>
              <a:spcBef>
                <a:spcPts val="700"/>
              </a:spcBef>
              <a:buClr>
                <a:srgbClr val="FFFF99"/>
              </a:buClr>
              <a:buSzPct val="114000"/>
            </a:pPr>
            <a:endParaRPr lang="cs-CZ" sz="2800" baseline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457200" y="158750"/>
            <a:ext cx="8229600" cy="125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9pPr>
          </a:lstStyle>
          <a:p>
            <a:pPr algn="ctr"/>
            <a:r>
              <a:rPr lang="cs-CZ" sz="4400" baseline="0">
                <a:solidFill>
                  <a:srgbClr val="FFFF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Nejčastější chyby v technice</a:t>
            </a: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aseline="30000">
                <a:solidFill>
                  <a:srgbClr val="FFFFFF"/>
                </a:solidFill>
                <a:latin typeface="Verdana" panose="020B0604030504040204" pitchFamily="34" charset="0"/>
                <a:cs typeface="Arial Unicode MS" panose="020B0604020202020204" pitchFamily="34" charset="-128"/>
              </a:defRPr>
            </a:lvl9pPr>
          </a:lstStyle>
          <a:p>
            <a:pPr>
              <a:spcBef>
                <a:spcPts val="800"/>
              </a:spcBef>
              <a:buClr>
                <a:srgbClr val="FFFF99"/>
              </a:buClr>
              <a:buFont typeface="Times New Roman" panose="02020603050405020304" pitchFamily="18" charset="0"/>
              <a:buBlip>
                <a:blip r:embed="rId3"/>
              </a:buBlip>
            </a:pPr>
            <a:r>
              <a:rPr lang="cs-CZ" sz="3200" baseline="0">
                <a:effectLst>
                  <a:outerShdw blurRad="38100" dist="38100" dir="2700000" algn="tl">
                    <a:srgbClr val="C0C0C0"/>
                  </a:outerShdw>
                </a:effectLst>
              </a:rPr>
              <a:t>Protažení posledních kroků před odrazem</a:t>
            </a:r>
          </a:p>
          <a:p>
            <a:pPr>
              <a:spcBef>
                <a:spcPts val="800"/>
              </a:spcBef>
              <a:buClr>
                <a:srgbClr val="FFFF99"/>
              </a:buClr>
              <a:buFont typeface="Times New Roman" panose="02020603050405020304" pitchFamily="18" charset="0"/>
              <a:buBlip>
                <a:blip r:embed="rId3"/>
              </a:buBlip>
            </a:pPr>
            <a:r>
              <a:rPr lang="cs-CZ" sz="3200" baseline="0">
                <a:effectLst>
                  <a:outerShdw blurRad="38100" dist="38100" dir="2700000" algn="tl">
                    <a:srgbClr val="C0C0C0"/>
                  </a:outerShdw>
                </a:effectLst>
              </a:rPr>
              <a:t>Dlouhý první skok(poskok)</a:t>
            </a:r>
          </a:p>
          <a:p>
            <a:pPr>
              <a:spcBef>
                <a:spcPts val="800"/>
              </a:spcBef>
              <a:buClr>
                <a:srgbClr val="FFFF99"/>
              </a:buClr>
              <a:buFont typeface="Times New Roman" panose="02020603050405020304" pitchFamily="18" charset="0"/>
              <a:buBlip>
                <a:blip r:embed="rId3"/>
              </a:buBlip>
            </a:pPr>
            <a:r>
              <a:rPr lang="cs-CZ" sz="3200" baseline="0">
                <a:effectLst>
                  <a:outerShdw blurRad="38100" dist="38100" dir="2700000" algn="tl">
                    <a:srgbClr val="C0C0C0"/>
                  </a:outerShdw>
                </a:effectLst>
              </a:rPr>
              <a:t>Krátký krok(pouze překročení)</a:t>
            </a:r>
          </a:p>
          <a:p>
            <a:pPr>
              <a:spcBef>
                <a:spcPts val="800"/>
              </a:spcBef>
              <a:buClr>
                <a:srgbClr val="FFFF99"/>
              </a:buClr>
              <a:buFont typeface="Times New Roman" panose="02020603050405020304" pitchFamily="18" charset="0"/>
              <a:buBlip>
                <a:blip r:embed="rId3"/>
              </a:buBlip>
            </a:pPr>
            <a:r>
              <a:rPr lang="cs-CZ" sz="3200" baseline="0">
                <a:effectLst>
                  <a:outerShdw blurRad="38100" dist="38100" dir="2700000" algn="tl">
                    <a:srgbClr val="C0C0C0"/>
                  </a:outerShdw>
                </a:effectLst>
              </a:rPr>
              <a:t>Vysoký vertikální pohyb těžiště</a:t>
            </a:r>
          </a:p>
          <a:p>
            <a:pPr>
              <a:spcBef>
                <a:spcPts val="800"/>
              </a:spcBef>
              <a:buClr>
                <a:srgbClr val="FFFF99"/>
              </a:buClr>
              <a:buFont typeface="Times New Roman" panose="02020603050405020304" pitchFamily="18" charset="0"/>
              <a:buBlip>
                <a:blip r:embed="rId3"/>
              </a:buBlip>
            </a:pPr>
            <a:r>
              <a:rPr lang="cs-CZ" sz="3200" baseline="0">
                <a:effectLst>
                  <a:outerShdw blurRad="38100" dist="38100" dir="2700000" algn="tl">
                    <a:srgbClr val="C0C0C0"/>
                  </a:outerShdw>
                </a:effectLst>
              </a:rPr>
              <a:t>Ztráta horizontální rychlosti v průběhu trojskoku</a:t>
            </a:r>
          </a:p>
          <a:p>
            <a:pPr>
              <a:spcBef>
                <a:spcPts val="800"/>
              </a:spcBef>
              <a:buClr>
                <a:srgbClr val="FFFF99"/>
              </a:buClr>
            </a:pPr>
            <a:endParaRPr lang="cs-CZ" sz="3200" baseline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1800" b="0" i="0" u="none" strike="noStrike" cap="none" normalizeH="0" baseline="30000" smtClean="0">
            <a:ln>
              <a:noFill/>
            </a:ln>
            <a:solidFill>
              <a:schemeClr val="bg1"/>
            </a:solidFill>
            <a:effectLst/>
            <a:latin typeface="Verdana" panose="020B0604030504040204" pitchFamily="34" charset="0"/>
            <a:cs typeface="Arial Unicode MS" panose="020B060402020202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1800" b="0" i="0" u="none" strike="noStrike" cap="none" normalizeH="0" baseline="30000" smtClean="0">
            <a:ln>
              <a:noFill/>
            </a:ln>
            <a:solidFill>
              <a:schemeClr val="bg1"/>
            </a:solidFill>
            <a:effectLst/>
            <a:latin typeface="Verdana" panose="020B0604030504040204" pitchFamily="34" charset="0"/>
            <a:cs typeface="Arial Unicode MS" panose="020B0604020202020204" pitchFamily="34" charset="-128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Řez">
  <a:themeElements>
    <a:clrScheme name="Řez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Řez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Ře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134</Words>
  <Application>Microsoft Office PowerPoint</Application>
  <PresentationFormat>Předvádění na obrazovce (4:3)</PresentationFormat>
  <Paragraphs>27</Paragraphs>
  <Slides>4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4</vt:i4>
      </vt:variant>
    </vt:vector>
  </HeadingPairs>
  <TitlesOfParts>
    <vt:vector size="11" baseType="lpstr">
      <vt:lpstr>Times New Roman</vt:lpstr>
      <vt:lpstr>Arial</vt:lpstr>
      <vt:lpstr>Arial Unicode MS</vt:lpstr>
      <vt:lpstr>Verdana</vt:lpstr>
      <vt:lpstr>Wingdings</vt:lpstr>
      <vt:lpstr>Motiv Office</vt:lpstr>
      <vt:lpstr>Řez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SKOK  DALEKÝ</dc:title>
  <dc:creator>Michálek</dc:creator>
  <cp:lastModifiedBy>Josef Michálek</cp:lastModifiedBy>
  <cp:revision>35</cp:revision>
  <cp:lastPrinted>1601-01-01T00:00:00Z</cp:lastPrinted>
  <dcterms:created xsi:type="dcterms:W3CDTF">2004-03-29T09:47:29Z</dcterms:created>
  <dcterms:modified xsi:type="dcterms:W3CDTF">2014-03-07T07:53:45Z</dcterms:modified>
</cp:coreProperties>
</file>