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9" r:id="rId3"/>
    <p:sldId id="257" r:id="rId4"/>
    <p:sldId id="260" r:id="rId5"/>
    <p:sldId id="261" r:id="rId6"/>
    <p:sldId id="262" r:id="rId7"/>
    <p:sldId id="280" r:id="rId8"/>
    <p:sldId id="263" r:id="rId9"/>
    <p:sldId id="264" r:id="rId10"/>
    <p:sldId id="282" r:id="rId11"/>
    <p:sldId id="281" r:id="rId12"/>
    <p:sldId id="265" r:id="rId13"/>
    <p:sldId id="271" r:id="rId14"/>
    <p:sldId id="266" r:id="rId15"/>
    <p:sldId id="272" r:id="rId16"/>
    <p:sldId id="267" r:id="rId17"/>
    <p:sldId id="278" r:id="rId18"/>
    <p:sldId id="268" r:id="rId19"/>
    <p:sldId id="269" r:id="rId20"/>
    <p:sldId id="273" r:id="rId21"/>
    <p:sldId id="274" r:id="rId22"/>
    <p:sldId id="275" r:id="rId23"/>
    <p:sldId id="276" r:id="rId24"/>
    <p:sldId id="277" r:id="rId25"/>
    <p:sldId id="270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EC00"/>
    <a:srgbClr val="FB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ECFA1-ECB4-4DA5-B998-787B2D2A5F55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336-D2E7-42A9-8B5C-21D00D44B2A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87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678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598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Scheinost</a:t>
            </a:r>
            <a:r>
              <a:rPr lang="cs-CZ" dirty="0" smtClean="0"/>
              <a:t>, Miroslav a kol.: Kriminalita očima kriminologů.</a:t>
            </a:r>
            <a:r>
              <a:rPr lang="cs-CZ" baseline="0" dirty="0" smtClean="0"/>
              <a:t> Praha: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 pro kriminologii a sociální prevenci, 2010. 239s. ISBN 978-80-7338-096-0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76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www.kriminologie.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56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85FF7C-3DA8-4633-B4BD-FEC3E2128CF4}" type="datetimeFigureOut">
              <a:rPr lang="cs-CZ" smtClean="0"/>
              <a:pPr/>
              <a:t>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Histo</a:t>
            </a:r>
            <a:r>
              <a:rPr lang="cs-CZ" dirty="0" smtClean="0"/>
              <a:t>rie a vývoj kriminologie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allika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30051"/>
            <a:ext cx="4680520" cy="682794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941167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EC00"/>
                </a:solidFill>
              </a:rPr>
              <a:t>Ernest </a:t>
            </a:r>
            <a:r>
              <a:rPr lang="cs-CZ" sz="2800" dirty="0" err="1" smtClean="0">
                <a:solidFill>
                  <a:srgbClr val="FFEC00"/>
                </a:solidFill>
              </a:rPr>
              <a:t>Kretschmer</a:t>
            </a:r>
            <a:r>
              <a:rPr lang="cs-CZ" sz="2800" dirty="0" smtClean="0">
                <a:solidFill>
                  <a:srgbClr val="FFEC00"/>
                </a:solidFill>
              </a:rPr>
              <a:t> – něm. psychiatr, konstituční typologie, jen delikventní populace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William H. </a:t>
            </a:r>
            <a:r>
              <a:rPr lang="cs-CZ" sz="2800" dirty="0" err="1" smtClean="0">
                <a:solidFill>
                  <a:srgbClr val="FFEC00"/>
                </a:solidFill>
              </a:rPr>
              <a:t>Sheldon</a:t>
            </a:r>
            <a:r>
              <a:rPr lang="cs-CZ" sz="2800" dirty="0" smtClean="0">
                <a:solidFill>
                  <a:srgbClr val="FFEC00"/>
                </a:solidFill>
              </a:rPr>
              <a:t> – </a:t>
            </a:r>
            <a:r>
              <a:rPr lang="cs-CZ" sz="2800" dirty="0" err="1" smtClean="0">
                <a:solidFill>
                  <a:srgbClr val="FFEC00"/>
                </a:solidFill>
              </a:rPr>
              <a:t>ekto</a:t>
            </a:r>
            <a:r>
              <a:rPr lang="cs-CZ" sz="2800" dirty="0" smtClean="0">
                <a:solidFill>
                  <a:srgbClr val="FFEC00"/>
                </a:solidFill>
              </a:rPr>
              <a:t>-, </a:t>
            </a:r>
            <a:r>
              <a:rPr lang="cs-CZ" sz="2800" dirty="0" err="1" smtClean="0">
                <a:solidFill>
                  <a:srgbClr val="FFEC00"/>
                </a:solidFill>
              </a:rPr>
              <a:t>endo</a:t>
            </a:r>
            <a:r>
              <a:rPr lang="cs-CZ" sz="2800" dirty="0" smtClean="0">
                <a:solidFill>
                  <a:srgbClr val="FFEC00"/>
                </a:solidFill>
              </a:rPr>
              <a:t>-, </a:t>
            </a:r>
            <a:r>
              <a:rPr lang="cs-CZ" sz="2800" dirty="0" err="1" smtClean="0">
                <a:solidFill>
                  <a:srgbClr val="FFEC00"/>
                </a:solidFill>
              </a:rPr>
              <a:t>mezomorf</a:t>
            </a:r>
            <a:endParaRPr lang="cs-CZ" sz="2800" dirty="0" smtClean="0">
              <a:solidFill>
                <a:srgbClr val="FFEC00"/>
              </a:solidFill>
            </a:endParaRPr>
          </a:p>
          <a:p>
            <a:r>
              <a:rPr lang="cs-CZ" sz="2800" dirty="0" smtClean="0">
                <a:solidFill>
                  <a:srgbClr val="FFEC00"/>
                </a:solidFill>
              </a:rPr>
              <a:t>47-XYY syndrom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Výzkum frekvence kriminality adoptovaných dětí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Endokrinologická teorie, studium dvojčat, psychopatie</a:t>
            </a:r>
          </a:p>
          <a:p>
            <a:r>
              <a:rPr lang="cs-CZ" sz="2800" dirty="0" err="1" smtClean="0">
                <a:solidFill>
                  <a:srgbClr val="FFEC00"/>
                </a:solidFill>
              </a:rPr>
              <a:t>H.G.Canady</a:t>
            </a:r>
            <a:r>
              <a:rPr lang="cs-CZ" sz="2800" dirty="0" smtClean="0">
                <a:solidFill>
                  <a:srgbClr val="FFEC00"/>
                </a:solidFill>
              </a:rPr>
              <a:t> – neexistuje skutečné vědecké zdůvodnění pro diskriminaci ras</a:t>
            </a:r>
          </a:p>
          <a:p>
            <a:pPr>
              <a:buNone/>
            </a:pPr>
            <a:endParaRPr lang="cs-CZ" sz="26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5301208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3./4 19. st.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Osobnost pachatele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Binetův</a:t>
            </a:r>
            <a:r>
              <a:rPr lang="cs-CZ" dirty="0" smtClean="0">
                <a:solidFill>
                  <a:srgbClr val="FFEC00"/>
                </a:solidFill>
              </a:rPr>
              <a:t> a Simonů test, (IQ) – delikvent = </a:t>
            </a:r>
            <a:r>
              <a:rPr lang="cs-CZ" dirty="0" err="1" smtClean="0">
                <a:solidFill>
                  <a:srgbClr val="FFEC00"/>
                </a:solidFill>
              </a:rPr>
              <a:t>oligofren</a:t>
            </a:r>
            <a:r>
              <a:rPr lang="cs-CZ" dirty="0" smtClean="0">
                <a:solidFill>
                  <a:srgbClr val="FFEC00"/>
                </a:solidFill>
              </a:rPr>
              <a:t> (</a:t>
            </a:r>
            <a:r>
              <a:rPr lang="cs-CZ" dirty="0" err="1" smtClean="0">
                <a:solidFill>
                  <a:srgbClr val="FFEC00"/>
                </a:solidFill>
              </a:rPr>
              <a:t>Goddard</a:t>
            </a:r>
            <a:r>
              <a:rPr lang="cs-CZ" dirty="0" smtClean="0">
                <a:solidFill>
                  <a:srgbClr val="FFEC00"/>
                </a:solidFill>
              </a:rPr>
              <a:t>, mladiství)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Sigmund </a:t>
            </a:r>
            <a:r>
              <a:rPr lang="cs-CZ" dirty="0" err="1" smtClean="0">
                <a:solidFill>
                  <a:srgbClr val="FFEC00"/>
                </a:solidFill>
              </a:rPr>
              <a:t>Freud</a:t>
            </a:r>
            <a:r>
              <a:rPr lang="cs-CZ" dirty="0" smtClean="0">
                <a:solidFill>
                  <a:srgbClr val="FFEC00"/>
                </a:solidFill>
              </a:rPr>
              <a:t> – podvědomá motivace chování (velký význam vývoj a zkušenosti jedince z období raného dětství)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Teorie obětního beránka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Oidipův a Elektřin komplex -  potřeba trestu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V 60.a 70. letech ZE </a:t>
            </a:r>
            <a:r>
              <a:rPr lang="cs-CZ" dirty="0" err="1" smtClean="0">
                <a:solidFill>
                  <a:srgbClr val="FFEC00"/>
                </a:solidFill>
              </a:rPr>
              <a:t>abolitionismus</a:t>
            </a:r>
            <a:r>
              <a:rPr lang="cs-CZ" dirty="0" smtClean="0">
                <a:solidFill>
                  <a:srgbClr val="FFEC00"/>
                </a:solidFill>
              </a:rPr>
              <a:t> – odstranění trestů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Sociálně psych. teorie  (</a:t>
            </a:r>
            <a:r>
              <a:rPr lang="cs-CZ" dirty="0" err="1" smtClean="0">
                <a:solidFill>
                  <a:srgbClr val="FFEC00"/>
                </a:solidFill>
              </a:rPr>
              <a:t>Jeffry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Akers</a:t>
            </a:r>
            <a:r>
              <a:rPr lang="cs-CZ" dirty="0" smtClean="0">
                <a:solidFill>
                  <a:srgbClr val="FFEC00"/>
                </a:solidFill>
              </a:rPr>
              <a:t>)- sociální učení  nápodobou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H.J.Eysenk</a:t>
            </a:r>
            <a:r>
              <a:rPr lang="cs-CZ" dirty="0" smtClean="0">
                <a:solidFill>
                  <a:srgbClr val="FFEC00"/>
                </a:solidFill>
              </a:rPr>
              <a:t> teorie rozdílného podmiňování (strach z potrestání)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Snaha o prevenci – neúspěšné studie (hlavně mládež)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Kohlbergova</a:t>
            </a:r>
            <a:r>
              <a:rPr lang="cs-CZ" dirty="0" smtClean="0">
                <a:solidFill>
                  <a:srgbClr val="FFEC00"/>
                </a:solidFill>
              </a:rPr>
              <a:t> teorie morálního vývoje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80. </a:t>
            </a:r>
            <a:r>
              <a:rPr lang="cs-CZ" dirty="0" err="1" smtClean="0">
                <a:solidFill>
                  <a:srgbClr val="FFEC00"/>
                </a:solidFill>
              </a:rPr>
              <a:t>leta</a:t>
            </a:r>
            <a:r>
              <a:rPr lang="cs-CZ" dirty="0" smtClean="0">
                <a:solidFill>
                  <a:srgbClr val="FFEC00"/>
                </a:solidFill>
              </a:rPr>
              <a:t>, USA „rozený zločinec“ sklon ke kriminalitě součástí struktury osobnosti, snaha o přesnou a včasnou </a:t>
            </a:r>
            <a:r>
              <a:rPr lang="cs-CZ" dirty="0" err="1" smtClean="0">
                <a:solidFill>
                  <a:srgbClr val="FFEC00"/>
                </a:solidFill>
              </a:rPr>
              <a:t>diagnozu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WHO: ICD-10 (Evropa)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Americké psychiatrické asociace: DSM-IV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Kriminalita jako produkt struktury společnosti – kriminalita je do určité míry normální jev (</a:t>
            </a:r>
            <a:r>
              <a:rPr lang="cs-CZ" sz="3000" dirty="0" err="1" smtClean="0">
                <a:solidFill>
                  <a:srgbClr val="FFEC00"/>
                </a:solidFill>
              </a:rPr>
              <a:t>Durkheim</a:t>
            </a:r>
            <a:r>
              <a:rPr lang="cs-CZ" sz="3000" dirty="0" smtClean="0">
                <a:solidFill>
                  <a:srgbClr val="FFEC00"/>
                </a:solidFill>
              </a:rPr>
              <a:t>, teorie anomie – kriminalita je normální)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-&gt; </a:t>
            </a:r>
            <a:r>
              <a:rPr lang="cs-CZ" dirty="0" err="1" smtClean="0">
                <a:solidFill>
                  <a:srgbClr val="FFEC00"/>
                </a:solidFill>
              </a:rPr>
              <a:t>Merton</a:t>
            </a:r>
            <a:r>
              <a:rPr lang="cs-CZ" dirty="0" smtClean="0">
                <a:solidFill>
                  <a:srgbClr val="FFEC00"/>
                </a:solidFill>
              </a:rPr>
              <a:t>, USA, teorie odchylného chování</a:t>
            </a:r>
          </a:p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Willem</a:t>
            </a:r>
            <a:r>
              <a:rPr lang="cs-CZ" sz="3000" dirty="0" smtClean="0">
                <a:solidFill>
                  <a:srgbClr val="FFEC00"/>
                </a:solidFill>
              </a:rPr>
              <a:t> Adrian </a:t>
            </a:r>
            <a:r>
              <a:rPr lang="cs-CZ" sz="3000" dirty="0" err="1" smtClean="0">
                <a:solidFill>
                  <a:srgbClr val="FFEC00"/>
                </a:solidFill>
              </a:rPr>
              <a:t>Bonger</a:t>
            </a:r>
            <a:r>
              <a:rPr lang="cs-CZ" sz="3000" dirty="0" smtClean="0">
                <a:solidFill>
                  <a:srgbClr val="FFEC00"/>
                </a:solidFill>
              </a:rPr>
              <a:t> – kritika ekonomických podmínek kapitalismu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Chicagská kriminologická škola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Důsledky 1.sv.války, vlivy překotné urbanizace, industrializace a imigrace z Evropy, dopady prohibice a zvyšující se nezaměstnanosti, geografická mapa kriminality, teze o kulturním konfliktu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</a:t>
            </a:r>
            <a:r>
              <a:rPr lang="cs-CZ" sz="2600" dirty="0" err="1" smtClean="0">
                <a:solidFill>
                  <a:srgbClr val="FFEC00"/>
                </a:solidFill>
              </a:rPr>
              <a:t>Sellin</a:t>
            </a:r>
            <a:r>
              <a:rPr lang="cs-CZ" sz="2600" dirty="0" smtClean="0">
                <a:solidFill>
                  <a:srgbClr val="FFEC00"/>
                </a:solidFill>
              </a:rPr>
              <a:t>: primární a sekundární konflikt kultur</a:t>
            </a:r>
          </a:p>
          <a:p>
            <a:pPr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err="1" smtClean="0">
                <a:solidFill>
                  <a:srgbClr val="FFFF00"/>
                </a:solidFill>
              </a:rPr>
              <a:t>Edwin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H.Sutherland</a:t>
            </a:r>
            <a:r>
              <a:rPr lang="cs-CZ" sz="2800" dirty="0" smtClean="0">
                <a:solidFill>
                  <a:srgbClr val="FFFF00"/>
                </a:solidFill>
              </a:rPr>
              <a:t>: </a:t>
            </a:r>
            <a:r>
              <a:rPr lang="cs-CZ" sz="3000" dirty="0" smtClean="0">
                <a:solidFill>
                  <a:srgbClr val="FFFF00"/>
                </a:solidFill>
              </a:rPr>
              <a:t>teorie </a:t>
            </a:r>
            <a:r>
              <a:rPr lang="cs-CZ" sz="3000" dirty="0" smtClean="0">
                <a:solidFill>
                  <a:srgbClr val="FFEC00"/>
                </a:solidFill>
              </a:rPr>
              <a:t>diferencovaného styku – delikvence je naučené chování nápodobou a vzory (kriminality bílých límečků)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 </a:t>
            </a:r>
            <a:r>
              <a:rPr lang="cs-CZ" sz="2600" dirty="0" err="1" smtClean="0">
                <a:solidFill>
                  <a:srgbClr val="FFEC00"/>
                </a:solidFill>
              </a:rPr>
              <a:t>Glaser</a:t>
            </a:r>
            <a:r>
              <a:rPr lang="cs-CZ" sz="2600" dirty="0" smtClean="0">
                <a:solidFill>
                  <a:srgbClr val="FFEC00"/>
                </a:solidFill>
              </a:rPr>
              <a:t>: teorie diferencované identifikace, úlohu při přijmutí vzorů má osobnost jedince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kriminální subkultury (</a:t>
            </a:r>
            <a:r>
              <a:rPr lang="cs-CZ" sz="3000" dirty="0" err="1" smtClean="0">
                <a:solidFill>
                  <a:srgbClr val="FFEC00"/>
                </a:solidFill>
              </a:rPr>
              <a:t>Cohen</a:t>
            </a:r>
            <a:r>
              <a:rPr lang="cs-CZ" sz="3000" dirty="0" smtClean="0">
                <a:solidFill>
                  <a:srgbClr val="FFEC00"/>
                </a:solidFill>
              </a:rPr>
              <a:t>, </a:t>
            </a:r>
            <a:r>
              <a:rPr lang="cs-CZ" sz="3000" dirty="0" err="1" smtClean="0">
                <a:solidFill>
                  <a:srgbClr val="FFEC00"/>
                </a:solidFill>
              </a:rPr>
              <a:t>Cloward</a:t>
            </a:r>
            <a:r>
              <a:rPr lang="cs-CZ" sz="3000" dirty="0" smtClean="0">
                <a:solidFill>
                  <a:srgbClr val="FFEC00"/>
                </a:solidFill>
              </a:rPr>
              <a:t>  a </a:t>
            </a:r>
            <a:r>
              <a:rPr lang="cs-CZ" sz="3000" dirty="0" err="1" smtClean="0">
                <a:solidFill>
                  <a:srgbClr val="FFEC00"/>
                </a:solidFill>
              </a:rPr>
              <a:t>Ohlin</a:t>
            </a:r>
            <a:r>
              <a:rPr lang="cs-CZ" sz="3000" dirty="0" smtClean="0">
                <a:solidFill>
                  <a:srgbClr val="FFEC00"/>
                </a:solidFill>
              </a:rPr>
              <a:t>, Miller…) – městské mládežnické gangy, nerovné příležitosti k úspěchu, pasivita zločinců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sociální kontroly, teorie zábran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</a:t>
            </a:r>
            <a:r>
              <a:rPr lang="cs-CZ" dirty="0" err="1" smtClean="0"/>
              <a:t>multifaktorové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EC00"/>
                </a:solidFill>
              </a:rPr>
              <a:t>Eleanor</a:t>
            </a:r>
            <a:r>
              <a:rPr lang="cs-CZ" dirty="0" smtClean="0">
                <a:solidFill>
                  <a:srgbClr val="FFEC00"/>
                </a:solidFill>
              </a:rPr>
              <a:t> a </a:t>
            </a:r>
            <a:r>
              <a:rPr lang="cs-CZ" dirty="0" err="1" smtClean="0">
                <a:solidFill>
                  <a:srgbClr val="FFEC00"/>
                </a:solidFill>
              </a:rPr>
              <a:t>Sheldon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Glueckovi</a:t>
            </a:r>
            <a:r>
              <a:rPr lang="cs-CZ" dirty="0" smtClean="0">
                <a:solidFill>
                  <a:srgbClr val="FFEC00"/>
                </a:solidFill>
              </a:rPr>
              <a:t>, USA, 30.léta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Více působících činitelů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Snaha o vytvoření predikačního nástroje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5 nejdůležitějších faktorů (rodina a vztahy)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Delikventní mládež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Opožděné zrání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229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Formální sociální kontrola (</a:t>
            </a:r>
            <a:r>
              <a:rPr lang="cs-CZ" dirty="0" err="1" smtClean="0">
                <a:solidFill>
                  <a:srgbClr val="FFEC00"/>
                </a:solidFill>
              </a:rPr>
              <a:t>labeling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approach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Oběť a její viktimizace, vztah pachatel-oběť-komunita a jejich spoluzodpovědnost z a trestný čin (</a:t>
            </a:r>
            <a:r>
              <a:rPr lang="cs-CZ" dirty="0" err="1" smtClean="0">
                <a:solidFill>
                  <a:srgbClr val="FFEC00"/>
                </a:solidFill>
              </a:rPr>
              <a:t>viktimologie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justice)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Neformální </a:t>
            </a:r>
            <a:r>
              <a:rPr lang="cs-CZ" dirty="0" err="1" smtClean="0">
                <a:solidFill>
                  <a:srgbClr val="FFEC00"/>
                </a:solidFill>
              </a:rPr>
              <a:t>soc.kontrola</a:t>
            </a:r>
            <a:r>
              <a:rPr lang="cs-CZ" dirty="0" smtClean="0">
                <a:solidFill>
                  <a:srgbClr val="FFEC00"/>
                </a:solidFill>
              </a:rPr>
              <a:t> kriminality a zapojování komunit pachatele i oběti – prevence kriminality (preventivní a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přístupy)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veřejného mínění o kriminalitě a její kontrole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účinnosti aplikované sankční politiky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latentní kriminality (anonymní dotazníková šetření)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sz="2400" dirty="0" smtClean="0">
                <a:solidFill>
                  <a:srgbClr val="FFEC00"/>
                </a:solidFill>
              </a:rPr>
              <a:t>Kritická (radikální) kriminologie, </a:t>
            </a:r>
            <a:r>
              <a:rPr lang="cs-CZ" sz="2400" dirty="0" err="1" smtClean="0">
                <a:solidFill>
                  <a:srgbClr val="FFEC00"/>
                </a:solidFill>
              </a:rPr>
              <a:t>etiketizační</a:t>
            </a:r>
            <a:r>
              <a:rPr lang="cs-CZ" sz="2400" dirty="0" smtClean="0">
                <a:solidFill>
                  <a:srgbClr val="FFEC00"/>
                </a:solidFill>
              </a:rPr>
              <a:t> teorie (</a:t>
            </a:r>
            <a:r>
              <a:rPr lang="cs-CZ" sz="2400" dirty="0" err="1" smtClean="0">
                <a:solidFill>
                  <a:srgbClr val="FFEC00"/>
                </a:solidFill>
              </a:rPr>
              <a:t>E.Lemert</a:t>
            </a:r>
            <a:r>
              <a:rPr lang="cs-CZ" sz="2400" dirty="0" smtClean="0">
                <a:solidFill>
                  <a:srgbClr val="FFEC00"/>
                </a:solidFill>
              </a:rPr>
              <a:t>, H. </a:t>
            </a:r>
            <a:r>
              <a:rPr lang="cs-CZ" sz="2400" dirty="0" err="1" smtClean="0">
                <a:solidFill>
                  <a:srgbClr val="FFEC00"/>
                </a:solidFill>
              </a:rPr>
              <a:t>Becker</a:t>
            </a:r>
            <a:r>
              <a:rPr lang="cs-CZ" sz="2400" dirty="0" smtClean="0">
                <a:solidFill>
                  <a:srgbClr val="FFEC00"/>
                </a:solidFill>
              </a:rPr>
              <a:t>), teorie konfliktu  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sz="2200" dirty="0" smtClean="0">
                <a:solidFill>
                  <a:srgbClr val="FFEC00"/>
                </a:solidFill>
              </a:rPr>
              <a:t>řeší se delikty nižších vrstev a delikty bílých límečků často s horšími následky jsou opomíjené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Jsou společenská pravidla opravdu v zájmu všech?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Ten, kdo určí, co je trestným činem, určí také, kdo bude označen za delikventa</a:t>
            </a:r>
          </a:p>
          <a:p>
            <a:pPr>
              <a:spcAft>
                <a:spcPts val="600"/>
              </a:spcAft>
            </a:pPr>
            <a:r>
              <a:rPr lang="cs-CZ" sz="2400" dirty="0" smtClean="0">
                <a:solidFill>
                  <a:srgbClr val="FFEC00"/>
                </a:solidFill>
              </a:rPr>
              <a:t>Marxismus, socialistická kriminologie (W. </a:t>
            </a:r>
            <a:r>
              <a:rPr lang="cs-CZ" sz="2400" dirty="0" err="1" smtClean="0">
                <a:solidFill>
                  <a:srgbClr val="FFEC00"/>
                </a:solidFill>
              </a:rPr>
              <a:t>Bonger</a:t>
            </a:r>
            <a:r>
              <a:rPr lang="cs-CZ" sz="2400" dirty="0" smtClean="0">
                <a:solidFill>
                  <a:srgbClr val="FFEC00"/>
                </a:solidFill>
              </a:rPr>
              <a:t>, R. </a:t>
            </a:r>
            <a:r>
              <a:rPr lang="cs-CZ" sz="2400" dirty="0" err="1" smtClean="0">
                <a:solidFill>
                  <a:srgbClr val="FFEC00"/>
                </a:solidFill>
              </a:rPr>
              <a:t>Quinney</a:t>
            </a:r>
            <a:r>
              <a:rPr lang="cs-CZ" sz="2400" dirty="0" smtClean="0">
                <a:solidFill>
                  <a:srgbClr val="FFEC00"/>
                </a:solidFill>
              </a:rPr>
              <a:t>, W. </a:t>
            </a:r>
            <a:r>
              <a:rPr lang="cs-CZ" sz="2400" dirty="0" err="1" smtClean="0">
                <a:solidFill>
                  <a:srgbClr val="FFEC00"/>
                </a:solidFill>
              </a:rPr>
              <a:t>Chamblis</a:t>
            </a:r>
            <a:r>
              <a:rPr lang="cs-CZ" sz="2400" dirty="0" smtClean="0">
                <a:solidFill>
                  <a:srgbClr val="FFEC00"/>
                </a:solidFill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kapitalismus – touha po konzumu, jehož výhody nejsou pro všechny – konflikt proletariátu a buržoazie, která si chce udržet postavení a vytváří zákony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Po převratech  hl. majetková trestná činnost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448"/>
            <a:ext cx="8424936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5301208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>
                <a:solidFill>
                  <a:srgbClr val="FFEC00"/>
                </a:solidFill>
              </a:rPr>
              <a:t>D. </a:t>
            </a:r>
            <a:r>
              <a:rPr lang="cs-CZ" sz="3800" dirty="0" err="1" smtClean="0">
                <a:solidFill>
                  <a:srgbClr val="FFEC00"/>
                </a:solidFill>
              </a:rPr>
              <a:t>Matza</a:t>
            </a:r>
            <a:r>
              <a:rPr lang="cs-CZ" sz="3800" dirty="0" smtClean="0">
                <a:solidFill>
                  <a:srgbClr val="FFEC00"/>
                </a:solidFill>
              </a:rPr>
              <a:t> </a:t>
            </a:r>
            <a:r>
              <a:rPr lang="cs-CZ" sz="3800" dirty="0" smtClean="0">
                <a:solidFill>
                  <a:srgbClr val="FFEC00"/>
                </a:solidFill>
              </a:rPr>
              <a:t>70.léta – poprvé myšlenka zločinu jako zábavy, + G. </a:t>
            </a:r>
            <a:r>
              <a:rPr lang="cs-CZ" sz="3800" dirty="0" err="1" smtClean="0">
                <a:solidFill>
                  <a:srgbClr val="FFEC00"/>
                </a:solidFill>
              </a:rPr>
              <a:t>Sykes</a:t>
            </a:r>
            <a:r>
              <a:rPr lang="cs-CZ" sz="3800" dirty="0" smtClean="0">
                <a:solidFill>
                  <a:srgbClr val="FFEC00"/>
                </a:solidFill>
              </a:rPr>
              <a:t>: techniky neutralizace vlastního svědomí (popření oběti, odpovědnosti, odsuzujících, bezpráví)</a:t>
            </a:r>
            <a:endParaRPr lang="cs-CZ" sz="3800" dirty="0" smtClean="0"/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Sociologie agrese – výklad agresivních skupinových trestních činů, skupinové myšlení, omlouvání agresivity</a:t>
            </a:r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Feminizační teorie</a:t>
            </a:r>
          </a:p>
          <a:p>
            <a:pPr lvl="1">
              <a:spcAft>
                <a:spcPts val="600"/>
              </a:spcAft>
            </a:pPr>
            <a:r>
              <a:rPr lang="cs-CZ" sz="3500" dirty="0" smtClean="0">
                <a:solidFill>
                  <a:srgbClr val="FFEC00"/>
                </a:solidFill>
              </a:rPr>
              <a:t>Rovnoprávné postavení v rodině, domácí násilí, zneužívání dětí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Vysvětlení podstaty a souvislostí zločinu a cesty k jeho omezování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Neoklasické teorie : svobodné rozhodnutí chovat se kriminálně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GB a USA, navazují na C. </a:t>
            </a:r>
            <a:r>
              <a:rPr lang="cs-CZ" sz="3500" dirty="0" err="1" smtClean="0">
                <a:solidFill>
                  <a:srgbClr val="FFEC00"/>
                </a:solidFill>
              </a:rPr>
              <a:t>Beccarii</a:t>
            </a:r>
            <a:endParaRPr lang="cs-CZ" sz="3500" dirty="0" smtClean="0">
              <a:solidFill>
                <a:srgbClr val="FFEC00"/>
              </a:solidFill>
            </a:endParaRP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Geneze trestného činu je výsledkem svobodné vůle, „náklady“ na zločin musí být vyšší než „výnos“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Teorie racionální volby (</a:t>
            </a:r>
            <a:r>
              <a:rPr lang="cs-CZ" sz="3500" dirty="0" err="1" smtClean="0">
                <a:solidFill>
                  <a:srgbClr val="FFEC00"/>
                </a:solidFill>
              </a:rPr>
              <a:t>Ronald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Clark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Derek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Cornish</a:t>
            </a:r>
            <a:r>
              <a:rPr lang="cs-CZ" sz="3500" dirty="0" smtClean="0">
                <a:solidFill>
                  <a:srgbClr val="FFEC00"/>
                </a:solidFill>
              </a:rPr>
              <a:t>), Ekonomická teorie zločinu (</a:t>
            </a:r>
            <a:r>
              <a:rPr lang="cs-CZ" sz="3500" dirty="0" err="1" smtClean="0">
                <a:solidFill>
                  <a:srgbClr val="FFEC00"/>
                </a:solidFill>
              </a:rPr>
              <a:t>Gary</a:t>
            </a:r>
            <a:r>
              <a:rPr lang="cs-CZ" sz="3500" dirty="0" smtClean="0">
                <a:solidFill>
                  <a:srgbClr val="FFEC00"/>
                </a:solidFill>
              </a:rPr>
              <a:t> S. </a:t>
            </a:r>
            <a:r>
              <a:rPr lang="cs-CZ" sz="3500" dirty="0" err="1" smtClean="0">
                <a:solidFill>
                  <a:srgbClr val="FFEC00"/>
                </a:solidFill>
              </a:rPr>
              <a:t>Becker</a:t>
            </a:r>
            <a:r>
              <a:rPr lang="cs-CZ" sz="3500" dirty="0" smtClean="0">
                <a:solidFill>
                  <a:srgbClr val="FFEC00"/>
                </a:solidFill>
              </a:rPr>
              <a:t>), Teorie běžných činností (</a:t>
            </a:r>
            <a:r>
              <a:rPr lang="cs-CZ" sz="3500" dirty="0" err="1" smtClean="0">
                <a:solidFill>
                  <a:srgbClr val="FFEC00"/>
                </a:solidFill>
              </a:rPr>
              <a:t>L</a:t>
            </a:r>
            <a:r>
              <a:rPr lang="cs-CZ" sz="3500" dirty="0" smtClean="0">
                <a:solidFill>
                  <a:srgbClr val="FFEC00"/>
                </a:solidFill>
              </a:rPr>
              <a:t>.</a:t>
            </a:r>
            <a:r>
              <a:rPr lang="cs-CZ" sz="3500" dirty="0" err="1" smtClean="0">
                <a:solidFill>
                  <a:srgbClr val="FFEC00"/>
                </a:solidFill>
              </a:rPr>
              <a:t>E.Cohen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Marcus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Felson</a:t>
            </a:r>
            <a:r>
              <a:rPr lang="cs-CZ" sz="3500" dirty="0" smtClean="0">
                <a:solidFill>
                  <a:srgbClr val="FFEC00"/>
                </a:solidFill>
              </a:rPr>
              <a:t>)</a:t>
            </a:r>
            <a:endParaRPr lang="cs-CZ" sz="35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568952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Význam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viktimnosti</a:t>
            </a:r>
            <a:endParaRPr lang="cs-CZ" sz="2200" dirty="0" smtClean="0">
              <a:solidFill>
                <a:schemeClr val="accent1">
                  <a:lumMod val="60000"/>
                  <a:lumOff val="4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Porovnání</a:t>
            </a:r>
            <a:r>
              <a:rPr lang="cs-CZ" sz="3600" dirty="0" smtClean="0"/>
              <a:t> základních směrů kriminologického uvažování</a:t>
            </a:r>
            <a:endParaRPr lang="cs-CZ" sz="3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-1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/>
                <a:gridCol w="3096344"/>
                <a:gridCol w="3707903"/>
              </a:tblGrid>
              <a:tr h="1100817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Klasická a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neoklasická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Pozitivistická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374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předmět</a:t>
                      </a:r>
                      <a:r>
                        <a:rPr lang="cs-CZ" sz="2400" baseline="0" dirty="0" smtClean="0"/>
                        <a:t> zájmu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Trestný 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Pachatel</a:t>
                      </a:r>
                      <a:endParaRPr lang="cs-CZ" sz="2400" dirty="0"/>
                    </a:p>
                  </a:txBody>
                  <a:tcPr/>
                </a:tc>
              </a:tr>
              <a:tr h="2005281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Pojetí pachatele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Svobodná vůle</a:t>
                      </a:r>
                    </a:p>
                    <a:p>
                      <a:r>
                        <a:rPr lang="cs-CZ" sz="2400" dirty="0" smtClean="0"/>
                        <a:t>Racionální,</a:t>
                      </a:r>
                      <a:r>
                        <a:rPr lang="cs-CZ" sz="2400" baseline="0" dirty="0" smtClean="0"/>
                        <a:t> kalkulující</a:t>
                      </a:r>
                    </a:p>
                    <a:p>
                      <a:r>
                        <a:rPr lang="cs-CZ" sz="2400" baseline="0" dirty="0" smtClean="0"/>
                        <a:t>Normální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Předurčený ke zločinu</a:t>
                      </a:r>
                    </a:p>
                    <a:p>
                      <a:r>
                        <a:rPr lang="cs-CZ" sz="2400" dirty="0" smtClean="0"/>
                        <a:t>Hnán biologickými, psychologickými a jinými vlivy</a:t>
                      </a:r>
                    </a:p>
                    <a:p>
                      <a:r>
                        <a:rPr lang="cs-CZ" sz="2400" dirty="0" smtClean="0"/>
                        <a:t>Patologický</a:t>
                      </a:r>
                      <a:endParaRPr lang="cs-CZ" sz="2400" dirty="0"/>
                    </a:p>
                  </a:txBody>
                  <a:tcPr/>
                </a:tc>
              </a:tr>
              <a:tr h="124136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Reakce na zločin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Tresty přiměřené skutku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Léčení a převýchova, které stavějí na individuálních</a:t>
                      </a:r>
                      <a:r>
                        <a:rPr lang="cs-CZ" sz="2400" baseline="0" dirty="0" smtClean="0"/>
                        <a:t> charakteristikách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373216"/>
          </a:xfrm>
        </p:spPr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Počátky přelom 18./19. stol.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Právní věda a sociologická reflexe sociálních problémů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1890 Josef </a:t>
            </a:r>
            <a:r>
              <a:rPr lang="cs-CZ" dirty="0" err="1" smtClean="0">
                <a:solidFill>
                  <a:srgbClr val="FFEC00"/>
                </a:solidFill>
              </a:rPr>
              <a:t>Prušák</a:t>
            </a:r>
            <a:r>
              <a:rPr lang="cs-CZ" dirty="0" smtClean="0">
                <a:solidFill>
                  <a:srgbClr val="FFEC00"/>
                </a:solidFill>
              </a:rPr>
              <a:t> – „kriminální věda“ – studuje zločin jako sociální jev způsobený individuálními, sociálními i přírodními faktory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antropologie – osobnost pachatele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sociologie – sociální kořeny zločinnosti</a:t>
            </a:r>
            <a:endParaRPr lang="cs-CZ" dirty="0" smtClean="0">
              <a:solidFill>
                <a:srgbClr val="FFEC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Ve 20. letech 20. st. kriminologie jako věda o zločinnosti (stále dva přístupy)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112568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solidFill>
                  <a:srgbClr val="FFEC00"/>
                </a:solidFill>
              </a:rPr>
              <a:t>Nacistická okupace – kriminologie jen na VŠ –uzavření VŠ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1948 – 1960 období, kdy se kriminologie nemohla uplatňovat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1960 Vědeckovýzkumný ústav kriminalistiky – poznatky ze zemí, kde vývoj kriminologie nebyl přerušen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Normalizace po 1970 někteří výzkumníci pro nemarxistické úchylky nuceni odejít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Výzkumný ústav penologický 1980 pro nepotřebnost zrušen</a:t>
            </a:r>
          </a:p>
          <a:p>
            <a:endParaRPr lang="cs-CZ" dirty="0" smtClean="0">
              <a:solidFill>
                <a:srgbClr val="FFFF9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Po 1989 rozvoj kriminologie, kontakty se zahraničím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Poč</a:t>
            </a:r>
            <a:r>
              <a:rPr lang="cs-CZ" dirty="0" smtClean="0">
                <a:solidFill>
                  <a:srgbClr val="FFEC00"/>
                </a:solidFill>
              </a:rPr>
              <a:t>. 90 let (1993) velký nárůst kriminality, zkušenosti obyvatel s korupcí, viktimizace, brutalizace násilné kriminality, nárůst drogové kriminality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Nelze studovat jako samostatný obor, pouze v rámci forenzních věd na právních fakultách, nebo jako výběrový či volitelný předmět.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kriminologové se rekrutují z řad právníků, sociologů, psychologů, případně i jiných vědních oborů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 smtClean="0">
              <a:solidFill>
                <a:srgbClr val="FFFF00"/>
              </a:solidFill>
              <a:cs typeface="Calibri" pitchFamily="34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73696"/>
            <a:ext cx="8229600" cy="518430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Institut pro kriminologii a sociální prevenci (IKSP)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1960 Vědeckovýzkumný ústav kriminalistiky (Generální prokuratura, MS, MV)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1966 Výzkumný ústav kriminologický - výlučná orientace na kriminologii, správa GP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1990 IKSP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1994 řízen Ministerstvem spravedlnosti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Kriminalita mládeže, oběti trestné činnosti, prevence, alternativní tresty, organizovaný zločin, drogová kriminalita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BC200"/>
                </a:solidFill>
                <a:cs typeface="Calibri" pitchFamily="34" charset="0"/>
              </a:rPr>
              <a:t>Kriminologie v ČR – mezinárodní zastoupení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Mezinárodní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společnost pro trestní právo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Evropská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vědecký odborný poradní výbor OSN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</a:t>
            </a:r>
            <a:r>
              <a:rPr lang="cs-CZ" dirty="0" err="1" smtClean="0">
                <a:solidFill>
                  <a:srgbClr val="FFEC00"/>
                </a:solidFill>
              </a:rPr>
              <a:t>viktimologická</a:t>
            </a:r>
            <a:r>
              <a:rPr lang="cs-CZ" dirty="0" smtClean="0">
                <a:solidFill>
                  <a:srgbClr val="FFEC00"/>
                </a:solidFill>
              </a:rPr>
              <a:t>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 Evropská síť prevence kriminality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Zjistěte, kdy se ČR stala členem jednotlivých mezinárodních </a:t>
            </a:r>
            <a:r>
              <a:rPr lang="cs-CZ" dirty="0" smtClean="0">
                <a:solidFill>
                  <a:srgbClr val="FFFF00"/>
                </a:solidFill>
              </a:rPr>
              <a:t>institucí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pPr marL="118872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Další informační zdroj:</a:t>
            </a:r>
          </a:p>
          <a:p>
            <a:pPr marL="118872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www.lidskaprava.cz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6104"/>
          </a:xfrm>
        </p:spPr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První civilizace (Babylon, Egypt)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vzdělanosti i moci chrám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Smrt, zmrzačení, vyhnanství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Všichni jako svéprávní a plně zodpovědní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Antická společnost 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i odnětí svobody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Asi 4.st.př.n.l. – první věznice – </a:t>
            </a:r>
            <a:r>
              <a:rPr lang="cs-CZ" sz="2400" dirty="0" err="1" smtClean="0">
                <a:solidFill>
                  <a:srgbClr val="FFEC00"/>
                </a:solidFill>
              </a:rPr>
              <a:t>robury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První zmínky o peněžitých trestech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Středověk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moci stále církev</a:t>
            </a:r>
          </a:p>
          <a:p>
            <a:pPr lvl="1">
              <a:buClr>
                <a:srgbClr val="00B0F0"/>
              </a:buClr>
            </a:pPr>
            <a:r>
              <a:rPr lang="cs-CZ" sz="2400" dirty="0" err="1" smtClean="0">
                <a:solidFill>
                  <a:srgbClr val="FFEC00"/>
                </a:solidFill>
              </a:rPr>
              <a:t>Duš.choroby</a:t>
            </a:r>
            <a:r>
              <a:rPr lang="cs-CZ" sz="2400" dirty="0" smtClean="0">
                <a:solidFill>
                  <a:srgbClr val="FFEC00"/>
                </a:solidFill>
              </a:rPr>
              <a:t> i trestná činnost vykládána démonologicky – drastická mučení až smrt k „osvobození duše pro Boha“, </a:t>
            </a:r>
            <a:r>
              <a:rPr lang="cs-CZ" sz="2400" dirty="0" err="1" smtClean="0">
                <a:solidFill>
                  <a:srgbClr val="FFEC00"/>
                </a:solidFill>
              </a:rPr>
              <a:t>chaoz</a:t>
            </a:r>
            <a:r>
              <a:rPr lang="cs-CZ" sz="2400" dirty="0" smtClean="0">
                <a:solidFill>
                  <a:srgbClr val="FFEC00"/>
                </a:solidFill>
              </a:rPr>
              <a:t> v justici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Diferenciace moci a výkonu spravedlnosti: vězení církevní, hradní a vojenské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Vývoj spol. a obchodu – trest pracovní internace (galeje)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14.-15.st změny postojů k </a:t>
            </a:r>
            <a:r>
              <a:rPr lang="cs-CZ" sz="2400" dirty="0" err="1" smtClean="0">
                <a:solidFill>
                  <a:srgbClr val="FFEC00"/>
                </a:solidFill>
              </a:rPr>
              <a:t>duš.chorým</a:t>
            </a:r>
            <a:r>
              <a:rPr lang="cs-CZ" sz="2400" dirty="0" smtClean="0">
                <a:solidFill>
                  <a:srgbClr val="FFEC00"/>
                </a:solidFill>
              </a:rPr>
              <a:t>, často pouze vyobcování </a:t>
            </a:r>
          </a:p>
          <a:p>
            <a:pPr lvl="1">
              <a:buClr>
                <a:srgbClr val="FBC200"/>
              </a:buClr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Osvícenství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 17.st. rozvoj výroby – lidi z venkova do měst – rozšíření odnětí svobody (levná </a:t>
            </a:r>
            <a:r>
              <a:rPr lang="cs-CZ" dirty="0" err="1" smtClean="0">
                <a:solidFill>
                  <a:srgbClr val="FFEC00"/>
                </a:solidFill>
              </a:rPr>
              <a:t>prac.síla</a:t>
            </a:r>
            <a:r>
              <a:rPr lang="cs-CZ" dirty="0" smtClean="0">
                <a:solidFill>
                  <a:srgbClr val="FFEC00"/>
                </a:solidFill>
              </a:rPr>
              <a:t>), i duševně choří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Správcové věznic neomezenou možnost trestat (pranýře, kůly, odnětí stravy, tělesné tresty)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Proporcionalita mezi trestem a trestným činem, </a:t>
            </a:r>
            <a:r>
              <a:rPr lang="cs-CZ" dirty="0" err="1" smtClean="0">
                <a:solidFill>
                  <a:srgbClr val="FFEC00"/>
                </a:solidFill>
              </a:rPr>
              <a:t>Beccaria</a:t>
            </a:r>
            <a:r>
              <a:rPr lang="cs-CZ" dirty="0" smtClean="0">
                <a:solidFill>
                  <a:srgbClr val="FFEC00"/>
                </a:solidFill>
              </a:rPr>
              <a:t> – účel trestu: ochrana </a:t>
            </a:r>
            <a:r>
              <a:rPr lang="cs-CZ" dirty="0" err="1" smtClean="0">
                <a:solidFill>
                  <a:srgbClr val="FFEC00"/>
                </a:solidFill>
              </a:rPr>
              <a:t>sp</a:t>
            </a:r>
            <a:r>
              <a:rPr lang="cs-CZ" dirty="0" smtClean="0">
                <a:solidFill>
                  <a:srgbClr val="FFEC00"/>
                </a:solidFill>
              </a:rPr>
              <a:t>., odnětí svobody – převýchova, 18. stol. na ni přechází – vznik penologie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Od 2.pol.18.st. – snaha zabývat se kriminalitou </a:t>
            </a:r>
            <a:r>
              <a:rPr lang="cs-CZ" dirty="0" err="1" smtClean="0">
                <a:solidFill>
                  <a:srgbClr val="FFEC00"/>
                </a:solidFill>
              </a:rPr>
              <a:t>šířeji</a:t>
            </a:r>
            <a:endParaRPr lang="cs-CZ" dirty="0" smtClean="0">
              <a:solidFill>
                <a:srgbClr val="FFEC00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Klasická škola trestního práva 18.st.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Pozitivistická škola konce 19.a poč.20.st.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biologické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psychologické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sociologické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Multifaktorové</a:t>
            </a:r>
            <a:r>
              <a:rPr lang="cs-CZ" dirty="0" smtClean="0">
                <a:solidFill>
                  <a:srgbClr val="FFEC00"/>
                </a:solidFill>
              </a:rPr>
              <a:t>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Novodobá (postmoderní) kriminologie 2.pol.20.st.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Pozornost na kriminalitu, základy kriminologie jako vědecké disciplíny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Vychází z osvícenství: stabilita společnosti = </a:t>
            </a:r>
            <a:r>
              <a:rPr lang="cs-CZ" sz="3400" dirty="0" err="1" smtClean="0">
                <a:solidFill>
                  <a:srgbClr val="FFEC00"/>
                </a:solidFill>
              </a:rPr>
              <a:t>spol.smlouva</a:t>
            </a:r>
            <a:r>
              <a:rPr lang="cs-CZ" sz="3400" dirty="0" smtClean="0">
                <a:solidFill>
                  <a:srgbClr val="FFEC00"/>
                </a:solidFill>
              </a:rPr>
              <a:t>, svobodná vůle 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Omezení mučení, omezení trestu smrti, presumpce neviny, veřejnost trestního procesu, vstup odborníků do trestního procesu (posudky expertů)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Cesare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Beccaria</a:t>
            </a:r>
            <a:r>
              <a:rPr lang="cs-CZ" sz="3400" dirty="0" smtClean="0">
                <a:solidFill>
                  <a:srgbClr val="FFEC00"/>
                </a:solidFill>
              </a:rPr>
              <a:t> „O zločinech a trestech“ (1764)</a:t>
            </a:r>
          </a:p>
          <a:p>
            <a:pPr lvl="1"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1776 zrušila Marie Terezie mučení, 1787 Josef II trest smrti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Jeremy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Bentham</a:t>
            </a:r>
            <a:r>
              <a:rPr lang="cs-CZ" sz="3400" dirty="0" smtClean="0">
                <a:solidFill>
                  <a:srgbClr val="FFEC00"/>
                </a:solidFill>
              </a:rPr>
              <a:t> „Uvedení do zásad morálky a zákonodárství“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angl</a:t>
            </a:r>
            <a:r>
              <a:rPr lang="cs-CZ" sz="3000" dirty="0" smtClean="0">
                <a:solidFill>
                  <a:srgbClr val="FFEC00"/>
                </a:solidFill>
              </a:rPr>
              <a:t>. právník, </a:t>
            </a:r>
            <a:r>
              <a:rPr lang="cs-CZ" sz="3200" dirty="0" smtClean="0">
                <a:solidFill>
                  <a:srgbClr val="FFEC00"/>
                </a:solidFill>
              </a:rPr>
              <a:t>Zločin se nesmí vyplácet, racionální rozhodnutí – kalkul štěstí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význam prevence (generální – odměny, a speciální)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Julien</a:t>
            </a:r>
            <a:r>
              <a:rPr lang="cs-CZ" sz="3400" dirty="0" smtClean="0">
                <a:solidFill>
                  <a:srgbClr val="FFEC00"/>
                </a:solidFill>
              </a:rPr>
              <a:t> de La </a:t>
            </a:r>
            <a:r>
              <a:rPr lang="cs-CZ" sz="3400" dirty="0" err="1" smtClean="0">
                <a:solidFill>
                  <a:srgbClr val="FFEC00"/>
                </a:solidFill>
              </a:rPr>
              <a:t>Mettrie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Lidské chování je potřeba ovlivňovat výchovou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Některé zločinné jednání může být způsobeno chorobou</a:t>
            </a:r>
            <a:endParaRPr lang="cs-CZ" sz="3400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John </a:t>
            </a:r>
            <a:r>
              <a:rPr lang="cs-CZ" sz="3400" dirty="0" err="1" smtClean="0">
                <a:solidFill>
                  <a:srgbClr val="FFEC00"/>
                </a:solidFill>
              </a:rPr>
              <a:t>Howard</a:t>
            </a:r>
            <a:r>
              <a:rPr lang="cs-CZ" sz="3400" dirty="0" smtClean="0">
                <a:solidFill>
                  <a:srgbClr val="FFEC00"/>
                </a:solidFill>
              </a:rPr>
              <a:t>: „</a:t>
            </a:r>
            <a:r>
              <a:rPr lang="cs-CZ" sz="3400" i="1" dirty="0" err="1" smtClean="0">
                <a:solidFill>
                  <a:srgbClr val="FFEC00"/>
                </a:solidFill>
              </a:rPr>
              <a:t>State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of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prisons</a:t>
            </a:r>
            <a:r>
              <a:rPr lang="cs-CZ" sz="3400" i="1" dirty="0" smtClean="0">
                <a:solidFill>
                  <a:srgbClr val="FFEC00"/>
                </a:solidFill>
              </a:rPr>
              <a:t> in </a:t>
            </a:r>
            <a:r>
              <a:rPr lang="cs-CZ" sz="3400" i="1" dirty="0" err="1" smtClean="0">
                <a:solidFill>
                  <a:srgbClr val="FFEC00"/>
                </a:solidFill>
              </a:rPr>
              <a:t>England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and</a:t>
            </a:r>
            <a:r>
              <a:rPr lang="cs-CZ" sz="3400" i="1" dirty="0" smtClean="0">
                <a:solidFill>
                  <a:srgbClr val="FFEC00"/>
                </a:solidFill>
              </a:rPr>
              <a:t> Wales“, počátky penologických výzkumů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Franz</a:t>
            </a:r>
            <a:r>
              <a:rPr lang="cs-CZ" sz="3400" dirty="0" smtClean="0">
                <a:solidFill>
                  <a:srgbClr val="FFEC00"/>
                </a:solidFill>
              </a:rPr>
              <a:t> Josef </a:t>
            </a:r>
            <a:r>
              <a:rPr lang="cs-CZ" sz="3400" dirty="0" err="1" smtClean="0">
                <a:solidFill>
                  <a:srgbClr val="FFEC00"/>
                </a:solidFill>
              </a:rPr>
              <a:t>Gall</a:t>
            </a:r>
            <a:r>
              <a:rPr lang="cs-CZ" sz="3400" dirty="0" smtClean="0">
                <a:solidFill>
                  <a:srgbClr val="FFEC00"/>
                </a:solidFill>
              </a:rPr>
              <a:t> – </a:t>
            </a:r>
            <a:r>
              <a:rPr lang="cs-CZ" sz="3400" dirty="0" err="1" smtClean="0">
                <a:solidFill>
                  <a:srgbClr val="FFEC00"/>
                </a:solidFill>
              </a:rPr>
              <a:t>zakl</a:t>
            </a:r>
            <a:r>
              <a:rPr lang="cs-CZ" sz="3400" dirty="0" smtClean="0">
                <a:solidFill>
                  <a:srgbClr val="FFEC00"/>
                </a:solidFill>
              </a:rPr>
              <a:t>. frenologie, atlas mozku</a:t>
            </a:r>
            <a:endParaRPr lang="cs-CZ" sz="30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Osoba pachatele a jeho nebezpečnost v budoucnu, změnit nebezpečné chování, nekontrolovatelné fyzické, psychické a sociální faktory podmiňují chování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EC00"/>
                </a:solidFill>
              </a:rPr>
              <a:t>Kriminalita jedinců je způsobená vrozenými biologickými vlastnostmi, příp. získanými </a:t>
            </a:r>
            <a:r>
              <a:rPr lang="cs-CZ" sz="2800" dirty="0" err="1" smtClean="0">
                <a:solidFill>
                  <a:srgbClr val="FFEC00"/>
                </a:solidFill>
              </a:rPr>
              <a:t>biol.pochody</a:t>
            </a:r>
            <a:endParaRPr lang="cs-CZ" sz="2800" dirty="0" smtClean="0">
              <a:solidFill>
                <a:srgbClr val="FFEC00"/>
              </a:solidFill>
            </a:endParaRPr>
          </a:p>
          <a:p>
            <a:r>
              <a:rPr lang="cs-CZ" sz="2800" dirty="0" err="1" smtClean="0">
                <a:solidFill>
                  <a:srgbClr val="FFEC00"/>
                </a:solidFill>
              </a:rPr>
              <a:t>Cesare</a:t>
            </a:r>
            <a:r>
              <a:rPr lang="cs-CZ" sz="2800" dirty="0" smtClean="0">
                <a:solidFill>
                  <a:srgbClr val="FFEC00"/>
                </a:solidFill>
              </a:rPr>
              <a:t> </a:t>
            </a:r>
            <a:r>
              <a:rPr lang="cs-CZ" sz="2800" dirty="0" err="1" smtClean="0">
                <a:solidFill>
                  <a:srgbClr val="FFEC00"/>
                </a:solidFill>
              </a:rPr>
              <a:t>Lombroso</a:t>
            </a:r>
            <a:endParaRPr lang="cs-CZ" sz="2800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It</a:t>
            </a:r>
            <a:r>
              <a:rPr lang="cs-CZ" dirty="0" smtClean="0">
                <a:solidFill>
                  <a:srgbClr val="FFEC00"/>
                </a:solidFill>
              </a:rPr>
              <a:t>. vězeňský lékař – obraz </a:t>
            </a:r>
            <a:r>
              <a:rPr lang="cs-CZ" dirty="0" err="1" smtClean="0">
                <a:solidFill>
                  <a:srgbClr val="FFEC00"/>
                </a:solidFill>
              </a:rPr>
              <a:t>tzv</a:t>
            </a:r>
            <a:r>
              <a:rPr lang="cs-CZ" dirty="0" smtClean="0">
                <a:solidFill>
                  <a:srgbClr val="FFEC00"/>
                </a:solidFill>
              </a:rPr>
              <a:t> „rozeného zločince“, stigmata degenerace, dědičná, nemožnost převýchovy, postupně sám uznal i jiné příčiny kriminality</a:t>
            </a: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Enrico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Ferri</a:t>
            </a:r>
            <a:r>
              <a:rPr lang="cs-CZ" dirty="0" smtClean="0">
                <a:solidFill>
                  <a:srgbClr val="FFEC00"/>
                </a:solidFill>
              </a:rPr>
              <a:t> – </a:t>
            </a:r>
            <a:r>
              <a:rPr lang="cs-CZ" dirty="0" err="1" smtClean="0">
                <a:solidFill>
                  <a:srgbClr val="FFEC00"/>
                </a:solidFill>
              </a:rPr>
              <a:t>vícefaktorový</a:t>
            </a:r>
            <a:r>
              <a:rPr lang="cs-CZ" dirty="0" smtClean="0">
                <a:solidFill>
                  <a:srgbClr val="FFEC00"/>
                </a:solidFill>
              </a:rPr>
              <a:t> přístup, první typologie pachatele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Od </a:t>
            </a:r>
            <a:r>
              <a:rPr lang="cs-CZ" sz="2800" dirty="0" err="1" smtClean="0">
                <a:solidFill>
                  <a:srgbClr val="FFEC00"/>
                </a:solidFill>
              </a:rPr>
              <a:t>poč</a:t>
            </a:r>
            <a:r>
              <a:rPr lang="cs-CZ" sz="2800" dirty="0" smtClean="0">
                <a:solidFill>
                  <a:srgbClr val="FFEC00"/>
                </a:solidFill>
              </a:rPr>
              <a:t>. 20.st. studium dědičných vloh: první genealogické studie (</a:t>
            </a:r>
            <a:r>
              <a:rPr lang="cs-CZ" sz="2800" dirty="0" err="1" smtClean="0">
                <a:solidFill>
                  <a:srgbClr val="FFEC00"/>
                </a:solidFill>
              </a:rPr>
              <a:t>Goddard</a:t>
            </a:r>
            <a:r>
              <a:rPr lang="cs-CZ" sz="2800" dirty="0" smtClean="0">
                <a:solidFill>
                  <a:srgbClr val="FFEC00"/>
                </a:solidFill>
              </a:rPr>
              <a:t>: </a:t>
            </a:r>
            <a:r>
              <a:rPr lang="cs-CZ" sz="2800" dirty="0" err="1" smtClean="0">
                <a:solidFill>
                  <a:srgbClr val="FFEC00"/>
                </a:solidFill>
              </a:rPr>
              <a:t>Kallikakův</a:t>
            </a:r>
            <a:r>
              <a:rPr lang="cs-CZ" sz="2800" dirty="0" smtClean="0">
                <a:solidFill>
                  <a:srgbClr val="FFEC00"/>
                </a:solidFill>
              </a:rPr>
              <a:t> rod)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3410</TotalTime>
  <Words>1657</Words>
  <Application>Microsoft Office PowerPoint</Application>
  <PresentationFormat>Předvádění na obrazovce (4:3)</PresentationFormat>
  <Paragraphs>198</Paragraphs>
  <Slides>26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Historie a vývoj kriminologie</vt:lpstr>
      <vt:lpstr>Prezentace aplikace PowerPoint</vt:lpstr>
      <vt:lpstr>Historie kriminologie</vt:lpstr>
      <vt:lpstr>Historie kriminologie</vt:lpstr>
      <vt:lpstr>Kriminologické školy</vt:lpstr>
      <vt:lpstr>Klasická škola</vt:lpstr>
      <vt:lpstr>Klasická škola</vt:lpstr>
      <vt:lpstr>Pozitivismus</vt:lpstr>
      <vt:lpstr>Pozitivismus – biologické teorie</vt:lpstr>
      <vt:lpstr>Prezentace aplikace PowerPoint</vt:lpstr>
      <vt:lpstr>Pozitivismus – biologické teorie</vt:lpstr>
      <vt:lpstr>Pozitivismus – psychologické teorie</vt:lpstr>
      <vt:lpstr>Pozitivismus – psychologické teorie</vt:lpstr>
      <vt:lpstr>Pozitivismus – sociologické teorie</vt:lpstr>
      <vt:lpstr>Pozitivismus – sociologické teorie</vt:lpstr>
      <vt:lpstr>Pozitivismus – multifaktorové teorie</vt:lpstr>
      <vt:lpstr>Postmoderní  teorie</vt:lpstr>
      <vt:lpstr>Postmoderní  teorie</vt:lpstr>
      <vt:lpstr>Postmoderní  teorie</vt:lpstr>
      <vt:lpstr>Porovnání základních směrů kriminologického uvažování</vt:lpstr>
      <vt:lpstr>Kriminologie v ČR</vt:lpstr>
      <vt:lpstr>Kriminologie v ČR</vt:lpstr>
      <vt:lpstr>Kriminologie v ČR</vt:lpstr>
      <vt:lpstr>Kriminologie v ČR</vt:lpstr>
      <vt:lpstr>Kriminologie v ČR – mezinárodní zastoupení</vt:lpstr>
      <vt:lpstr>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vývoj kriminologie</dc:title>
  <dc:creator>Čihounková</dc:creator>
  <cp:lastModifiedBy>Jitka Čihounková</cp:lastModifiedBy>
  <cp:revision>172</cp:revision>
  <dcterms:created xsi:type="dcterms:W3CDTF">2011-01-27T11:10:06Z</dcterms:created>
  <dcterms:modified xsi:type="dcterms:W3CDTF">2015-03-06T13:22:25Z</dcterms:modified>
</cp:coreProperties>
</file>