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6" r:id="rId10"/>
    <p:sldId id="267" r:id="rId11"/>
    <p:sldId id="268" r:id="rId12"/>
    <p:sldId id="274" r:id="rId13"/>
    <p:sldId id="269" r:id="rId14"/>
    <p:sldId id="272" r:id="rId15"/>
    <p:sldId id="273" r:id="rId16"/>
    <p:sldId id="275" r:id="rId17"/>
    <p:sldId id="276" r:id="rId18"/>
    <p:sldId id="279" r:id="rId19"/>
    <p:sldId id="280" r:id="rId20"/>
    <p:sldId id="281" r:id="rId21"/>
    <p:sldId id="282" r:id="rId22"/>
    <p:sldId id="283" r:id="rId23"/>
    <p:sldId id="288" r:id="rId24"/>
    <p:sldId id="289" r:id="rId25"/>
    <p:sldId id="290" r:id="rId26"/>
    <p:sldId id="284" r:id="rId27"/>
    <p:sldId id="285" r:id="rId28"/>
    <p:sldId id="286" r:id="rId29"/>
    <p:sldId id="287" r:id="rId30"/>
    <p:sldId id="27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4B6229-A190-49EA-9EE7-2C6EA63B5A8C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149A4F-A512-4830-8D62-5EA85FF7EA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808867" cy="43924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5680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Vzdělávání odsouzených ve věznici </a:t>
            </a:r>
            <a:r>
              <a:rPr lang="cs-CZ" b="1" dirty="0" smtClean="0"/>
              <a:t>KUŘIM vs. </a:t>
            </a:r>
            <a:r>
              <a:rPr lang="cs-CZ" b="1" dirty="0"/>
              <a:t>z</a:t>
            </a:r>
            <a:r>
              <a:rPr lang="cs-CZ" b="1" dirty="0" smtClean="0"/>
              <a:t>ahraniční koncepce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7601" y="3717032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Kriminologie - </a:t>
            </a:r>
            <a:r>
              <a:rPr lang="cs-CZ" b="1" dirty="0"/>
              <a:t>FSpS:nk2070</a:t>
            </a:r>
            <a:endParaRPr lang="cs-CZ" dirty="0" smtClean="0"/>
          </a:p>
          <a:p>
            <a:r>
              <a:rPr lang="cs-CZ" dirty="0" smtClean="0"/>
              <a:t>Zpracoval</a:t>
            </a:r>
            <a:r>
              <a:rPr lang="cs-CZ" dirty="0"/>
              <a:t>: Ondřej Brychta</a:t>
            </a:r>
          </a:p>
          <a:p>
            <a:r>
              <a:rPr lang="cs-CZ" dirty="0"/>
              <a:t>Obor: ASEBS</a:t>
            </a:r>
          </a:p>
          <a:p>
            <a:r>
              <a:rPr lang="cs-CZ" dirty="0"/>
              <a:t>UČO: 392436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7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44526"/>
            <a:ext cx="5584785" cy="418858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728192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Věznicím se ukládá vytvářet podmínky, aby odsouzení mohli získat a zvyšovat si svoji pracovní kvalifikaci a rozšiřovat svoji všeobecnou informovanost (Zákon 169/1999, § 29 odst. 2 písm. c</a:t>
            </a:r>
            <a:r>
              <a:rPr lang="cs-CZ" sz="3000" dirty="0" smtClean="0">
                <a:solidFill>
                  <a:schemeClr val="tx1"/>
                </a:solidFill>
              </a:rPr>
              <a:t>).</a:t>
            </a:r>
            <a:endParaRPr lang="cs-CZ" sz="30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247886" y="5229200"/>
            <a:ext cx="87129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cs-CZ" sz="2500" b="1" dirty="0" smtClean="0">
                <a:solidFill>
                  <a:srgbClr val="FF0000"/>
                </a:solidFill>
              </a:rPr>
              <a:t>Snažíme se, aby se nám odsouzení nenudily, nebo nevymýšlely nepravosti!</a:t>
            </a:r>
            <a:endParaRPr lang="cs-CZ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2420888"/>
            <a:ext cx="7812856" cy="28803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Střední </a:t>
            </a:r>
            <a:r>
              <a:rPr lang="cs-CZ" dirty="0"/>
              <a:t>odborné učiliště (SOU) obor </a:t>
            </a:r>
            <a:r>
              <a:rPr lang="cs-CZ" b="1" dirty="0"/>
              <a:t>Práce ve stravování </a:t>
            </a:r>
            <a:r>
              <a:rPr lang="cs-CZ" dirty="0"/>
              <a:t> 65-51-E /02 - Min. školství, rámcový program, školní vzdělávací program (ŠVP). Délka trvání 2 roky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Číšnické práce</a:t>
            </a:r>
            <a:r>
              <a:rPr lang="cs-CZ" dirty="0"/>
              <a:t> - kurz 1x týdně po 4 hod. Délka trvání 10 měsíců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Celoživotní vzdělávání</a:t>
            </a:r>
            <a:r>
              <a:rPr lang="cs-CZ" dirty="0"/>
              <a:t> - kurz 23 hod. týdně, výuka každý den. Délka trvání 5 měsíců.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Vzdělávání a kurzy ve věznici </a:t>
            </a:r>
            <a:r>
              <a:rPr lang="cs-CZ" sz="3000" b="1" dirty="0" smtClean="0"/>
              <a:t>Kuřim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55717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5679526" cy="4259645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6672"/>
            <a:ext cx="2705472" cy="36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3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59632" y="2708920"/>
            <a:ext cx="6480720" cy="345069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Vychází </a:t>
            </a:r>
            <a:r>
              <a:rPr lang="cs-CZ" dirty="0"/>
              <a:t>z něj ŠVP - tematické plány na jednotlivé předměty - klasický postup, jako je ve školství.</a:t>
            </a:r>
          </a:p>
          <a:p>
            <a:pPr algn="ctr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Rámcový školní </a:t>
            </a:r>
            <a:r>
              <a:rPr lang="cs-CZ" sz="3000" b="1" dirty="0" smtClean="0"/>
              <a:t>plán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20128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833653"/>
          </a:xfrm>
        </p:spPr>
        <p:txBody>
          <a:bodyPr/>
          <a:lstStyle/>
          <a:p>
            <a:pPr lvl="0"/>
            <a:r>
              <a:rPr lang="cs-CZ" dirty="0" smtClean="0"/>
              <a:t>u </a:t>
            </a:r>
            <a:r>
              <a:rPr lang="cs-CZ" dirty="0"/>
              <a:t>SOU jsou podmínky dané školním zákonem (hlavně zdravotní hledisko je dost často problém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u kurzů doporučení od vychovatele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Jak se odsouzený může dostat do takového kurzu</a:t>
            </a:r>
            <a:r>
              <a:rPr lang="cs-CZ" sz="3000" b="1" dirty="0" smtClean="0"/>
              <a:t>?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14276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2348880"/>
            <a:ext cx="7668840" cy="413732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cs-CZ" dirty="0" smtClean="0"/>
              <a:t>výuční </a:t>
            </a:r>
            <a:r>
              <a:rPr lang="cs-CZ" dirty="0"/>
              <a:t>list (v případě SOU) </a:t>
            </a:r>
            <a:endParaRPr lang="cs-CZ" dirty="0" smtClean="0"/>
          </a:p>
          <a:p>
            <a:pPr lvl="0">
              <a:buFont typeface="Wingdings" pitchFamily="2" charset="2"/>
              <a:buChar char="§"/>
            </a:pPr>
            <a:r>
              <a:rPr lang="cs-CZ" dirty="0" smtClean="0"/>
              <a:t>certifikát </a:t>
            </a:r>
            <a:r>
              <a:rPr lang="cs-CZ" dirty="0"/>
              <a:t>o absolvování daného kurzu</a:t>
            </a:r>
          </a:p>
          <a:p>
            <a:pPr lvl="0">
              <a:buFont typeface="Wingdings" pitchFamily="2" charset="2"/>
              <a:buChar char="§"/>
            </a:pPr>
            <a:r>
              <a:rPr lang="cs-CZ" dirty="0"/>
              <a:t>možnost uplatnění v civilním životě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Prostřednictvím </a:t>
            </a:r>
            <a:r>
              <a:rPr lang="cs-CZ" dirty="0"/>
              <a:t>vzdělávání může odsouzený nabýt takové znalosti a dovednosti, které zvyšují šanci na jeho uplatnění na trhu práce v kvalifikované profesi (Mezník a kol., 1995, s 47).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Po absolvování těchto vzdělávacích aktivit odsouzený získává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59518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689637"/>
          </a:xfrm>
        </p:spPr>
        <p:txBody>
          <a:bodyPr/>
          <a:lstStyle/>
          <a:p>
            <a:pPr lvl="0"/>
            <a:r>
              <a:rPr lang="cs-CZ" dirty="0" smtClean="0"/>
              <a:t>V</a:t>
            </a:r>
            <a:r>
              <a:rPr lang="cs-CZ" dirty="0"/>
              <a:t> případě učňovských oborů, podléhají učitelé přímo řediteli SOU. </a:t>
            </a:r>
          </a:p>
          <a:p>
            <a:pPr lvl="0"/>
            <a:r>
              <a:rPr lang="cs-CZ" dirty="0"/>
              <a:t>U kurzů – „odborní“ zaměstnanci věznice.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Učitelé a </a:t>
            </a:r>
            <a:r>
              <a:rPr lang="cs-CZ" sz="3000" b="1" dirty="0" smtClean="0"/>
              <a:t>školitelé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828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3068960"/>
            <a:ext cx="8640959" cy="1689637"/>
          </a:xfrm>
        </p:spPr>
        <p:txBody>
          <a:bodyPr/>
          <a:lstStyle/>
          <a:p>
            <a:pPr lvl="0"/>
            <a:r>
              <a:rPr lang="cs-CZ" dirty="0" smtClean="0"/>
              <a:t>Vězeňská </a:t>
            </a:r>
            <a:r>
              <a:rPr lang="cs-CZ" dirty="0"/>
              <a:t>služba České republiky (VSČR</a:t>
            </a:r>
            <a:r>
              <a:rPr lang="cs-CZ" dirty="0" smtClean="0"/>
              <a:t>) – </a:t>
            </a:r>
            <a:r>
              <a:rPr lang="cs-CZ" b="1" dirty="0" smtClean="0">
                <a:solidFill>
                  <a:srgbClr val="FF0000"/>
                </a:solidFill>
              </a:rPr>
              <a:t>a ta je hrazena z peněz daňových poplatníků!</a:t>
            </a:r>
            <a:endParaRPr lang="cs-CZ" b="1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SOU, patří taktéž pod VSČR - je to její škola akreditovaná Ministerstvem školství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b="1" dirty="0"/>
              <a:t>Kdo hradí toto vzdělávání odsouzených? Státní podpora či Evropské fondy</a:t>
            </a:r>
            <a:r>
              <a:rPr lang="cs-CZ" sz="3000" b="1" dirty="0" smtClean="0"/>
              <a:t>?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93704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2" y="1844824"/>
            <a:ext cx="8708106" cy="489831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Zajímavý koncept pro odsouzené je v Anglii – víte co je tohle?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54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Veřejné Restaurace uvnitř </a:t>
            </a:r>
            <a:r>
              <a:rPr lang="cs-CZ" dirty="0"/>
              <a:t>vybraných britských </a:t>
            </a:r>
            <a:r>
              <a:rPr lang="cs-CZ" dirty="0" smtClean="0"/>
              <a:t>věznic</a:t>
            </a:r>
          </a:p>
          <a:p>
            <a:r>
              <a:rPr lang="cs-CZ" dirty="0" smtClean="0"/>
              <a:t>Pracují zde výhradně odsouzení!</a:t>
            </a:r>
          </a:p>
          <a:p>
            <a:r>
              <a:rPr lang="cs-CZ" dirty="0" smtClean="0"/>
              <a:t>Na ně dohlíží kvalifikovaný šéfkuchař</a:t>
            </a:r>
          </a:p>
          <a:p>
            <a:r>
              <a:rPr lang="cs-CZ" dirty="0" smtClean="0"/>
              <a:t>Restaurace je součástí věznice</a:t>
            </a:r>
          </a:p>
          <a:p>
            <a:r>
              <a:rPr lang="cs-CZ" dirty="0" smtClean="0"/>
              <a:t>Jídlo je zde podáváno podle </a:t>
            </a:r>
            <a:r>
              <a:rPr lang="cs-CZ" dirty="0"/>
              <a:t>tzv. </a:t>
            </a:r>
            <a:r>
              <a:rPr lang="cs-CZ" dirty="0" err="1" smtClean="0"/>
              <a:t>Michelin</a:t>
            </a:r>
            <a:r>
              <a:rPr lang="cs-CZ" dirty="0" smtClean="0"/>
              <a:t>-style (kuchyňského způsobu vaření)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Restaurace odsouzených!!!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74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u="sng" dirty="0"/>
              <a:t>Každodenní problém vězněné osoby – jak užitečně strávit čas ve věznici</a:t>
            </a:r>
            <a:r>
              <a:rPr lang="cs-CZ" u="sng" dirty="0" smtClean="0"/>
              <a:t>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3777869"/>
          </a:xfrm>
        </p:spPr>
        <p:txBody>
          <a:bodyPr>
            <a:noAutofit/>
          </a:bodyPr>
          <a:lstStyle/>
          <a:p>
            <a:pPr algn="just"/>
            <a:r>
              <a:rPr lang="cs-CZ" sz="3000" dirty="0" smtClean="0"/>
              <a:t>Nudím se, co vymyslíme more?</a:t>
            </a:r>
          </a:p>
          <a:p>
            <a:pPr algn="just"/>
            <a:endParaRPr lang="cs-CZ" sz="3000" dirty="0" smtClean="0"/>
          </a:p>
          <a:p>
            <a:pPr algn="just"/>
            <a:r>
              <a:rPr lang="cs-CZ" sz="3000" dirty="0" smtClean="0"/>
              <a:t>Tradiční </a:t>
            </a:r>
            <a:r>
              <a:rPr lang="cs-CZ" sz="3000" dirty="0"/>
              <a:t>metodou resocializace, která tvoří vedle práce druhý pilíř programů zacházení s odsouzenými, je </a:t>
            </a:r>
            <a:r>
              <a:rPr lang="cs-CZ" sz="3000" dirty="0" smtClean="0"/>
              <a:t>vzdělávání. </a:t>
            </a:r>
          </a:p>
          <a:p>
            <a:pPr algn="just"/>
            <a:r>
              <a:rPr lang="cs-CZ" sz="3000" dirty="0" smtClean="0"/>
              <a:t>Toto </a:t>
            </a:r>
            <a:r>
              <a:rPr lang="cs-CZ" sz="3000" dirty="0"/>
              <a:t>je nutno chápat jako jeden z prostředků naplnění hlavních zásad výkonu trestu odnětí svobody uvedených v § 2 Zákona </a:t>
            </a:r>
            <a:r>
              <a:rPr lang="cs-CZ" sz="3000" dirty="0" smtClean="0"/>
              <a:t>169/1999</a:t>
            </a:r>
            <a:r>
              <a:rPr lang="cs-CZ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9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Otevřena v únoru 2014</a:t>
            </a:r>
          </a:p>
          <a:p>
            <a:r>
              <a:rPr lang="cs-CZ" dirty="0" smtClean="0"/>
              <a:t>Delší čekací doba na objednání (až 72 hodin předem)</a:t>
            </a:r>
          </a:p>
          <a:p>
            <a:r>
              <a:rPr lang="cs-CZ" dirty="0" smtClean="0"/>
              <a:t>Důkladná osobní prohlídka před vstupem</a:t>
            </a:r>
          </a:p>
          <a:p>
            <a:r>
              <a:rPr lang="cs-CZ" dirty="0" smtClean="0"/>
              <a:t>Osoby straší 18 let</a:t>
            </a:r>
          </a:p>
          <a:p>
            <a:r>
              <a:rPr lang="cs-CZ" dirty="0" smtClean="0"/>
              <a:t>Hosté sebou nesmějí nosit mobilní telefony, cennosti, či kabelky</a:t>
            </a:r>
          </a:p>
          <a:p>
            <a:r>
              <a:rPr lang="cs-CZ" dirty="0" smtClean="0"/>
              <a:t>Hostům mohou být odebrány otisky prstů a vyfotografovány obličeje – bezpečnostní důvody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Nejnovější je </a:t>
            </a:r>
            <a:r>
              <a:rPr lang="cs-CZ" dirty="0" smtClean="0"/>
              <a:t>vězeňská restaurace </a:t>
            </a:r>
            <a:r>
              <a:rPr lang="cs-CZ" dirty="0" err="1" smtClean="0"/>
              <a:t>Clink</a:t>
            </a:r>
            <a:r>
              <a:rPr lang="cs-CZ" dirty="0" smtClean="0"/>
              <a:t> </a:t>
            </a:r>
            <a:r>
              <a:rPr lang="cs-CZ" dirty="0"/>
              <a:t>Charity</a:t>
            </a:r>
            <a:r>
              <a:rPr lang="cs-CZ" dirty="0" smtClean="0"/>
              <a:t>, </a:t>
            </a:r>
            <a:r>
              <a:rPr lang="cs-CZ" dirty="0"/>
              <a:t>na jihu </a:t>
            </a:r>
            <a:r>
              <a:rPr lang="cs-CZ" dirty="0" smtClean="0"/>
              <a:t>Londýnského </a:t>
            </a:r>
            <a:r>
              <a:rPr lang="cs-CZ" dirty="0" err="1" smtClean="0"/>
              <a:t>Brixtonu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75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	Podává se zde například:</a:t>
            </a:r>
          </a:p>
          <a:p>
            <a:r>
              <a:rPr lang="cs-CZ" dirty="0" smtClean="0"/>
              <a:t>Ledvinky z  </a:t>
            </a:r>
            <a:r>
              <a:rPr lang="cs-CZ" dirty="0"/>
              <a:t>tresky </a:t>
            </a:r>
            <a:r>
              <a:rPr lang="cs-CZ" dirty="0" smtClean="0"/>
              <a:t>podávané s kůrkou z hrachu</a:t>
            </a:r>
            <a:endParaRPr lang="cs-CZ" dirty="0"/>
          </a:p>
          <a:p>
            <a:r>
              <a:rPr lang="cs-CZ" dirty="0" smtClean="0"/>
              <a:t> Slanorožec bylinný s gratinovanými brambory</a:t>
            </a:r>
            <a:r>
              <a:rPr lang="cs-CZ" dirty="0"/>
              <a:t> </a:t>
            </a:r>
            <a:r>
              <a:rPr lang="cs-CZ" dirty="0" smtClean="0"/>
              <a:t>s </a:t>
            </a:r>
            <a:r>
              <a:rPr lang="cs-CZ" dirty="0" err="1" smtClean="0"/>
              <a:t>pancettou</a:t>
            </a:r>
            <a:r>
              <a:rPr lang="cs-CZ" dirty="0" smtClean="0"/>
              <a:t>  a tymiánem</a:t>
            </a:r>
          </a:p>
          <a:p>
            <a:r>
              <a:rPr lang="cs-CZ" dirty="0" smtClean="0"/>
              <a:t>Opékaná perlička </a:t>
            </a:r>
            <a:r>
              <a:rPr lang="cs-CZ" dirty="0"/>
              <a:t>s celerem </a:t>
            </a:r>
            <a:r>
              <a:rPr lang="cs-CZ" dirty="0" smtClean="0"/>
              <a:t>a grilovanou zeleninou</a:t>
            </a:r>
          </a:p>
          <a:p>
            <a:r>
              <a:rPr lang="cs-CZ" dirty="0" smtClean="0"/>
              <a:t>Desert - čokoládový bonbon s </a:t>
            </a:r>
            <a:r>
              <a:rPr lang="cs-CZ" dirty="0" err="1"/>
              <a:t>creme</a:t>
            </a:r>
            <a:r>
              <a:rPr lang="cs-CZ" dirty="0"/>
              <a:t> </a:t>
            </a:r>
            <a:r>
              <a:rPr lang="cs-CZ" dirty="0" err="1" smtClean="0"/>
              <a:t>fresch</a:t>
            </a:r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ortík z papriky</a:t>
            </a:r>
          </a:p>
          <a:p>
            <a:r>
              <a:rPr lang="cs-CZ" dirty="0"/>
              <a:t>Č</a:t>
            </a:r>
            <a:r>
              <a:rPr lang="cs-CZ" dirty="0" smtClean="0"/>
              <a:t>i </a:t>
            </a:r>
            <a:r>
              <a:rPr lang="cs-CZ" dirty="0"/>
              <a:t>různorodost </a:t>
            </a:r>
            <a:r>
              <a:rPr lang="cs-CZ" dirty="0" smtClean="0"/>
              <a:t>místních domácích zmrzlin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 hosty, kteří jsou ochotni se takto omezit je pak zdejší jídlo zážitkem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9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86054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43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220979" cy="480523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</p:spTree>
    <p:extLst>
      <p:ext uri="{BB962C8B-B14F-4D97-AF65-F5344CB8AC3E}">
        <p14:creationId xmlns:p14="http://schemas.microsoft.com/office/powerpoint/2010/main" val="23678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257181" cy="482932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</p:spTree>
    <p:extLst>
      <p:ext uri="{BB962C8B-B14F-4D97-AF65-F5344CB8AC3E}">
        <p14:creationId xmlns:p14="http://schemas.microsoft.com/office/powerpoint/2010/main" val="339814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869694" cy="302433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4478833" cy="29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81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Vítězní kandidáti pracují osm hodin za den, 40 hodin týdně a každý výcvikový sezení je pedantské (nože a ostřejší kuchyňské náčiní jsou držené zamčený </a:t>
            </a:r>
            <a:r>
              <a:rPr lang="cs-CZ" dirty="0" smtClean="0"/>
              <a:t>když se nepoužívají).  </a:t>
            </a:r>
          </a:p>
          <a:p>
            <a:r>
              <a:rPr lang="cs-CZ" dirty="0" smtClean="0"/>
              <a:t>Po absolvování trestu, pracuje až </a:t>
            </a:r>
            <a:r>
              <a:rPr lang="cs-CZ" dirty="0"/>
              <a:t>49% </a:t>
            </a:r>
            <a:r>
              <a:rPr lang="cs-CZ" dirty="0" smtClean="0"/>
              <a:t>ex-vězňů, kteří absolvovali toto zaměstnání ve věznici ,v civilním sektoru </a:t>
            </a:r>
            <a:r>
              <a:rPr lang="cs-CZ" dirty="0"/>
              <a:t>v </a:t>
            </a:r>
            <a:r>
              <a:rPr lang="cs-CZ" dirty="0" smtClean="0"/>
              <a:t>pohostinství!!!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Podrobný výběr vězňů k práci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010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 roku 2017</a:t>
            </a:r>
            <a:r>
              <a:rPr lang="cs-CZ" dirty="0"/>
              <a:t>, </a:t>
            </a:r>
            <a:r>
              <a:rPr lang="cs-CZ" dirty="0" err="1"/>
              <a:t>Clink</a:t>
            </a:r>
            <a:r>
              <a:rPr lang="cs-CZ" dirty="0"/>
              <a:t> Charity plánuje přidat sedm dalších Restaurací napříč </a:t>
            </a:r>
            <a:r>
              <a:rPr lang="cs-CZ" dirty="0" smtClean="0"/>
              <a:t>Anglií.</a:t>
            </a:r>
          </a:p>
          <a:p>
            <a:r>
              <a:rPr lang="cs-CZ" dirty="0" smtClean="0"/>
              <a:t>První má být na </a:t>
            </a:r>
            <a:r>
              <a:rPr lang="cs-CZ" dirty="0"/>
              <a:t>jaře 2015</a:t>
            </a:r>
            <a:r>
              <a:rPr lang="cs-CZ" dirty="0" smtClean="0"/>
              <a:t>, ženská věznice blízko Manchesteru</a:t>
            </a:r>
          </a:p>
          <a:p>
            <a:r>
              <a:rPr lang="cs-CZ" dirty="0" smtClean="0"/>
              <a:t>Pěstování vlastních bio produktů</a:t>
            </a:r>
          </a:p>
          <a:p>
            <a:r>
              <a:rPr lang="cs-CZ" dirty="0" smtClean="0"/>
              <a:t>Chov vlastního dobytka pro restauraci</a:t>
            </a:r>
          </a:p>
          <a:p>
            <a:r>
              <a:rPr lang="cs-CZ" dirty="0" smtClean="0"/>
              <a:t>Napomáhá tomu hlavně popularizace těchto zařízení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plány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39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Mluvčí věznice </a:t>
            </a:r>
            <a:r>
              <a:rPr lang="cs-CZ" dirty="0" err="1" smtClean="0"/>
              <a:t>Brixton</a:t>
            </a:r>
            <a:r>
              <a:rPr lang="cs-CZ" dirty="0" smtClean="0"/>
              <a:t> uvádí, že měsíčně projde touto restaurací až  1000 návštěvníků</a:t>
            </a:r>
          </a:p>
          <a:p>
            <a:r>
              <a:rPr lang="cs-CZ" dirty="0" smtClean="0"/>
              <a:t>A zájemců navštívit tuto společenskou událost stále přibývá</a:t>
            </a:r>
          </a:p>
          <a:p>
            <a:endParaRPr lang="cs-CZ" dirty="0"/>
          </a:p>
          <a:p>
            <a:r>
              <a:rPr lang="cs-CZ" dirty="0" smtClean="0"/>
              <a:t>NEVÝHODA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Po dobrém jídle si tady cigaretu nedáte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Lepší cesta než koncepce v ČR?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533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http://www.bbc.com/travel/story/20141219-the-latest-uk-dining-hotspot-prison#orb-footer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86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208912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smtClean="0"/>
              <a:t>	</a:t>
            </a:r>
            <a:r>
              <a:rPr lang="cs-CZ" b="1" i="1" dirty="0" smtClean="0"/>
              <a:t>O </a:t>
            </a:r>
            <a:r>
              <a:rPr lang="cs-CZ" b="1" i="1" dirty="0"/>
              <a:t>vzdělávání odsouzených ve věznicích hovoří </a:t>
            </a:r>
            <a:r>
              <a:rPr lang="cs-CZ" b="1" i="1" dirty="0" smtClean="0"/>
              <a:t>	následující 	právní </a:t>
            </a:r>
            <a:r>
              <a:rPr lang="cs-CZ" b="1" i="1" dirty="0"/>
              <a:t>úpravy:</a:t>
            </a:r>
            <a:endParaRPr lang="cs-CZ" b="1" dirty="0"/>
          </a:p>
          <a:p>
            <a:r>
              <a:rPr lang="cs-CZ" dirty="0"/>
              <a:t>Zákon č. 169/1999 o výkonu trestu odnětí svobody a o změně některých souvisejících zákonů (ze dne 30. června 1999). </a:t>
            </a:r>
            <a:r>
              <a:rPr lang="cs-CZ" i="1" dirty="0">
                <a:solidFill>
                  <a:schemeClr val="tx1"/>
                </a:solidFill>
              </a:rPr>
              <a:t>Dále jen; Zákon 169/1999.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/>
              <a:t>Vyhláška Ministerstva spravedlnosti č. 345/1999 kterou se vydává řád výkonu trestu odnětí svobody (ze dne 21. prosince 1999). </a:t>
            </a:r>
            <a:r>
              <a:rPr lang="cs-CZ" i="1" dirty="0">
                <a:solidFill>
                  <a:schemeClr val="tx1"/>
                </a:solidFill>
              </a:rPr>
              <a:t>Dále jen; Vyhláška MS 345/1999.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 smtClean="0"/>
              <a:t>	Dále </a:t>
            </a:r>
            <a:r>
              <a:rPr lang="cs-CZ" b="1" i="1" dirty="0"/>
              <a:t>pak pro věznici KUŘIM</a:t>
            </a:r>
            <a:endParaRPr lang="cs-CZ" b="1" dirty="0"/>
          </a:p>
          <a:p>
            <a:r>
              <a:rPr lang="cs-CZ" dirty="0"/>
              <a:t>Vnitřní řád věznice KUŘIM pro odsouzené zařazené k výkonu trestu do věznice s ostrahou (ze dne 20. prosince 2013). </a:t>
            </a:r>
            <a:r>
              <a:rPr lang="cs-CZ" i="1" dirty="0">
                <a:solidFill>
                  <a:schemeClr val="tx1"/>
                </a:solidFill>
              </a:rPr>
              <a:t>Dále jen; Vnitřní řád věznice KUŘIM.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Vzdělávací procesy ve věznicích jsou ošetřeny </a:t>
            </a:r>
            <a:r>
              <a:rPr lang="cs-CZ" b="1" dirty="0" smtClean="0"/>
              <a:t>legislativně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7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27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5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(§ 34) Vzdělávání odsouzených</a:t>
            </a:r>
          </a:p>
          <a:p>
            <a:pPr algn="just"/>
            <a:r>
              <a:rPr lang="cs-CZ" dirty="0" smtClean="0"/>
              <a:t>	</a:t>
            </a:r>
            <a:r>
              <a:rPr lang="cs-CZ" u="sng" dirty="0" smtClean="0"/>
              <a:t>(1) Odsouzeným, u nichž jsou pro to předpoklady, se obvykle umožní, aby získali vzdělání na základní nebo i střední škole, anebo se zúčastnili dalších forem vzdělávání, které jim umožní získat a zvyšovat si svoji pracovní kvalifikaci.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	</a:t>
            </a:r>
            <a:r>
              <a:rPr lang="cs-CZ" b="1" u="sng" dirty="0"/>
              <a:t>(2) Odsouzení zařazení do denní formy studia jsou pro účely tohoto zákona posuzováni jako odsouzení zařazení do práce.</a:t>
            </a:r>
            <a:endParaRPr lang="cs-CZ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§ 34 Zákona 169/1999, upravuje vzdělávání odsouzených následujícím způsobem</a:t>
            </a:r>
            <a:r>
              <a:rPr lang="cs-CZ" sz="3000" b="1" dirty="0" smtClean="0"/>
              <a:t>: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150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SOU </a:t>
            </a:r>
            <a:r>
              <a:rPr lang="cs-CZ" dirty="0"/>
              <a:t>Praha – odloučené pracoviště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Činnost </a:t>
            </a:r>
            <a:r>
              <a:rPr lang="cs-CZ" dirty="0"/>
              <a:t>školského vzdělávacího střediska (ŠVS) probíhá v učebnách 	ŠVS a odborná praxe probíhá v ústavní kuchyni pro odsouzené. ŠVS zajišťuje odborné kurzy a kurzy celoživotního vzdělávání. </a:t>
            </a:r>
            <a:endParaRPr lang="cs-CZ" dirty="0" smtClean="0"/>
          </a:p>
          <a:p>
            <a:pPr marL="457200" indent="-457200" algn="just">
              <a:buAutoNum type="arabicPeriod"/>
            </a:pPr>
            <a:endParaRPr lang="cs-CZ" dirty="0"/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Činnost </a:t>
            </a:r>
            <a:r>
              <a:rPr lang="cs-CZ" dirty="0"/>
              <a:t>se řídí školním řádem, provozním řádem a interními normami vydanými ředitelem SOU. </a:t>
            </a:r>
            <a:endParaRPr lang="cs-CZ" dirty="0" smtClean="0"/>
          </a:p>
          <a:p>
            <a:pPr marL="457200" indent="-457200" algn="just">
              <a:buFont typeface="+mj-lt"/>
              <a:buAutoNum type="arabicPeriod"/>
            </a:pPr>
            <a:endParaRPr lang="cs-CZ" dirty="0"/>
          </a:p>
          <a:p>
            <a:pPr marL="457200" indent="-457200" algn="just">
              <a:buFont typeface="+mj-lt"/>
              <a:buAutoNum type="arabicPeriod"/>
            </a:pPr>
            <a:r>
              <a:rPr lang="cs-CZ" u="sng" dirty="0" smtClean="0"/>
              <a:t>Kurzy </a:t>
            </a:r>
            <a:r>
              <a:rPr lang="cs-CZ" u="sng" dirty="0"/>
              <a:t>pořádané ŠVS jsou koncipovány v rozsahu 21 hodin týdně, </a:t>
            </a:r>
            <a:r>
              <a:rPr lang="cs-CZ" b="1" u="sng" dirty="0"/>
              <a:t>odsouzeným jsou předepisovány stravní přídavek malý</a:t>
            </a:r>
            <a:r>
              <a:rPr lang="cs-CZ" u="sng" dirty="0"/>
              <a:t>.</a:t>
            </a:r>
            <a:r>
              <a:rPr lang="cs-CZ" dirty="0"/>
              <a:t> </a:t>
            </a:r>
            <a:endParaRPr lang="cs-CZ" dirty="0" smtClean="0"/>
          </a:p>
          <a:p>
            <a:pPr marL="457200" indent="-457200" algn="just">
              <a:buFont typeface="+mj-lt"/>
              <a:buAutoNum type="arabicPeriod"/>
            </a:pPr>
            <a:endParaRPr lang="cs-CZ" dirty="0"/>
          </a:p>
          <a:p>
            <a:pPr marL="457200" indent="-457200" algn="just">
              <a:buFont typeface="+mj-lt"/>
              <a:buAutoNum type="arabicPeriod"/>
            </a:pPr>
            <a:r>
              <a:rPr lang="cs-CZ" u="sng" dirty="0" smtClean="0"/>
              <a:t>Odsouzení </a:t>
            </a:r>
            <a:r>
              <a:rPr lang="cs-CZ" u="sng" dirty="0"/>
              <a:t>zařazení do vzdělávání podléhají režimu dle časového rozvrhu dne (ČRD).</a:t>
            </a:r>
            <a:r>
              <a:rPr lang="cs-CZ" dirty="0"/>
              <a:t> Ranní početní prověrka je realizována oproti standardním oddělením v průběhu výuky v učebnách ŠVS.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Čl. 41 Vnitřního řádu věznice </a:t>
            </a:r>
            <a:r>
              <a:rPr lang="cs-CZ" sz="3000" b="1" dirty="0" smtClean="0"/>
              <a:t>KUŘIM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11850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2924944"/>
            <a:ext cx="6624736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Vězeňská služba ČR</a:t>
            </a:r>
            <a:br>
              <a:rPr lang="cs-CZ" dirty="0"/>
            </a:br>
            <a:r>
              <a:rPr lang="cs-CZ" dirty="0"/>
              <a:t>Střední odborné učiliště</a:t>
            </a:r>
            <a:br>
              <a:rPr lang="cs-CZ" dirty="0"/>
            </a:br>
            <a:r>
              <a:rPr lang="cs-CZ" dirty="0"/>
              <a:t>Na Veselí 51</a:t>
            </a:r>
            <a:br>
              <a:rPr lang="cs-CZ" dirty="0"/>
            </a:br>
            <a:r>
              <a:rPr lang="cs-CZ" dirty="0"/>
              <a:t>140 67  Praha </a:t>
            </a:r>
            <a:r>
              <a:rPr lang="cs-CZ" dirty="0" smtClean="0"/>
              <a:t>4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http://www.vscr.cz/stredni-odborne-uciliste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Poštovní </a:t>
            </a:r>
            <a:r>
              <a:rPr lang="cs-CZ" sz="3000" b="1" dirty="0" smtClean="0"/>
              <a:t>adresa @ kontakt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7078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§ </a:t>
            </a:r>
            <a:r>
              <a:rPr lang="cs-CZ" dirty="0"/>
              <a:t>34</a:t>
            </a:r>
            <a:r>
              <a:rPr lang="cs-CZ" b="1" dirty="0"/>
              <a:t> </a:t>
            </a:r>
            <a:r>
              <a:rPr lang="cs-CZ" dirty="0"/>
              <a:t>Zákona 169/1999 uvádí základní formy vzdělávání, které se odsouzeným obvykle umožňují, a to tehdy, jsou-li u nich pro takové vzdělávání předpoklady.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b="1" dirty="0"/>
              <a:t>vzdělání v rámci „pravidelné“ výuky</a:t>
            </a:r>
            <a:r>
              <a:rPr lang="cs-CZ" dirty="0"/>
              <a:t> - základní školy (ZŠ), učňovský obor, maturitní obor, vysoké školy (VŠ)</a:t>
            </a:r>
          </a:p>
          <a:p>
            <a:pPr lvl="0"/>
            <a:r>
              <a:rPr lang="cs-CZ" b="1" dirty="0" smtClean="0"/>
              <a:t>kurzy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/>
              <a:t>Možnost vzdělávání pro </a:t>
            </a:r>
            <a:r>
              <a:rPr lang="cs-CZ" sz="3500" b="1" dirty="0" smtClean="0"/>
              <a:t>odsouzené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55599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721358" cy="496688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 smtClean="0"/>
              <a:t>Graf z roku 2013, zobrazující dosažené vzdělání odsouzených 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131248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636912"/>
            <a:ext cx="8208911" cy="2088232"/>
          </a:xfrm>
        </p:spPr>
        <p:txBody>
          <a:bodyPr/>
          <a:lstStyle/>
          <a:p>
            <a:pPr lvl="0"/>
            <a:r>
              <a:rPr lang="cs-CZ" dirty="0" smtClean="0"/>
              <a:t>tzv</a:t>
            </a:r>
            <a:r>
              <a:rPr lang="cs-CZ" dirty="0"/>
              <a:t>. náborem (nabídnuto vychovatelem v rámci programu zacházení)</a:t>
            </a:r>
          </a:p>
          <a:p>
            <a:pPr lvl="0"/>
            <a:r>
              <a:rPr lang="cs-CZ" dirty="0"/>
              <a:t>veřejná nástěnka pro odsouzené</a:t>
            </a:r>
          </a:p>
          <a:p>
            <a:pPr lvl="0"/>
            <a:r>
              <a:rPr lang="cs-CZ" dirty="0"/>
              <a:t>ústním sdělením od jiného odsouzeného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cs-CZ" sz="3000" b="1" dirty="0"/>
              <a:t>Odsouzený se o možnosti sebevzdělání dozví zpravidla</a:t>
            </a:r>
            <a:r>
              <a:rPr lang="cs-CZ" sz="3000" b="1" dirty="0" smtClean="0"/>
              <a:t>: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458336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599</Words>
  <Application>Microsoft Office PowerPoint</Application>
  <PresentationFormat>Předvádění na obrazovce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Vlnění</vt:lpstr>
      <vt:lpstr>Vzdělávání odsouzených ve věznici KUŘIM vs. zahraniční koncepce</vt:lpstr>
      <vt:lpstr>Každodenní problém vězněné osoby – jak užitečně strávit čas ve věznici?</vt:lpstr>
      <vt:lpstr>Vzdělávací procesy ve věznicích jsou ošetřeny legislativně</vt:lpstr>
      <vt:lpstr>§ 34 Zákona 169/1999, upravuje vzdělávání odsouzených následujícím způsobem:</vt:lpstr>
      <vt:lpstr>Čl. 41 Vnitřního řádu věznice KUŘIM</vt:lpstr>
      <vt:lpstr>Poštovní adresa @ kontakt</vt:lpstr>
      <vt:lpstr>Možnost vzdělávání pro odsouzené</vt:lpstr>
      <vt:lpstr>Graf z roku 2013, zobrazující dosažené vzdělání odsouzených </vt:lpstr>
      <vt:lpstr>Odsouzený se o možnosti sebevzdělání dozví zpravidla:</vt:lpstr>
      <vt:lpstr>Věznicím se ukládá vytvářet podmínky, aby odsouzení mohli získat a zvyšovat si svoji pracovní kvalifikaci a rozšiřovat svoji všeobecnou informovanost (Zákon 169/1999, § 29 odst. 2 písm. c).</vt:lpstr>
      <vt:lpstr>Vzdělávání a kurzy ve věznici Kuřim</vt:lpstr>
      <vt:lpstr>Prezentace aplikace PowerPoint</vt:lpstr>
      <vt:lpstr>Rámcový školní plán</vt:lpstr>
      <vt:lpstr>Jak se odsouzený může dostat do takového kurzu?</vt:lpstr>
      <vt:lpstr>Po absolvování těchto vzdělávacích aktivit odsouzený získává</vt:lpstr>
      <vt:lpstr>Učitelé a školitelé</vt:lpstr>
      <vt:lpstr>Kdo hradí toto vzdělávání odsouzených? Státní podpora či Evropské fondy?</vt:lpstr>
      <vt:lpstr>Zajímavý koncept pro odsouzené je v Anglii – víte co je tohle?</vt:lpstr>
      <vt:lpstr>Restaurace odsouzených!!! </vt:lpstr>
      <vt:lpstr>Nejnovější je vězeňská restaurace Clink Charity, na jihu Londýnského Brixtonu</vt:lpstr>
      <vt:lpstr>Pro hosty, kteří jsou ochotni se takto omezit je pak zdejší jídlo zážitkem</vt:lpstr>
      <vt:lpstr>Ukázka</vt:lpstr>
      <vt:lpstr>Ukázka</vt:lpstr>
      <vt:lpstr>Ukázka</vt:lpstr>
      <vt:lpstr>Ukázka</vt:lpstr>
      <vt:lpstr>Podrobný výběr vězňů k práci</vt:lpstr>
      <vt:lpstr>Další plány</vt:lpstr>
      <vt:lpstr>Lepší cesta než koncepce v ČR?</vt:lpstr>
      <vt:lpstr>Zdroj</vt:lpstr>
      <vt:lpstr>Děkuji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odsouzených ve věznici KUŘIM</dc:title>
  <dc:creator>Ondřej Brychta</dc:creator>
  <cp:lastModifiedBy>Ondřej Brychta</cp:lastModifiedBy>
  <cp:revision>14</cp:revision>
  <dcterms:created xsi:type="dcterms:W3CDTF">2014-11-05T11:29:59Z</dcterms:created>
  <dcterms:modified xsi:type="dcterms:W3CDTF">2015-04-16T19:27:40Z</dcterms:modified>
</cp:coreProperties>
</file>