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69" r:id="rId24"/>
    <p:sldId id="270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158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2DF08E-0972-4759-9AAF-873DC14E4270}" type="datetimeFigureOut">
              <a:rPr lang="cs-CZ" smtClean="0"/>
              <a:t>2.3.2015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C8826-969D-4AB2-8098-EF8FFA597D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83789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5C35E69-7703-4A27-8B6D-6F3C2F2BFA70}" type="slidenum">
              <a:rPr kumimoji="0" lang="cs-CZ" altLang="cs-CZ" smtClean="0"/>
              <a:pPr eaLnBrk="1" hangingPunct="1">
                <a:spcBef>
                  <a:spcPct val="0"/>
                </a:spcBef>
              </a:pPr>
              <a:t>2</a:t>
            </a:fld>
            <a:endParaRPr kumimoji="0" lang="cs-CZ" altLang="cs-CZ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1EE42CD-9398-46F6-9F09-9B6F2A56A204}" type="slidenum">
              <a:rPr kumimoji="0" lang="cs-CZ" altLang="cs-CZ" smtClean="0"/>
              <a:pPr eaLnBrk="1" hangingPunct="1">
                <a:spcBef>
                  <a:spcPct val="0"/>
                </a:spcBef>
              </a:pPr>
              <a:t>13</a:t>
            </a:fld>
            <a:endParaRPr kumimoji="0" lang="cs-CZ" altLang="cs-CZ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94A7109-23AC-41BE-AE91-9D9CB177E4F9}" type="slidenum">
              <a:rPr kumimoji="0" lang="cs-CZ" altLang="cs-CZ" smtClean="0"/>
              <a:pPr eaLnBrk="1" hangingPunct="1">
                <a:spcBef>
                  <a:spcPct val="0"/>
                </a:spcBef>
              </a:pPr>
              <a:t>3</a:t>
            </a:fld>
            <a:endParaRPr kumimoji="0" lang="cs-CZ" altLang="cs-CZ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573B7C7-70D7-4868-93E6-2FBD14D0CA75}" type="slidenum">
              <a:rPr kumimoji="0" lang="cs-CZ" altLang="cs-CZ" smtClean="0"/>
              <a:pPr eaLnBrk="1" hangingPunct="1">
                <a:spcBef>
                  <a:spcPct val="0"/>
                </a:spcBef>
              </a:pPr>
              <a:t>4</a:t>
            </a:fld>
            <a:endParaRPr kumimoji="0" lang="cs-CZ" altLang="cs-CZ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DB0C057-E133-4DC7-9E99-071A9E83DA4B}" type="slidenum">
              <a:rPr kumimoji="0" lang="cs-CZ" altLang="cs-CZ" smtClean="0"/>
              <a:pPr eaLnBrk="1" hangingPunct="1">
                <a:spcBef>
                  <a:spcPct val="0"/>
                </a:spcBef>
              </a:pPr>
              <a:t>5</a:t>
            </a:fld>
            <a:endParaRPr kumimoji="0" lang="cs-CZ" altLang="cs-CZ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EB5A7B2-F2CC-4C83-A741-7A715BEAAA80}" type="slidenum">
              <a:rPr kumimoji="0" lang="cs-CZ" altLang="cs-CZ" smtClean="0"/>
              <a:pPr eaLnBrk="1" hangingPunct="1">
                <a:spcBef>
                  <a:spcPct val="0"/>
                </a:spcBef>
              </a:pPr>
              <a:t>6</a:t>
            </a:fld>
            <a:endParaRPr kumimoji="0" lang="cs-CZ" altLang="cs-CZ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0137612-4A8B-4070-8494-F9E31B508A2D}" type="slidenum">
              <a:rPr kumimoji="0" lang="cs-CZ" altLang="cs-CZ" smtClean="0"/>
              <a:pPr eaLnBrk="1" hangingPunct="1">
                <a:spcBef>
                  <a:spcPct val="0"/>
                </a:spcBef>
              </a:pPr>
              <a:t>9</a:t>
            </a:fld>
            <a:endParaRPr kumimoji="0" lang="cs-CZ" altLang="cs-CZ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32554A4-1932-4338-9D06-C67DDE03C3F0}" type="slidenum">
              <a:rPr kumimoji="0" lang="cs-CZ" altLang="cs-CZ" smtClean="0"/>
              <a:pPr eaLnBrk="1" hangingPunct="1">
                <a:spcBef>
                  <a:spcPct val="0"/>
                </a:spcBef>
              </a:pPr>
              <a:t>10</a:t>
            </a:fld>
            <a:endParaRPr kumimoji="0" lang="cs-CZ" altLang="cs-CZ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07C04F2-74F1-4D3B-AD42-7F8DDDA9B00E}" type="slidenum">
              <a:rPr kumimoji="0" lang="cs-CZ" altLang="cs-CZ" smtClean="0"/>
              <a:pPr eaLnBrk="1" hangingPunct="1">
                <a:spcBef>
                  <a:spcPct val="0"/>
                </a:spcBef>
              </a:pPr>
              <a:t>11</a:t>
            </a:fld>
            <a:endParaRPr kumimoji="0" lang="cs-CZ" altLang="cs-CZ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2FB32CE-D897-4AFF-9A83-F9DCC7961493}" type="slidenum">
              <a:rPr kumimoji="0" lang="cs-CZ" altLang="cs-CZ" smtClean="0"/>
              <a:pPr eaLnBrk="1" hangingPunct="1">
                <a:spcBef>
                  <a:spcPct val="0"/>
                </a:spcBef>
              </a:pPr>
              <a:t>12</a:t>
            </a:fld>
            <a:endParaRPr kumimoji="0" lang="cs-CZ" altLang="cs-CZ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22378-A90E-4FC3-B5C8-42F9DA8992E2}" type="datetimeFigureOut">
              <a:rPr lang="cs-CZ" smtClean="0"/>
              <a:t>2.3.2015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6F404-3269-4598-A8CB-13DEEDE9D5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5837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22378-A90E-4FC3-B5C8-42F9DA8992E2}" type="datetimeFigureOut">
              <a:rPr lang="cs-CZ" smtClean="0"/>
              <a:t>2.3.2015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6F404-3269-4598-A8CB-13DEEDE9D5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6962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22378-A90E-4FC3-B5C8-42F9DA8992E2}" type="datetimeFigureOut">
              <a:rPr lang="cs-CZ" smtClean="0"/>
              <a:t>2.3.2015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6F404-3269-4598-A8CB-13DEEDE9D5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36687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838200" y="1905000"/>
            <a:ext cx="7772400" cy="4114800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B81254-4053-40E3-AEB0-487A67B3A0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56411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800600" y="1905000"/>
            <a:ext cx="3810000" cy="1981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800600" y="4038600"/>
            <a:ext cx="3810000" cy="1981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7BE620-2EE0-4EE3-B877-27B5053937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2415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22378-A90E-4FC3-B5C8-42F9DA8992E2}" type="datetimeFigureOut">
              <a:rPr lang="cs-CZ" smtClean="0"/>
              <a:t>2.3.2015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6F404-3269-4598-A8CB-13DEEDE9D5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9813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22378-A90E-4FC3-B5C8-42F9DA8992E2}" type="datetimeFigureOut">
              <a:rPr lang="cs-CZ" smtClean="0"/>
              <a:t>2.3.2015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6F404-3269-4598-A8CB-13DEEDE9D5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813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22378-A90E-4FC3-B5C8-42F9DA8992E2}" type="datetimeFigureOut">
              <a:rPr lang="cs-CZ" smtClean="0"/>
              <a:t>2.3.2015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6F404-3269-4598-A8CB-13DEEDE9D5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2457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22378-A90E-4FC3-B5C8-42F9DA8992E2}" type="datetimeFigureOut">
              <a:rPr lang="cs-CZ" smtClean="0"/>
              <a:t>2.3.2015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6F404-3269-4598-A8CB-13DEEDE9D5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6104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22378-A90E-4FC3-B5C8-42F9DA8992E2}" type="datetimeFigureOut">
              <a:rPr lang="cs-CZ" smtClean="0"/>
              <a:t>2.3.2015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6F404-3269-4598-A8CB-13DEEDE9D5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5942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22378-A90E-4FC3-B5C8-42F9DA8992E2}" type="datetimeFigureOut">
              <a:rPr lang="cs-CZ" smtClean="0"/>
              <a:t>2.3.2015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6F404-3269-4598-A8CB-13DEEDE9D5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6474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22378-A90E-4FC3-B5C8-42F9DA8992E2}" type="datetimeFigureOut">
              <a:rPr lang="cs-CZ" smtClean="0"/>
              <a:t>2.3.2015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6F404-3269-4598-A8CB-13DEEDE9D5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3963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22378-A90E-4FC3-B5C8-42F9DA8992E2}" type="datetimeFigureOut">
              <a:rPr lang="cs-CZ" smtClean="0"/>
              <a:t>2.3.2015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6F404-3269-4598-A8CB-13DEEDE9D5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0375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E22378-A90E-4FC3-B5C8-42F9DA8992E2}" type="datetimeFigureOut">
              <a:rPr lang="cs-CZ" smtClean="0"/>
              <a:t>2.3.2015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6F404-3269-4598-A8CB-13DEEDE9D5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589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116013" y="2565400"/>
            <a:ext cx="7772400" cy="16462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z="3600" smtClean="0"/>
              <a:t>Druhy a formy projektového managementu, projektový cyklus a úvod do vybraných nástrojů projektového managementu</a:t>
            </a:r>
          </a:p>
        </p:txBody>
      </p:sp>
    </p:spTree>
    <p:extLst>
      <p:ext uri="{BB962C8B-B14F-4D97-AF65-F5344CB8AC3E}">
        <p14:creationId xmlns:p14="http://schemas.microsoft.com/office/powerpoint/2010/main" val="1211635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4000" smtClean="0"/>
              <a:t>Projektový cyklus</a:t>
            </a:r>
            <a:br>
              <a:rPr lang="cs-CZ" altLang="cs-CZ" sz="4000" smtClean="0"/>
            </a:br>
            <a:r>
              <a:rPr lang="cs-CZ" altLang="cs-CZ" sz="2800" smtClean="0"/>
              <a:t>Teoretická část</a:t>
            </a:r>
          </a:p>
        </p:txBody>
      </p:sp>
      <p:sp>
        <p:nvSpPr>
          <p:cNvPr id="2969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800" b="1" smtClean="0">
                <a:latin typeface="Times New Roman" pitchFamily="18" charset="0"/>
                <a:cs typeface="Times New Roman" pitchFamily="18" charset="0"/>
              </a:rPr>
              <a:t>FÁZE PROJEKTU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800" smtClean="0">
                <a:latin typeface="Times New Roman" pitchFamily="18" charset="0"/>
                <a:cs typeface="Times New Roman" pitchFamily="18" charset="0"/>
              </a:rPr>
              <a:t>Je časový úsek projektu, který je </a:t>
            </a:r>
            <a:r>
              <a:rPr lang="cs-CZ" altLang="cs-CZ" sz="2800" u="sng" smtClean="0">
                <a:latin typeface="Times New Roman" pitchFamily="18" charset="0"/>
                <a:cs typeface="Times New Roman" pitchFamily="18" charset="0"/>
              </a:rPr>
              <a:t>věcně oddělený od ostatních částí</a:t>
            </a:r>
            <a:r>
              <a:rPr lang="cs-CZ" altLang="cs-CZ" sz="280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800" smtClean="0">
                <a:latin typeface="Times New Roman" pitchFamily="18" charset="0"/>
                <a:cs typeface="Times New Roman" pitchFamily="18" charset="0"/>
              </a:rPr>
              <a:t>Fáze mají vytyčené </a:t>
            </a:r>
            <a:r>
              <a:rPr lang="cs-CZ" altLang="cs-CZ" sz="2800" u="sng" smtClean="0">
                <a:latin typeface="Times New Roman" pitchFamily="18" charset="0"/>
                <a:cs typeface="Times New Roman" pitchFamily="18" charset="0"/>
              </a:rPr>
              <a:t>časové hranice a obsahují shodné aktivity a určité výsledky</a:t>
            </a:r>
            <a:r>
              <a:rPr lang="cs-CZ" altLang="cs-CZ" sz="2800" smtClean="0">
                <a:latin typeface="Times New Roman" pitchFamily="18" charset="0"/>
                <a:cs typeface="Times New Roman" pitchFamily="18" charset="0"/>
              </a:rPr>
              <a:t>, výkony v podobě dílčích cílů.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800" smtClean="0">
                <a:latin typeface="Times New Roman" pitchFamily="18" charset="0"/>
                <a:cs typeface="Times New Roman" pitchFamily="18" charset="0"/>
              </a:rPr>
              <a:t>Fáze projektu ulehčují </a:t>
            </a:r>
            <a:r>
              <a:rPr lang="cs-CZ" altLang="cs-CZ" sz="2800" u="sng" smtClean="0">
                <a:latin typeface="Times New Roman" pitchFamily="18" charset="0"/>
                <a:cs typeface="Times New Roman" pitchFamily="18" charset="0"/>
              </a:rPr>
              <a:t>kontrolování dílčích výsledků </a:t>
            </a:r>
            <a:r>
              <a:rPr lang="cs-CZ" altLang="cs-CZ" sz="2800" smtClean="0">
                <a:latin typeface="Times New Roman" pitchFamily="18" charset="0"/>
                <a:cs typeface="Times New Roman" pitchFamily="18" charset="0"/>
              </a:rPr>
              <a:t>projektu a korigování dalšího postupu.</a:t>
            </a:r>
          </a:p>
        </p:txBody>
      </p:sp>
    </p:spTree>
    <p:extLst>
      <p:ext uri="{BB962C8B-B14F-4D97-AF65-F5344CB8AC3E}">
        <p14:creationId xmlns:p14="http://schemas.microsoft.com/office/powerpoint/2010/main" val="4219289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4000" smtClean="0"/>
              <a:t>Projektový cyklus</a:t>
            </a:r>
            <a:br>
              <a:rPr lang="cs-CZ" altLang="cs-CZ" sz="4000" smtClean="0"/>
            </a:br>
            <a:r>
              <a:rPr lang="cs-CZ" altLang="cs-CZ" sz="2800" smtClean="0"/>
              <a:t>Teoretická část</a:t>
            </a:r>
          </a:p>
        </p:txBody>
      </p:sp>
      <p:sp>
        <p:nvSpPr>
          <p:cNvPr id="3072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cs-CZ" altLang="cs-CZ" sz="2400" b="1" smtClean="0">
                <a:latin typeface="Times New Roman" pitchFamily="18" charset="0"/>
                <a:cs typeface="Times New Roman" pitchFamily="18" charset="0"/>
              </a:rPr>
              <a:t>MILNÍKY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400" smtClean="0">
                <a:latin typeface="Times New Roman" pitchFamily="18" charset="0"/>
                <a:cs typeface="Times New Roman" pitchFamily="18" charset="0"/>
              </a:rPr>
              <a:t>Jsou události, které definují </a:t>
            </a:r>
            <a:r>
              <a:rPr lang="cs-CZ" altLang="cs-CZ" sz="2400" b="1" u="sng" smtClean="0">
                <a:latin typeface="Times New Roman" pitchFamily="18" charset="0"/>
                <a:cs typeface="Times New Roman" pitchFamily="18" charset="0"/>
              </a:rPr>
              <a:t>fázový přechod</a:t>
            </a:r>
            <a:r>
              <a:rPr lang="cs-CZ" altLang="cs-CZ" sz="2400" smtClean="0">
                <a:latin typeface="Times New Roman" pitchFamily="18" charset="0"/>
                <a:cs typeface="Times New Roman" pitchFamily="18" charset="0"/>
              </a:rPr>
              <a:t>, rozhodnutí o postoupení do další fáze, opakování poslední fáze, ukončení projektu.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400" smtClean="0">
                <a:latin typeface="Times New Roman" pitchFamily="18" charset="0"/>
                <a:cs typeface="Times New Roman" pitchFamily="18" charset="0"/>
              </a:rPr>
              <a:t>Mají výhodu pro uživatele projektu, který </a:t>
            </a:r>
            <a:r>
              <a:rPr lang="cs-CZ" altLang="cs-CZ" sz="2400" u="sng" smtClean="0">
                <a:latin typeface="Times New Roman" pitchFamily="18" charset="0"/>
                <a:cs typeface="Times New Roman" pitchFamily="18" charset="0"/>
              </a:rPr>
              <a:t>ověřuje dílčí výsledky</a:t>
            </a:r>
            <a:r>
              <a:rPr lang="cs-CZ" altLang="cs-CZ" sz="2400" smtClean="0">
                <a:latin typeface="Times New Roman" pitchFamily="18" charset="0"/>
                <a:cs typeface="Times New Roman" pitchFamily="18" charset="0"/>
              </a:rPr>
              <a:t> a tím aktivně vstupuje do realizace projektu.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400" smtClean="0">
                <a:latin typeface="Times New Roman" pitchFamily="18" charset="0"/>
                <a:cs typeface="Times New Roman" pitchFamily="18" charset="0"/>
              </a:rPr>
              <a:t>Interní milníky slouží pro potřeby poskytovatele projektu ke kontrole řešení projektu z hlediska času, zdrojů, reportingu a naplňování projektu. </a:t>
            </a:r>
          </a:p>
        </p:txBody>
      </p:sp>
    </p:spTree>
    <p:extLst>
      <p:ext uri="{BB962C8B-B14F-4D97-AF65-F5344CB8AC3E}">
        <p14:creationId xmlns:p14="http://schemas.microsoft.com/office/powerpoint/2010/main" val="2425594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4000" smtClean="0"/>
              <a:t>Projektový cyklus</a:t>
            </a:r>
            <a:br>
              <a:rPr lang="cs-CZ" altLang="cs-CZ" sz="4000" smtClean="0"/>
            </a:br>
            <a:r>
              <a:rPr lang="cs-CZ" altLang="cs-CZ" sz="2800" smtClean="0"/>
              <a:t>Teoretická část</a:t>
            </a:r>
          </a:p>
        </p:txBody>
      </p:sp>
      <p:sp>
        <p:nvSpPr>
          <p:cNvPr id="3174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ctr" eaLnBrk="1" hangingPunct="1">
              <a:buFont typeface="Wingdings" pitchFamily="2" charset="2"/>
              <a:buNone/>
            </a:pPr>
            <a:r>
              <a:rPr lang="cs-CZ" altLang="cs-CZ" sz="2000" b="1" smtClean="0">
                <a:latin typeface="Times New Roman" pitchFamily="18" charset="0"/>
                <a:cs typeface="Times New Roman" pitchFamily="18" charset="0"/>
              </a:rPr>
              <a:t>Životní cyklus projektu</a:t>
            </a:r>
          </a:p>
        </p:txBody>
      </p:sp>
      <p:sp>
        <p:nvSpPr>
          <p:cNvPr id="31748" name="Line 4"/>
          <p:cNvSpPr>
            <a:spLocks noChangeShapeType="1"/>
          </p:cNvSpPr>
          <p:nvPr/>
        </p:nvSpPr>
        <p:spPr bwMode="auto">
          <a:xfrm>
            <a:off x="1905000" y="2438400"/>
            <a:ext cx="0" cy="297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31749" name="Line 5"/>
          <p:cNvSpPr>
            <a:spLocks noChangeShapeType="1"/>
          </p:cNvSpPr>
          <p:nvPr/>
        </p:nvSpPr>
        <p:spPr bwMode="auto">
          <a:xfrm>
            <a:off x="1676400" y="5257800"/>
            <a:ext cx="586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31750" name="Freeform 6"/>
          <p:cNvSpPr>
            <a:spLocks/>
          </p:cNvSpPr>
          <p:nvPr/>
        </p:nvSpPr>
        <p:spPr bwMode="auto">
          <a:xfrm>
            <a:off x="1928813" y="3355975"/>
            <a:ext cx="5802312" cy="1881188"/>
          </a:xfrm>
          <a:custGeom>
            <a:avLst/>
            <a:gdLst>
              <a:gd name="T0" fmla="*/ 0 w 3655"/>
              <a:gd name="T1" fmla="*/ 2147483647 h 1185"/>
              <a:gd name="T2" fmla="*/ 2147483647 w 3655"/>
              <a:gd name="T3" fmla="*/ 2147483647 h 1185"/>
              <a:gd name="T4" fmla="*/ 2147483647 w 3655"/>
              <a:gd name="T5" fmla="*/ 2147483647 h 1185"/>
              <a:gd name="T6" fmla="*/ 2147483647 w 3655"/>
              <a:gd name="T7" fmla="*/ 2147483647 h 1185"/>
              <a:gd name="T8" fmla="*/ 2147483647 w 3655"/>
              <a:gd name="T9" fmla="*/ 2147483647 h 1185"/>
              <a:gd name="T10" fmla="*/ 2147483647 w 3655"/>
              <a:gd name="T11" fmla="*/ 2147483647 h 1185"/>
              <a:gd name="T12" fmla="*/ 2147483647 w 3655"/>
              <a:gd name="T13" fmla="*/ 2147483647 h 1185"/>
              <a:gd name="T14" fmla="*/ 2147483647 w 3655"/>
              <a:gd name="T15" fmla="*/ 2147483647 h 1185"/>
              <a:gd name="T16" fmla="*/ 2147483647 w 3655"/>
              <a:gd name="T17" fmla="*/ 2147483647 h 1185"/>
              <a:gd name="T18" fmla="*/ 2147483647 w 3655"/>
              <a:gd name="T19" fmla="*/ 2147483647 h 1185"/>
              <a:gd name="T20" fmla="*/ 2147483647 w 3655"/>
              <a:gd name="T21" fmla="*/ 2147483647 h 1185"/>
              <a:gd name="T22" fmla="*/ 2147483647 w 3655"/>
              <a:gd name="T23" fmla="*/ 2147483647 h 1185"/>
              <a:gd name="T24" fmla="*/ 2147483647 w 3655"/>
              <a:gd name="T25" fmla="*/ 2147483647 h 1185"/>
              <a:gd name="T26" fmla="*/ 2147483647 w 3655"/>
              <a:gd name="T27" fmla="*/ 2147483647 h 1185"/>
              <a:gd name="T28" fmla="*/ 2147483647 w 3655"/>
              <a:gd name="T29" fmla="*/ 2147483647 h 1185"/>
              <a:gd name="T30" fmla="*/ 2147483647 w 3655"/>
              <a:gd name="T31" fmla="*/ 2147483647 h 1185"/>
              <a:gd name="T32" fmla="*/ 2147483647 w 3655"/>
              <a:gd name="T33" fmla="*/ 2147483647 h 1185"/>
              <a:gd name="T34" fmla="*/ 2147483647 w 3655"/>
              <a:gd name="T35" fmla="*/ 2147483647 h 1185"/>
              <a:gd name="T36" fmla="*/ 2147483647 w 3655"/>
              <a:gd name="T37" fmla="*/ 2147483647 h 1185"/>
              <a:gd name="T38" fmla="*/ 2147483647 w 3655"/>
              <a:gd name="T39" fmla="*/ 2147483647 h 1185"/>
              <a:gd name="T40" fmla="*/ 2147483647 w 3655"/>
              <a:gd name="T41" fmla="*/ 2147483647 h 1185"/>
              <a:gd name="T42" fmla="*/ 2147483647 w 3655"/>
              <a:gd name="T43" fmla="*/ 2147483647 h 1185"/>
              <a:gd name="T44" fmla="*/ 2147483647 w 3655"/>
              <a:gd name="T45" fmla="*/ 2147483647 h 1185"/>
              <a:gd name="T46" fmla="*/ 2147483647 w 3655"/>
              <a:gd name="T47" fmla="*/ 2147483647 h 1185"/>
              <a:gd name="T48" fmla="*/ 2147483647 w 3655"/>
              <a:gd name="T49" fmla="*/ 2147483647 h 1185"/>
              <a:gd name="T50" fmla="*/ 2147483647 w 3655"/>
              <a:gd name="T51" fmla="*/ 2147483647 h 1185"/>
              <a:gd name="T52" fmla="*/ 2147483647 w 3655"/>
              <a:gd name="T53" fmla="*/ 2147483647 h 1185"/>
              <a:gd name="T54" fmla="*/ 2147483647 w 3655"/>
              <a:gd name="T55" fmla="*/ 2147483647 h 1185"/>
              <a:gd name="T56" fmla="*/ 2147483647 w 3655"/>
              <a:gd name="T57" fmla="*/ 2147483647 h 1185"/>
              <a:gd name="T58" fmla="*/ 2147483647 w 3655"/>
              <a:gd name="T59" fmla="*/ 2147483647 h 1185"/>
              <a:gd name="T60" fmla="*/ 2147483647 w 3655"/>
              <a:gd name="T61" fmla="*/ 2147483647 h 1185"/>
              <a:gd name="T62" fmla="*/ 2147483647 w 3655"/>
              <a:gd name="T63" fmla="*/ 2147483647 h 1185"/>
              <a:gd name="T64" fmla="*/ 2147483647 w 3655"/>
              <a:gd name="T65" fmla="*/ 2147483647 h 1185"/>
              <a:gd name="T66" fmla="*/ 2147483647 w 3655"/>
              <a:gd name="T67" fmla="*/ 2147483647 h 1185"/>
              <a:gd name="T68" fmla="*/ 2147483647 w 3655"/>
              <a:gd name="T69" fmla="*/ 2147483647 h 1185"/>
              <a:gd name="T70" fmla="*/ 2147483647 w 3655"/>
              <a:gd name="T71" fmla="*/ 2147483647 h 1185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3655" h="1185">
                <a:moveTo>
                  <a:pt x="0" y="1185"/>
                </a:moveTo>
                <a:cubicBezTo>
                  <a:pt x="64" y="1142"/>
                  <a:pt x="99" y="1074"/>
                  <a:pt x="178" y="1049"/>
                </a:cubicBezTo>
                <a:cubicBezTo>
                  <a:pt x="242" y="983"/>
                  <a:pt x="370" y="900"/>
                  <a:pt x="461" y="871"/>
                </a:cubicBezTo>
                <a:cubicBezTo>
                  <a:pt x="534" y="822"/>
                  <a:pt x="502" y="843"/>
                  <a:pt x="555" y="808"/>
                </a:cubicBezTo>
                <a:cubicBezTo>
                  <a:pt x="572" y="797"/>
                  <a:pt x="582" y="778"/>
                  <a:pt x="597" y="766"/>
                </a:cubicBezTo>
                <a:cubicBezTo>
                  <a:pt x="649" y="724"/>
                  <a:pt x="645" y="729"/>
                  <a:pt x="691" y="714"/>
                </a:cubicBezTo>
                <a:cubicBezTo>
                  <a:pt x="776" y="656"/>
                  <a:pt x="872" y="632"/>
                  <a:pt x="974" y="619"/>
                </a:cubicBezTo>
                <a:cubicBezTo>
                  <a:pt x="1009" y="595"/>
                  <a:pt x="1038" y="588"/>
                  <a:pt x="1079" y="577"/>
                </a:cubicBezTo>
                <a:cubicBezTo>
                  <a:pt x="1100" y="563"/>
                  <a:pt x="1118" y="544"/>
                  <a:pt x="1141" y="536"/>
                </a:cubicBezTo>
                <a:cubicBezTo>
                  <a:pt x="1152" y="532"/>
                  <a:pt x="1163" y="530"/>
                  <a:pt x="1173" y="525"/>
                </a:cubicBezTo>
                <a:cubicBezTo>
                  <a:pt x="1278" y="466"/>
                  <a:pt x="1198" y="495"/>
                  <a:pt x="1267" y="473"/>
                </a:cubicBezTo>
                <a:cubicBezTo>
                  <a:pt x="1311" y="444"/>
                  <a:pt x="1345" y="416"/>
                  <a:pt x="1393" y="399"/>
                </a:cubicBezTo>
                <a:cubicBezTo>
                  <a:pt x="1496" y="296"/>
                  <a:pt x="1361" y="421"/>
                  <a:pt x="1456" y="358"/>
                </a:cubicBezTo>
                <a:cubicBezTo>
                  <a:pt x="1536" y="305"/>
                  <a:pt x="1443" y="340"/>
                  <a:pt x="1518" y="316"/>
                </a:cubicBezTo>
                <a:cubicBezTo>
                  <a:pt x="1559" y="289"/>
                  <a:pt x="1602" y="285"/>
                  <a:pt x="1644" y="263"/>
                </a:cubicBezTo>
                <a:cubicBezTo>
                  <a:pt x="1716" y="226"/>
                  <a:pt x="1635" y="255"/>
                  <a:pt x="1707" y="232"/>
                </a:cubicBezTo>
                <a:cubicBezTo>
                  <a:pt x="1764" y="173"/>
                  <a:pt x="1840" y="162"/>
                  <a:pt x="1906" y="117"/>
                </a:cubicBezTo>
                <a:cubicBezTo>
                  <a:pt x="1940" y="94"/>
                  <a:pt x="1961" y="67"/>
                  <a:pt x="2000" y="54"/>
                </a:cubicBezTo>
                <a:cubicBezTo>
                  <a:pt x="2050" y="21"/>
                  <a:pt x="2020" y="37"/>
                  <a:pt x="2094" y="12"/>
                </a:cubicBezTo>
                <a:cubicBezTo>
                  <a:pt x="2105" y="8"/>
                  <a:pt x="2126" y="1"/>
                  <a:pt x="2126" y="1"/>
                </a:cubicBezTo>
                <a:cubicBezTo>
                  <a:pt x="2217" y="6"/>
                  <a:pt x="2348" y="0"/>
                  <a:pt x="2440" y="33"/>
                </a:cubicBezTo>
                <a:cubicBezTo>
                  <a:pt x="2534" y="103"/>
                  <a:pt x="2495" y="76"/>
                  <a:pt x="2555" y="117"/>
                </a:cubicBezTo>
                <a:cubicBezTo>
                  <a:pt x="2590" y="169"/>
                  <a:pt x="2650" y="207"/>
                  <a:pt x="2702" y="242"/>
                </a:cubicBezTo>
                <a:cubicBezTo>
                  <a:pt x="2728" y="259"/>
                  <a:pt x="2750" y="288"/>
                  <a:pt x="2775" y="305"/>
                </a:cubicBezTo>
                <a:cubicBezTo>
                  <a:pt x="2784" y="311"/>
                  <a:pt x="2797" y="311"/>
                  <a:pt x="2807" y="316"/>
                </a:cubicBezTo>
                <a:cubicBezTo>
                  <a:pt x="2846" y="336"/>
                  <a:pt x="2834" y="339"/>
                  <a:pt x="2869" y="368"/>
                </a:cubicBezTo>
                <a:cubicBezTo>
                  <a:pt x="2900" y="394"/>
                  <a:pt x="2937" y="404"/>
                  <a:pt x="2974" y="420"/>
                </a:cubicBezTo>
                <a:cubicBezTo>
                  <a:pt x="3040" y="486"/>
                  <a:pt x="3100" y="536"/>
                  <a:pt x="3184" y="577"/>
                </a:cubicBezTo>
                <a:cubicBezTo>
                  <a:pt x="3211" y="613"/>
                  <a:pt x="3244" y="644"/>
                  <a:pt x="3267" y="682"/>
                </a:cubicBezTo>
                <a:cubicBezTo>
                  <a:pt x="3303" y="741"/>
                  <a:pt x="3325" y="801"/>
                  <a:pt x="3383" y="839"/>
                </a:cubicBezTo>
                <a:lnTo>
                  <a:pt x="3477" y="923"/>
                </a:lnTo>
                <a:cubicBezTo>
                  <a:pt x="3477" y="923"/>
                  <a:pt x="3477" y="923"/>
                  <a:pt x="3477" y="923"/>
                </a:cubicBezTo>
                <a:cubicBezTo>
                  <a:pt x="3514" y="961"/>
                  <a:pt x="3541" y="1005"/>
                  <a:pt x="3571" y="1049"/>
                </a:cubicBezTo>
                <a:cubicBezTo>
                  <a:pt x="3619" y="1120"/>
                  <a:pt x="3562" y="1038"/>
                  <a:pt x="3623" y="1112"/>
                </a:cubicBezTo>
                <a:cubicBezTo>
                  <a:pt x="3631" y="1122"/>
                  <a:pt x="3638" y="1132"/>
                  <a:pt x="3644" y="1143"/>
                </a:cubicBezTo>
                <a:cubicBezTo>
                  <a:pt x="3649" y="1153"/>
                  <a:pt x="3655" y="1174"/>
                  <a:pt x="3655" y="117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31751" name="Line 7"/>
          <p:cNvSpPr>
            <a:spLocks noChangeShapeType="1"/>
          </p:cNvSpPr>
          <p:nvPr/>
        </p:nvSpPr>
        <p:spPr bwMode="auto">
          <a:xfrm>
            <a:off x="3200400" y="2667000"/>
            <a:ext cx="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31752" name="Line 8"/>
          <p:cNvSpPr>
            <a:spLocks noChangeShapeType="1"/>
          </p:cNvSpPr>
          <p:nvPr/>
        </p:nvSpPr>
        <p:spPr bwMode="auto">
          <a:xfrm>
            <a:off x="6248400" y="2743200"/>
            <a:ext cx="0" cy="274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1905000" y="5562600"/>
            <a:ext cx="1219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/>
              <a:t>Začátek</a:t>
            </a:r>
          </a:p>
        </p:txBody>
      </p:sp>
      <p:sp>
        <p:nvSpPr>
          <p:cNvPr id="31754" name="Text Box 10"/>
          <p:cNvSpPr txBox="1">
            <a:spLocks noChangeArrowheads="1"/>
          </p:cNvSpPr>
          <p:nvPr/>
        </p:nvSpPr>
        <p:spPr bwMode="auto">
          <a:xfrm>
            <a:off x="3657600" y="5562600"/>
            <a:ext cx="2286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31755" name="Text Box 11"/>
          <p:cNvSpPr txBox="1">
            <a:spLocks noChangeArrowheads="1"/>
          </p:cNvSpPr>
          <p:nvPr/>
        </p:nvSpPr>
        <p:spPr bwMode="auto">
          <a:xfrm>
            <a:off x="3352800" y="5562600"/>
            <a:ext cx="2667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/>
              <a:t>čas</a:t>
            </a:r>
          </a:p>
        </p:txBody>
      </p:sp>
      <p:sp>
        <p:nvSpPr>
          <p:cNvPr id="31756" name="Text Box 12"/>
          <p:cNvSpPr txBox="1">
            <a:spLocks noChangeArrowheads="1"/>
          </p:cNvSpPr>
          <p:nvPr/>
        </p:nvSpPr>
        <p:spPr bwMode="auto">
          <a:xfrm>
            <a:off x="6400800" y="5562600"/>
            <a:ext cx="1600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/>
              <a:t>ukončení</a:t>
            </a:r>
          </a:p>
        </p:txBody>
      </p:sp>
      <p:sp>
        <p:nvSpPr>
          <p:cNvPr id="31757" name="Text Box 13"/>
          <p:cNvSpPr txBox="1">
            <a:spLocks noChangeArrowheads="1"/>
          </p:cNvSpPr>
          <p:nvPr/>
        </p:nvSpPr>
        <p:spPr bwMode="auto">
          <a:xfrm>
            <a:off x="838200" y="2667000"/>
            <a:ext cx="1066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/>
              <a:t>Náklady, lidé</a:t>
            </a:r>
          </a:p>
        </p:txBody>
      </p:sp>
      <p:sp>
        <p:nvSpPr>
          <p:cNvPr id="31758" name="Text Box 14"/>
          <p:cNvSpPr txBox="1">
            <a:spLocks noChangeArrowheads="1"/>
          </p:cNvSpPr>
          <p:nvPr/>
        </p:nvSpPr>
        <p:spPr bwMode="auto">
          <a:xfrm>
            <a:off x="2057400" y="2667000"/>
            <a:ext cx="990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/>
              <a:t>INICIACE</a:t>
            </a:r>
          </a:p>
        </p:txBody>
      </p:sp>
      <p:sp>
        <p:nvSpPr>
          <p:cNvPr id="31759" name="Text Box 15"/>
          <p:cNvSpPr txBox="1">
            <a:spLocks noChangeArrowheads="1"/>
          </p:cNvSpPr>
          <p:nvPr/>
        </p:nvSpPr>
        <p:spPr bwMode="auto">
          <a:xfrm>
            <a:off x="3657600" y="2743200"/>
            <a:ext cx="213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/>
              <a:t>MEZIFÁZE</a:t>
            </a:r>
          </a:p>
        </p:txBody>
      </p:sp>
      <p:sp>
        <p:nvSpPr>
          <p:cNvPr id="31760" name="Text Box 16"/>
          <p:cNvSpPr txBox="1">
            <a:spLocks noChangeArrowheads="1"/>
          </p:cNvSpPr>
          <p:nvPr/>
        </p:nvSpPr>
        <p:spPr bwMode="auto">
          <a:xfrm>
            <a:off x="6553200" y="2743200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/>
              <a:t>PŘEDÁNÍ</a:t>
            </a:r>
          </a:p>
        </p:txBody>
      </p:sp>
    </p:spTree>
    <p:extLst>
      <p:ext uri="{BB962C8B-B14F-4D97-AF65-F5344CB8AC3E}">
        <p14:creationId xmlns:p14="http://schemas.microsoft.com/office/powerpoint/2010/main" val="349682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cs-CZ" altLang="cs-CZ" sz="3600" smtClean="0"/>
              <a:t>Úvod do vybraných nástrojů projektového managementu</a:t>
            </a:r>
          </a:p>
        </p:txBody>
      </p:sp>
      <p:sp>
        <p:nvSpPr>
          <p:cNvPr id="409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mtClean="0">
                <a:latin typeface="Times New Roman" pitchFamily="18" charset="0"/>
                <a:cs typeface="Times New Roman" pitchFamily="18" charset="0"/>
              </a:rPr>
              <a:t>Úvodní etapa projektu je nejdůležitější fáze projektu.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mtClean="0">
                <a:latin typeface="Times New Roman" pitchFamily="18" charset="0"/>
                <a:cs typeface="Times New Roman" pitchFamily="18" charset="0"/>
              </a:rPr>
              <a:t>Pokud se udělá špatně, projekt jistě neuspěje.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800" smtClean="0">
                <a:latin typeface="Times New Roman" pitchFamily="18" charset="0"/>
                <a:cs typeface="Times New Roman" pitchFamily="18" charset="0"/>
              </a:rPr>
              <a:t>Úvodní etapa projektu obsahuje: </a:t>
            </a:r>
          </a:p>
          <a:p>
            <a:pPr eaLnBrk="1" hangingPunct="1">
              <a:buFontTx/>
              <a:buChar char="•"/>
            </a:pPr>
            <a:r>
              <a:rPr lang="cs-CZ" altLang="cs-CZ" sz="2800" smtClean="0">
                <a:latin typeface="Times New Roman" pitchFamily="18" charset="0"/>
                <a:cs typeface="Times New Roman" pitchFamily="18" charset="0"/>
              </a:rPr>
              <a:t>stanovení cílů,</a:t>
            </a:r>
          </a:p>
          <a:p>
            <a:pPr eaLnBrk="1" hangingPunct="1">
              <a:buFontTx/>
              <a:buChar char="•"/>
            </a:pPr>
            <a:r>
              <a:rPr lang="cs-CZ" altLang="cs-CZ" sz="2800" smtClean="0">
                <a:latin typeface="Times New Roman" pitchFamily="18" charset="0"/>
                <a:cs typeface="Times New Roman" pitchFamily="18" charset="0"/>
              </a:rPr>
              <a:t>určení rozsahu,</a:t>
            </a:r>
          </a:p>
          <a:p>
            <a:pPr eaLnBrk="1" hangingPunct="1">
              <a:buFontTx/>
              <a:buChar char="•"/>
            </a:pPr>
            <a:r>
              <a:rPr lang="cs-CZ" altLang="cs-CZ" sz="2800" smtClean="0">
                <a:latin typeface="Times New Roman" pitchFamily="18" charset="0"/>
                <a:cs typeface="Times New Roman" pitchFamily="18" charset="0"/>
              </a:rPr>
              <a:t>stanovení strategie</a:t>
            </a:r>
          </a:p>
          <a:p>
            <a:pPr eaLnBrk="1" hangingPunct="1">
              <a:buFontTx/>
              <a:buChar char="•"/>
            </a:pPr>
            <a:r>
              <a:rPr lang="cs-CZ" altLang="cs-CZ" sz="2800" smtClean="0">
                <a:latin typeface="Times New Roman" pitchFamily="18" charset="0"/>
                <a:cs typeface="Times New Roman" pitchFamily="18" charset="0"/>
              </a:rPr>
              <a:t>rozpis prací projektu</a:t>
            </a:r>
          </a:p>
        </p:txBody>
      </p:sp>
    </p:spTree>
    <p:extLst>
      <p:ext uri="{BB962C8B-B14F-4D97-AF65-F5344CB8AC3E}">
        <p14:creationId xmlns:p14="http://schemas.microsoft.com/office/powerpoint/2010/main" val="385228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cs-CZ" altLang="cs-CZ" sz="3600" smtClean="0"/>
              <a:t>Úvod do vybraných nástrojů projektového managementu</a:t>
            </a:r>
          </a:p>
        </p:txBody>
      </p:sp>
      <p:sp>
        <p:nvSpPr>
          <p:cNvPr id="512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800" smtClean="0">
                <a:latin typeface="Times New Roman" pitchFamily="18" charset="0"/>
                <a:cs typeface="Times New Roman" pitchFamily="18" charset="0"/>
              </a:rPr>
              <a:t>Dekompozice činností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800" smtClean="0">
                <a:latin typeface="Times New Roman" pitchFamily="18" charset="0"/>
                <a:cs typeface="Times New Roman" pitchFamily="18" charset="0"/>
              </a:rPr>
              <a:t>Výsledkem dekompozice projektových činností  je seznam všech aktivit, které v projektů vystupují.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800" smtClean="0">
                <a:latin typeface="Times New Roman" pitchFamily="18" charset="0"/>
                <a:cs typeface="Times New Roman" pitchFamily="18" charset="0"/>
              </a:rPr>
              <a:t>Ty je nutno vhodně označit a logicky uspořádat. Po identifikaci vztahů mezi jednotlivými činnostmi stanovujeme jejich pracnost a dobu trvání při naplňování projektu.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800" smtClean="0">
                <a:latin typeface="Times New Roman" pitchFamily="18" charset="0"/>
                <a:cs typeface="Times New Roman" pitchFamily="18" charset="0"/>
              </a:rPr>
              <a:t>To lze nejlépe vyjádřit formou definiční tabulky projektových činností. </a:t>
            </a:r>
          </a:p>
        </p:txBody>
      </p:sp>
    </p:spTree>
    <p:extLst>
      <p:ext uri="{BB962C8B-B14F-4D97-AF65-F5344CB8AC3E}">
        <p14:creationId xmlns:p14="http://schemas.microsoft.com/office/powerpoint/2010/main" val="3466992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cs-CZ" altLang="cs-CZ" sz="3600" smtClean="0"/>
              <a:t>Úvod do vybraných nástrojů projektového managementu</a:t>
            </a:r>
          </a:p>
        </p:txBody>
      </p:sp>
      <p:sp>
        <p:nvSpPr>
          <p:cNvPr id="614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 smtClean="0">
                <a:latin typeface="Times New Roman" pitchFamily="18" charset="0"/>
                <a:cs typeface="Times New Roman" pitchFamily="18" charset="0"/>
              </a:rPr>
              <a:t>Příklad dekompozice: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 smtClean="0">
                <a:latin typeface="Times New Roman" pitchFamily="18" charset="0"/>
                <a:cs typeface="Times New Roman" pitchFamily="18" charset="0"/>
              </a:rPr>
              <a:t>Úkol vyslat člověka na Měsíc, který postavil prezident J. F. Kennedy před americký národ ve svém historickém projevu v květnu 1961.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 smtClean="0">
                <a:latin typeface="Times New Roman" pitchFamily="18" charset="0"/>
                <a:cs typeface="Times New Roman" pitchFamily="18" charset="0"/>
              </a:rPr>
              <a:t>Bylo zapotřebí:</a:t>
            </a:r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cs-CZ" altLang="cs-CZ" sz="2000" smtClean="0">
                <a:latin typeface="Times New Roman" pitchFamily="18" charset="0"/>
                <a:cs typeface="Times New Roman" pitchFamily="18" charset="0"/>
              </a:rPr>
              <a:t>zjistit vlastnosti měsíčního povrchu – například, zda je dostatečně pevný, aby unesl přistávající kosmickou loď</a:t>
            </a:r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cs-CZ" altLang="cs-CZ" sz="2000" smtClean="0">
                <a:latin typeface="Times New Roman" pitchFamily="18" charset="0"/>
                <a:cs typeface="Times New Roman" pitchFamily="18" charset="0"/>
              </a:rPr>
              <a:t>pořídit jeho detailní snímky, aby mohli plánovači vybrat vhodná místa k přistání</a:t>
            </a:r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cs-CZ" altLang="cs-CZ" sz="2000" smtClean="0">
                <a:latin typeface="Times New Roman" pitchFamily="18" charset="0"/>
                <a:cs typeface="Times New Roman" pitchFamily="18" charset="0"/>
              </a:rPr>
              <a:t>zjistit co nejpřesnější parametry měsíčního gravitačního pole, aby mohli vypočítat správné oběžné dráhy i trajektorie sestupu na měsíční povrch</a:t>
            </a:r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cs-CZ" altLang="cs-CZ" sz="2000" smtClean="0">
                <a:latin typeface="Times New Roman" pitchFamily="18" charset="0"/>
                <a:cs typeface="Times New Roman" pitchFamily="18" charset="0"/>
              </a:rPr>
              <a:t>Atd.</a:t>
            </a:r>
          </a:p>
        </p:txBody>
      </p:sp>
    </p:spTree>
    <p:extLst>
      <p:ext uri="{BB962C8B-B14F-4D97-AF65-F5344CB8AC3E}">
        <p14:creationId xmlns:p14="http://schemas.microsoft.com/office/powerpoint/2010/main" val="1816818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cs-CZ" altLang="cs-CZ" sz="3600" smtClean="0"/>
              <a:t>Úvod do vybraných nástrojů projektového managementu</a:t>
            </a:r>
          </a:p>
        </p:txBody>
      </p:sp>
      <p:sp>
        <p:nvSpPr>
          <p:cNvPr id="717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800" smtClean="0">
                <a:latin typeface="Times New Roman" pitchFamily="18" charset="0"/>
                <a:cs typeface="Times New Roman" pitchFamily="18" charset="0"/>
              </a:rPr>
              <a:t>Definiční tabulka: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800" smtClean="0"/>
          </a:p>
          <a:p>
            <a:pPr eaLnBrk="1" hangingPunct="1">
              <a:buFont typeface="Wingdings" pitchFamily="2" charset="2"/>
              <a:buNone/>
            </a:pPr>
            <a:endParaRPr lang="cs-CZ" altLang="cs-CZ" sz="2800" smtClean="0"/>
          </a:p>
        </p:txBody>
      </p:sp>
      <p:graphicFrame>
        <p:nvGraphicFramePr>
          <p:cNvPr id="102510" name="Group 110"/>
          <p:cNvGraphicFramePr>
            <a:graphicFrameLocks noGrp="1"/>
          </p:cNvGraphicFramePr>
          <p:nvPr>
            <p:ph sz="quarter" idx="3"/>
          </p:nvPr>
        </p:nvGraphicFramePr>
        <p:xfrm>
          <a:off x="1116013" y="2924175"/>
          <a:ext cx="7494587" cy="2295525"/>
        </p:xfrm>
        <a:graphic>
          <a:graphicData uri="http://schemas.openxmlformats.org/drawingml/2006/table">
            <a:tbl>
              <a:tblPr/>
              <a:tblGrid>
                <a:gridCol w="1498600"/>
                <a:gridCol w="1498600"/>
                <a:gridCol w="1500187"/>
                <a:gridCol w="1498600"/>
                <a:gridCol w="1498600"/>
              </a:tblGrid>
              <a:tr h="720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Označení činnosti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0607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607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607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Popis činnosti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607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607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Předchozí činnost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607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607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Následující činnost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607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607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Doba trvání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607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607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607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0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607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Zdrojové krytí projektu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607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Představení projektu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607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Vytvoření týmu projektu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607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 den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6070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0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286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 smtClean="0"/>
          </a:p>
        </p:txBody>
      </p:sp>
      <p:pic>
        <p:nvPicPr>
          <p:cNvPr id="819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888" y="542925"/>
            <a:ext cx="7896225" cy="577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47519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cs-CZ" altLang="cs-CZ" sz="3600" smtClean="0"/>
              <a:t>Úvod do vybraných nástrojů projektového managementu</a:t>
            </a:r>
          </a:p>
        </p:txBody>
      </p:sp>
      <p:sp>
        <p:nvSpPr>
          <p:cNvPr id="921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800" smtClean="0">
                <a:latin typeface="Times New Roman" pitchFamily="18" charset="0"/>
                <a:cs typeface="Times New Roman" pitchFamily="18" charset="0"/>
              </a:rPr>
              <a:t>Mezi základní techniky pro zpracování časových plánů implementace projektů jsou považovány techniky síťových grafů.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800" smtClean="0">
                <a:latin typeface="Times New Roman" pitchFamily="18" charset="0"/>
                <a:cs typeface="Times New Roman" pitchFamily="18" charset="0"/>
              </a:rPr>
              <a:t>Metody síťových grafů umožňují efektivní a jednoduché provázání navzájem se ovlivňujících veličin.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800" smtClean="0">
                <a:latin typeface="Times New Roman" pitchFamily="18" charset="0"/>
                <a:cs typeface="Times New Roman" pitchFamily="18" charset="0"/>
              </a:rPr>
              <a:t>Kvalifikovaně sestaveny síťový graf umožňuje postihnout časové dimenze prováděných činností z hlediska jejich vzájemné souvislosti, identifikuje časové nároky na čerpání zdrojů projektu a vytváří plán realizace projektu.</a:t>
            </a:r>
          </a:p>
        </p:txBody>
      </p:sp>
    </p:spTree>
    <p:extLst>
      <p:ext uri="{BB962C8B-B14F-4D97-AF65-F5344CB8AC3E}">
        <p14:creationId xmlns:p14="http://schemas.microsoft.com/office/powerpoint/2010/main" val="1364393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cs-CZ" altLang="cs-CZ" sz="3600" smtClean="0"/>
              <a:t>Úvod do vybraných nástrojů projektového managementu</a:t>
            </a:r>
          </a:p>
        </p:txBody>
      </p:sp>
      <p:sp>
        <p:nvSpPr>
          <p:cNvPr id="1024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800" b="1" smtClean="0">
                <a:latin typeface="Times New Roman" pitchFamily="18" charset="0"/>
                <a:cs typeface="Times New Roman" pitchFamily="18" charset="0"/>
              </a:rPr>
              <a:t>Síťový graf logického sledu činností</a:t>
            </a:r>
            <a:r>
              <a:rPr lang="cs-CZ" altLang="cs-CZ" sz="280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800" smtClean="0">
                <a:latin typeface="Times New Roman" pitchFamily="18" charset="0"/>
                <a:cs typeface="Times New Roman" pitchFamily="18" charset="0"/>
              </a:rPr>
              <a:t>Jedná se o nejjednodušší síťový graf, znázorňující jednotlivé činnosti projektu (úkoly či v detailnějším provedení úkony) a jejich logickou návaznost.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800" smtClean="0">
                <a:latin typeface="Times New Roman" pitchFamily="18" charset="0"/>
                <a:cs typeface="Times New Roman" pitchFamily="18" charset="0"/>
              </a:rPr>
              <a:t>Cílem logického sledu činností je rozvést cíl projektu do logického toku či posloupnosti, které jsou definovány dekompozicí činností projektu </a:t>
            </a:r>
          </a:p>
        </p:txBody>
      </p:sp>
    </p:spTree>
    <p:extLst>
      <p:ext uri="{BB962C8B-B14F-4D97-AF65-F5344CB8AC3E}">
        <p14:creationId xmlns:p14="http://schemas.microsoft.com/office/powerpoint/2010/main" val="3364147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4000" smtClean="0"/>
              <a:t>Druhy projektů</a:t>
            </a:r>
            <a:br>
              <a:rPr lang="cs-CZ" altLang="cs-CZ" sz="4000" smtClean="0"/>
            </a:br>
            <a:r>
              <a:rPr lang="cs-CZ" altLang="cs-CZ" sz="2800" smtClean="0"/>
              <a:t>Teoretická část</a:t>
            </a:r>
          </a:p>
        </p:txBody>
      </p:sp>
      <p:sp>
        <p:nvSpPr>
          <p:cNvPr id="2150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ctr" eaLnBrk="1" hangingPunct="1">
              <a:buFont typeface="Wingdings" pitchFamily="2" charset="2"/>
              <a:buNone/>
            </a:pPr>
            <a:r>
              <a:rPr lang="cs-CZ" altLang="cs-CZ" sz="2400" smtClean="0">
                <a:latin typeface="Times New Roman" pitchFamily="18" charset="0"/>
                <a:cs typeface="Times New Roman" pitchFamily="18" charset="0"/>
              </a:rPr>
              <a:t>Další možné členění projektů:</a:t>
            </a:r>
          </a:p>
          <a:p>
            <a:pPr marL="609600" indent="-609600" algn="ctr" eaLnBrk="1" hangingPunct="1">
              <a:buFont typeface="Wingdings" pitchFamily="2" charset="2"/>
              <a:buNone/>
            </a:pPr>
            <a:r>
              <a:rPr lang="cs-CZ" altLang="cs-CZ" sz="2400" smtClean="0">
                <a:latin typeface="Times New Roman" pitchFamily="18" charset="0"/>
                <a:cs typeface="Times New Roman" pitchFamily="18" charset="0"/>
              </a:rPr>
              <a:t>Z pohledu základních rozlišovacích znaků projektových úloh jako je složitost, novost, variabilita a strukturalizace můžeme rozdělit projekty na:</a:t>
            </a:r>
          </a:p>
          <a:p>
            <a:pPr marL="609600" indent="-609600" algn="ctr" eaLnBrk="1" hangingPunct="1">
              <a:buFont typeface="Wingdings" pitchFamily="2" charset="2"/>
              <a:buNone/>
            </a:pPr>
            <a:endParaRPr lang="cs-CZ" altLang="cs-CZ" sz="240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 algn="ctr" eaLnBrk="1" hangingPunct="1">
              <a:buFont typeface="Wingdings" pitchFamily="2" charset="2"/>
              <a:buAutoNum type="arabicPeriod"/>
            </a:pPr>
            <a:r>
              <a:rPr lang="cs-CZ" altLang="cs-CZ" sz="2400" smtClean="0">
                <a:latin typeface="Times New Roman" pitchFamily="18" charset="0"/>
                <a:cs typeface="Times New Roman" pitchFamily="18" charset="0"/>
              </a:rPr>
              <a:t>INOVAČNÍ</a:t>
            </a:r>
          </a:p>
          <a:p>
            <a:pPr marL="609600" indent="-609600" algn="ctr" eaLnBrk="1" hangingPunct="1">
              <a:buFont typeface="Wingdings" pitchFamily="2" charset="2"/>
              <a:buAutoNum type="arabicPeriod"/>
            </a:pPr>
            <a:endParaRPr lang="cs-CZ" altLang="cs-CZ" sz="240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 algn="ctr" eaLnBrk="1" hangingPunct="1">
              <a:buFont typeface="Wingdings" pitchFamily="2" charset="2"/>
              <a:buAutoNum type="arabicPeriod"/>
            </a:pPr>
            <a:r>
              <a:rPr lang="cs-CZ" altLang="cs-CZ" sz="2400" smtClean="0">
                <a:latin typeface="Times New Roman" pitchFamily="18" charset="0"/>
                <a:cs typeface="Times New Roman" pitchFamily="18" charset="0"/>
              </a:rPr>
              <a:t>RUTINNÍ</a:t>
            </a:r>
          </a:p>
        </p:txBody>
      </p:sp>
    </p:spTree>
    <p:extLst>
      <p:ext uri="{BB962C8B-B14F-4D97-AF65-F5344CB8AC3E}">
        <p14:creationId xmlns:p14="http://schemas.microsoft.com/office/powerpoint/2010/main" val="287129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cs-CZ" altLang="cs-CZ" sz="3600" smtClean="0"/>
              <a:t>Úvod do vybraných nástrojů projektového managementu</a:t>
            </a:r>
          </a:p>
        </p:txBody>
      </p:sp>
      <p:sp>
        <p:nvSpPr>
          <p:cNvPr id="1126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800" smtClean="0">
                <a:latin typeface="Times New Roman" pitchFamily="18" charset="0"/>
                <a:cs typeface="Times New Roman" pitchFamily="18" charset="0"/>
              </a:rPr>
              <a:t>Logický tok představuje v jakém pořadí budou činnosti (úkoly) realizovány a jaké jsou jejich zpětné vazby.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800" smtClean="0">
                <a:latin typeface="Times New Roman" pitchFamily="18" charset="0"/>
                <a:cs typeface="Times New Roman" pitchFamily="18" charset="0"/>
              </a:rPr>
              <a:t>Pro identifikaci vzájemných vazeb činností projektu a modelování logického toku je nutno určit, které činnosti (úkoly) daným činnostem předcházejí, které po daných činnostech následují, a které lze provádět paralelně.</a:t>
            </a:r>
          </a:p>
        </p:txBody>
      </p:sp>
    </p:spTree>
    <p:extLst>
      <p:ext uri="{BB962C8B-B14F-4D97-AF65-F5344CB8AC3E}">
        <p14:creationId xmlns:p14="http://schemas.microsoft.com/office/powerpoint/2010/main" val="4226017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cs-CZ" altLang="cs-CZ" sz="3600" smtClean="0"/>
              <a:t>Úvod do vybraných nástrojů projektového managementu</a:t>
            </a:r>
          </a:p>
        </p:txBody>
      </p:sp>
      <p:sp>
        <p:nvSpPr>
          <p:cNvPr id="1229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1800" smtClean="0">
                <a:latin typeface="Times New Roman" pitchFamily="18" charset="0"/>
                <a:cs typeface="Times New Roman" pitchFamily="18" charset="0"/>
              </a:rPr>
              <a:t>Obecný graf logického sledu činností lze znázornit následovně: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altLang="cs-CZ" sz="1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altLang="cs-CZ" sz="1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altLang="cs-CZ" sz="1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altLang="cs-CZ" sz="1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altLang="cs-CZ" sz="1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altLang="cs-CZ" sz="1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altLang="cs-CZ" sz="1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altLang="cs-CZ" sz="1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altLang="cs-CZ" sz="1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altLang="cs-CZ" sz="20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1800" smtClean="0">
                <a:latin typeface="Times New Roman" pitchFamily="18" charset="0"/>
                <a:cs typeface="Times New Roman" pitchFamily="18" charset="0"/>
              </a:rPr>
              <a:t>Kde:A,B představuje činnosti (úkony)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1800" smtClean="0">
                <a:latin typeface="Times New Roman" pitchFamily="18" charset="0"/>
                <a:cs typeface="Times New Roman" pitchFamily="18" charset="0"/>
              </a:rPr>
              <a:t>Číslice charakterizují dobu trvání v předem vymezené časové jednotce</a:t>
            </a:r>
            <a:r>
              <a:rPr lang="cs-CZ" altLang="cs-CZ" sz="1800" smtClean="0"/>
              <a:t>.</a:t>
            </a:r>
          </a:p>
        </p:txBody>
      </p:sp>
      <p:grpSp>
        <p:nvGrpSpPr>
          <p:cNvPr id="12292" name="Group 4"/>
          <p:cNvGrpSpPr>
            <a:grpSpLocks/>
          </p:cNvGrpSpPr>
          <p:nvPr/>
        </p:nvGrpSpPr>
        <p:grpSpPr bwMode="auto">
          <a:xfrm>
            <a:off x="1908175" y="2636838"/>
            <a:ext cx="4968875" cy="2232025"/>
            <a:chOff x="1064" y="4207"/>
            <a:chExt cx="3488" cy="1890"/>
          </a:xfrm>
        </p:grpSpPr>
        <p:sp>
          <p:nvSpPr>
            <p:cNvPr id="12293" name="Rectangle 5"/>
            <p:cNvSpPr>
              <a:spLocks noChangeArrowheads="1"/>
            </p:cNvSpPr>
            <p:nvPr/>
          </p:nvSpPr>
          <p:spPr bwMode="auto">
            <a:xfrm>
              <a:off x="1064" y="4933"/>
              <a:ext cx="583" cy="438"/>
            </a:xfrm>
            <a:prstGeom prst="rect">
              <a:avLst/>
            </a:prstGeom>
            <a:solidFill>
              <a:srgbClr val="FFFFFF"/>
            </a:solidFill>
            <a:ln w="762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itchFamily="2" charset="2"/>
                <a:buChar char="w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2400"/>
            </a:p>
          </p:txBody>
        </p:sp>
        <p:sp>
          <p:nvSpPr>
            <p:cNvPr id="12294" name="Rectangle 6"/>
            <p:cNvSpPr>
              <a:spLocks noChangeArrowheads="1"/>
            </p:cNvSpPr>
            <p:nvPr/>
          </p:nvSpPr>
          <p:spPr bwMode="auto">
            <a:xfrm>
              <a:off x="1188" y="5020"/>
              <a:ext cx="405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itchFamily="2" charset="2"/>
                <a:buChar char="w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cs-CZ" sz="1800">
                  <a:solidFill>
                    <a:srgbClr val="000000"/>
                  </a:solidFill>
                  <a:latin typeface="Times New Roman" pitchFamily="18" charset="0"/>
                </a:rPr>
                <a:t>A1 / 2</a:t>
              </a:r>
              <a:endParaRPr lang="cs-CZ" altLang="cs-CZ" sz="1800"/>
            </a:p>
          </p:txBody>
        </p:sp>
        <p:sp>
          <p:nvSpPr>
            <p:cNvPr id="12295" name="Rectangle 7"/>
            <p:cNvSpPr>
              <a:spLocks noChangeArrowheads="1"/>
            </p:cNvSpPr>
            <p:nvPr/>
          </p:nvSpPr>
          <p:spPr bwMode="auto">
            <a:xfrm>
              <a:off x="1515" y="5020"/>
              <a:ext cx="91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itchFamily="2" charset="2"/>
                <a:buChar char="w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cs-CZ" sz="7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cs-CZ" altLang="cs-CZ" sz="2400"/>
            </a:p>
          </p:txBody>
        </p:sp>
        <p:sp>
          <p:nvSpPr>
            <p:cNvPr id="12296" name="Rectangle 8"/>
            <p:cNvSpPr>
              <a:spLocks noChangeArrowheads="1"/>
            </p:cNvSpPr>
            <p:nvPr/>
          </p:nvSpPr>
          <p:spPr bwMode="auto">
            <a:xfrm>
              <a:off x="2517" y="5659"/>
              <a:ext cx="583" cy="438"/>
            </a:xfrm>
            <a:prstGeom prst="rect">
              <a:avLst/>
            </a:prstGeom>
            <a:solidFill>
              <a:srgbClr val="FFFFFF"/>
            </a:solidFill>
            <a:ln w="762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itchFamily="2" charset="2"/>
                <a:buChar char="w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2400"/>
            </a:p>
          </p:txBody>
        </p:sp>
        <p:sp>
          <p:nvSpPr>
            <p:cNvPr id="12297" name="Rectangle 9"/>
            <p:cNvSpPr>
              <a:spLocks noChangeArrowheads="1"/>
            </p:cNvSpPr>
            <p:nvPr/>
          </p:nvSpPr>
          <p:spPr bwMode="auto">
            <a:xfrm>
              <a:off x="2640" y="5741"/>
              <a:ext cx="432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itchFamily="2" charset="2"/>
                <a:buChar char="w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800">
                  <a:solidFill>
                    <a:srgbClr val="000000"/>
                  </a:solidFill>
                  <a:latin typeface="Times New Roman" pitchFamily="18" charset="0"/>
                </a:rPr>
                <a:t>C3</a:t>
              </a:r>
              <a:r>
                <a:rPr lang="en-US" altLang="cs-CZ" sz="1800">
                  <a:solidFill>
                    <a:srgbClr val="000000"/>
                  </a:solidFill>
                  <a:latin typeface="Times New Roman" pitchFamily="18" charset="0"/>
                </a:rPr>
                <a:t>/</a:t>
              </a:r>
              <a:r>
                <a:rPr lang="cs-CZ" altLang="cs-CZ" sz="1800">
                  <a:solidFill>
                    <a:srgbClr val="000000"/>
                  </a:solidFill>
                  <a:latin typeface="Times New Roman" pitchFamily="18" charset="0"/>
                </a:rPr>
                <a:t>4</a:t>
              </a:r>
              <a:r>
                <a:rPr lang="en-US" altLang="cs-CZ" sz="18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cs-CZ" altLang="cs-CZ" sz="1800"/>
            </a:p>
          </p:txBody>
        </p:sp>
        <p:sp>
          <p:nvSpPr>
            <p:cNvPr id="12298" name="Rectangle 10"/>
            <p:cNvSpPr>
              <a:spLocks noChangeArrowheads="1"/>
            </p:cNvSpPr>
            <p:nvPr/>
          </p:nvSpPr>
          <p:spPr bwMode="auto">
            <a:xfrm>
              <a:off x="2640" y="5896"/>
              <a:ext cx="196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itchFamily="2" charset="2"/>
                <a:buChar char="w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2400"/>
            </a:p>
          </p:txBody>
        </p:sp>
        <p:sp>
          <p:nvSpPr>
            <p:cNvPr id="12299" name="Rectangle 11"/>
            <p:cNvSpPr>
              <a:spLocks noChangeArrowheads="1"/>
            </p:cNvSpPr>
            <p:nvPr/>
          </p:nvSpPr>
          <p:spPr bwMode="auto">
            <a:xfrm>
              <a:off x="2772" y="5896"/>
              <a:ext cx="91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itchFamily="2" charset="2"/>
                <a:buChar char="w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cs-CZ" sz="7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cs-CZ" altLang="cs-CZ" sz="2400"/>
            </a:p>
          </p:txBody>
        </p:sp>
        <p:sp>
          <p:nvSpPr>
            <p:cNvPr id="12300" name="Rectangle 12"/>
            <p:cNvSpPr>
              <a:spLocks noChangeArrowheads="1"/>
            </p:cNvSpPr>
            <p:nvPr/>
          </p:nvSpPr>
          <p:spPr bwMode="auto">
            <a:xfrm>
              <a:off x="2517" y="4207"/>
              <a:ext cx="583" cy="437"/>
            </a:xfrm>
            <a:prstGeom prst="rect">
              <a:avLst/>
            </a:prstGeom>
            <a:solidFill>
              <a:srgbClr val="FFFFFF"/>
            </a:solidFill>
            <a:ln w="762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itchFamily="2" charset="2"/>
                <a:buChar char="w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2400"/>
            </a:p>
          </p:txBody>
        </p:sp>
        <p:sp>
          <p:nvSpPr>
            <p:cNvPr id="12301" name="Rectangle 13"/>
            <p:cNvSpPr>
              <a:spLocks noChangeArrowheads="1"/>
            </p:cNvSpPr>
            <p:nvPr/>
          </p:nvSpPr>
          <p:spPr bwMode="auto">
            <a:xfrm>
              <a:off x="2640" y="4288"/>
              <a:ext cx="42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itchFamily="2" charset="2"/>
                <a:buChar char="w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cs-CZ" sz="1800">
                  <a:solidFill>
                    <a:srgbClr val="000000"/>
                  </a:solidFill>
                  <a:latin typeface="Times New Roman" pitchFamily="18" charset="0"/>
                </a:rPr>
                <a:t>B1</a:t>
              </a:r>
              <a:r>
                <a:rPr lang="cs-CZ" altLang="cs-CZ" sz="1800">
                  <a:solidFill>
                    <a:srgbClr val="000000"/>
                  </a:solidFill>
                  <a:latin typeface="Times New Roman" pitchFamily="18" charset="0"/>
                </a:rPr>
                <a:t>/10</a:t>
              </a:r>
              <a:endParaRPr lang="cs-CZ" altLang="cs-CZ" sz="1800"/>
            </a:p>
          </p:txBody>
        </p:sp>
        <p:sp>
          <p:nvSpPr>
            <p:cNvPr id="12302" name="Rectangle 14"/>
            <p:cNvSpPr>
              <a:spLocks noChangeArrowheads="1"/>
            </p:cNvSpPr>
            <p:nvPr/>
          </p:nvSpPr>
          <p:spPr bwMode="auto">
            <a:xfrm>
              <a:off x="2794" y="4288"/>
              <a:ext cx="269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itchFamily="2" charset="2"/>
                <a:buChar char="w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cs-CZ" sz="700">
                  <a:solidFill>
                    <a:srgbClr val="000000"/>
                  </a:solidFill>
                  <a:latin typeface="Times New Roman" pitchFamily="18" charset="0"/>
                </a:rPr>
                <a:t>.</a:t>
              </a:r>
              <a:endParaRPr lang="cs-CZ" altLang="cs-CZ" sz="2400"/>
            </a:p>
          </p:txBody>
        </p:sp>
        <p:sp>
          <p:nvSpPr>
            <p:cNvPr id="12303" name="Rectangle 15"/>
            <p:cNvSpPr>
              <a:spLocks noChangeArrowheads="1"/>
            </p:cNvSpPr>
            <p:nvPr/>
          </p:nvSpPr>
          <p:spPr bwMode="auto">
            <a:xfrm>
              <a:off x="2640" y="4443"/>
              <a:ext cx="196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itchFamily="2" charset="2"/>
                <a:buChar char="w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2400"/>
            </a:p>
          </p:txBody>
        </p:sp>
        <p:sp>
          <p:nvSpPr>
            <p:cNvPr id="12304" name="Rectangle 16"/>
            <p:cNvSpPr>
              <a:spLocks noChangeArrowheads="1"/>
            </p:cNvSpPr>
            <p:nvPr/>
          </p:nvSpPr>
          <p:spPr bwMode="auto">
            <a:xfrm>
              <a:off x="2772" y="4443"/>
              <a:ext cx="91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itchFamily="2" charset="2"/>
                <a:buChar char="w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cs-CZ" sz="7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cs-CZ" altLang="cs-CZ" sz="2400"/>
            </a:p>
          </p:txBody>
        </p:sp>
        <p:sp>
          <p:nvSpPr>
            <p:cNvPr id="12305" name="Rectangle 17"/>
            <p:cNvSpPr>
              <a:spLocks noChangeArrowheads="1"/>
            </p:cNvSpPr>
            <p:nvPr/>
          </p:nvSpPr>
          <p:spPr bwMode="auto">
            <a:xfrm>
              <a:off x="1935" y="4933"/>
              <a:ext cx="583" cy="438"/>
            </a:xfrm>
            <a:prstGeom prst="rect">
              <a:avLst/>
            </a:prstGeom>
            <a:solidFill>
              <a:srgbClr val="FFFFFF"/>
            </a:solidFill>
            <a:ln w="762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itchFamily="2" charset="2"/>
                <a:buChar char="w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2400"/>
            </a:p>
          </p:txBody>
        </p:sp>
        <p:sp>
          <p:nvSpPr>
            <p:cNvPr id="12306" name="Rectangle 18"/>
            <p:cNvSpPr>
              <a:spLocks noChangeArrowheads="1"/>
            </p:cNvSpPr>
            <p:nvPr/>
          </p:nvSpPr>
          <p:spPr bwMode="auto">
            <a:xfrm>
              <a:off x="2059" y="5020"/>
              <a:ext cx="405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itchFamily="2" charset="2"/>
                <a:buChar char="w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cs-CZ" sz="1800">
                  <a:solidFill>
                    <a:srgbClr val="000000"/>
                  </a:solidFill>
                  <a:latin typeface="Times New Roman" pitchFamily="18" charset="0"/>
                </a:rPr>
                <a:t>A2 / 5</a:t>
              </a:r>
              <a:endParaRPr lang="cs-CZ" altLang="cs-CZ" sz="1800"/>
            </a:p>
          </p:txBody>
        </p:sp>
        <p:sp>
          <p:nvSpPr>
            <p:cNvPr id="12307" name="Rectangle 19"/>
            <p:cNvSpPr>
              <a:spLocks noChangeArrowheads="1"/>
            </p:cNvSpPr>
            <p:nvPr/>
          </p:nvSpPr>
          <p:spPr bwMode="auto">
            <a:xfrm>
              <a:off x="2387" y="5020"/>
              <a:ext cx="91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itchFamily="2" charset="2"/>
                <a:buChar char="w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cs-CZ" sz="7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cs-CZ" altLang="cs-CZ" sz="2400"/>
            </a:p>
          </p:txBody>
        </p:sp>
        <p:sp>
          <p:nvSpPr>
            <p:cNvPr id="12308" name="Rectangle 20"/>
            <p:cNvSpPr>
              <a:spLocks noChangeArrowheads="1"/>
            </p:cNvSpPr>
            <p:nvPr/>
          </p:nvSpPr>
          <p:spPr bwMode="auto">
            <a:xfrm>
              <a:off x="3388" y="4207"/>
              <a:ext cx="583" cy="437"/>
            </a:xfrm>
            <a:prstGeom prst="rect">
              <a:avLst/>
            </a:prstGeom>
            <a:solidFill>
              <a:srgbClr val="FFFFFF"/>
            </a:solidFill>
            <a:ln w="762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itchFamily="2" charset="2"/>
                <a:buChar char="w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2400"/>
            </a:p>
          </p:txBody>
        </p:sp>
        <p:sp>
          <p:nvSpPr>
            <p:cNvPr id="12309" name="Rectangle 21"/>
            <p:cNvSpPr>
              <a:spLocks noChangeArrowheads="1"/>
            </p:cNvSpPr>
            <p:nvPr/>
          </p:nvSpPr>
          <p:spPr bwMode="auto">
            <a:xfrm>
              <a:off x="3512" y="4288"/>
              <a:ext cx="432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itchFamily="2" charset="2"/>
                <a:buChar char="w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cs-CZ" sz="1800">
                  <a:solidFill>
                    <a:srgbClr val="000000"/>
                  </a:solidFill>
                  <a:latin typeface="Times New Roman" pitchFamily="18" charset="0"/>
                </a:rPr>
                <a:t>B2 /</a:t>
              </a:r>
              <a:r>
                <a:rPr lang="cs-CZ" altLang="cs-CZ" sz="1800">
                  <a:solidFill>
                    <a:srgbClr val="000000"/>
                  </a:solidFill>
                  <a:latin typeface="Times New Roman" pitchFamily="18" charset="0"/>
                </a:rPr>
                <a:t>2</a:t>
              </a:r>
              <a:r>
                <a:rPr lang="en-US" altLang="cs-CZ" sz="18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cs-CZ" altLang="cs-CZ" sz="1800"/>
            </a:p>
          </p:txBody>
        </p:sp>
        <p:sp>
          <p:nvSpPr>
            <p:cNvPr id="12310" name="Rectangle 22"/>
            <p:cNvSpPr>
              <a:spLocks noChangeArrowheads="1"/>
            </p:cNvSpPr>
            <p:nvPr/>
          </p:nvSpPr>
          <p:spPr bwMode="auto">
            <a:xfrm>
              <a:off x="3512" y="4443"/>
              <a:ext cx="126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itchFamily="2" charset="2"/>
                <a:buChar char="w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2400"/>
            </a:p>
          </p:txBody>
        </p:sp>
        <p:sp>
          <p:nvSpPr>
            <p:cNvPr id="12311" name="Rectangle 23"/>
            <p:cNvSpPr>
              <a:spLocks noChangeArrowheads="1"/>
            </p:cNvSpPr>
            <p:nvPr/>
          </p:nvSpPr>
          <p:spPr bwMode="auto">
            <a:xfrm>
              <a:off x="3578" y="4443"/>
              <a:ext cx="91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itchFamily="2" charset="2"/>
                <a:buChar char="w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cs-CZ" sz="7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cs-CZ" altLang="cs-CZ" sz="2400"/>
            </a:p>
          </p:txBody>
        </p:sp>
        <p:sp>
          <p:nvSpPr>
            <p:cNvPr id="12312" name="Rectangle 24"/>
            <p:cNvSpPr>
              <a:spLocks noChangeArrowheads="1"/>
            </p:cNvSpPr>
            <p:nvPr/>
          </p:nvSpPr>
          <p:spPr bwMode="auto">
            <a:xfrm>
              <a:off x="3388" y="5659"/>
              <a:ext cx="583" cy="438"/>
            </a:xfrm>
            <a:prstGeom prst="rect">
              <a:avLst/>
            </a:prstGeom>
            <a:solidFill>
              <a:srgbClr val="FFFFFF"/>
            </a:solidFill>
            <a:ln w="762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itchFamily="2" charset="2"/>
                <a:buChar char="w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2400"/>
            </a:p>
          </p:txBody>
        </p:sp>
        <p:sp>
          <p:nvSpPr>
            <p:cNvPr id="12313" name="Rectangle 25"/>
            <p:cNvSpPr>
              <a:spLocks noChangeArrowheads="1"/>
            </p:cNvSpPr>
            <p:nvPr/>
          </p:nvSpPr>
          <p:spPr bwMode="auto">
            <a:xfrm>
              <a:off x="3512" y="5741"/>
              <a:ext cx="432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itchFamily="2" charset="2"/>
                <a:buChar char="w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800">
                  <a:solidFill>
                    <a:srgbClr val="000000"/>
                  </a:solidFill>
                  <a:latin typeface="Times New Roman" pitchFamily="18" charset="0"/>
                </a:rPr>
                <a:t>C2</a:t>
              </a:r>
              <a:r>
                <a:rPr lang="en-US" altLang="cs-CZ" sz="1800">
                  <a:solidFill>
                    <a:srgbClr val="000000"/>
                  </a:solidFill>
                  <a:latin typeface="Times New Roman" pitchFamily="18" charset="0"/>
                </a:rPr>
                <a:t>/</a:t>
              </a:r>
              <a:r>
                <a:rPr lang="cs-CZ" altLang="cs-CZ" sz="1800">
                  <a:solidFill>
                    <a:srgbClr val="000000"/>
                  </a:solidFill>
                  <a:latin typeface="Times New Roman" pitchFamily="18" charset="0"/>
                </a:rPr>
                <a:t>8</a:t>
              </a:r>
              <a:r>
                <a:rPr lang="en-US" altLang="cs-CZ" sz="18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cs-CZ" altLang="cs-CZ" sz="1800"/>
            </a:p>
          </p:txBody>
        </p:sp>
        <p:sp>
          <p:nvSpPr>
            <p:cNvPr id="12314" name="Rectangle 26"/>
            <p:cNvSpPr>
              <a:spLocks noChangeArrowheads="1"/>
            </p:cNvSpPr>
            <p:nvPr/>
          </p:nvSpPr>
          <p:spPr bwMode="auto">
            <a:xfrm>
              <a:off x="3512" y="5896"/>
              <a:ext cx="126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itchFamily="2" charset="2"/>
                <a:buChar char="w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2400"/>
            </a:p>
          </p:txBody>
        </p:sp>
        <p:sp>
          <p:nvSpPr>
            <p:cNvPr id="12315" name="Rectangle 27"/>
            <p:cNvSpPr>
              <a:spLocks noChangeArrowheads="1"/>
            </p:cNvSpPr>
            <p:nvPr/>
          </p:nvSpPr>
          <p:spPr bwMode="auto">
            <a:xfrm>
              <a:off x="3578" y="5896"/>
              <a:ext cx="91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itchFamily="2" charset="2"/>
                <a:buChar char="w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cs-CZ" sz="7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cs-CZ" altLang="cs-CZ" sz="2400"/>
            </a:p>
          </p:txBody>
        </p:sp>
        <p:sp>
          <p:nvSpPr>
            <p:cNvPr id="12316" name="Rectangle 28"/>
            <p:cNvSpPr>
              <a:spLocks noChangeArrowheads="1"/>
            </p:cNvSpPr>
            <p:nvPr/>
          </p:nvSpPr>
          <p:spPr bwMode="auto">
            <a:xfrm>
              <a:off x="3969" y="4933"/>
              <a:ext cx="583" cy="438"/>
            </a:xfrm>
            <a:prstGeom prst="rect">
              <a:avLst/>
            </a:prstGeom>
            <a:solidFill>
              <a:srgbClr val="FFFFFF"/>
            </a:solidFill>
            <a:ln w="762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itchFamily="2" charset="2"/>
                <a:buChar char="w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2400"/>
            </a:p>
          </p:txBody>
        </p:sp>
        <p:sp>
          <p:nvSpPr>
            <p:cNvPr id="12317" name="Rectangle 29"/>
            <p:cNvSpPr>
              <a:spLocks noChangeArrowheads="1"/>
            </p:cNvSpPr>
            <p:nvPr/>
          </p:nvSpPr>
          <p:spPr bwMode="auto">
            <a:xfrm>
              <a:off x="4093" y="5020"/>
              <a:ext cx="397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itchFamily="2" charset="2"/>
                <a:buChar char="w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800">
                  <a:solidFill>
                    <a:srgbClr val="000000"/>
                  </a:solidFill>
                  <a:latin typeface="Times New Roman" pitchFamily="18" charset="0"/>
                </a:rPr>
                <a:t>D</a:t>
              </a:r>
              <a:r>
                <a:rPr lang="en-US" altLang="cs-CZ" sz="1800">
                  <a:solidFill>
                    <a:srgbClr val="000000"/>
                  </a:solidFill>
                  <a:latin typeface="Times New Roman" pitchFamily="18" charset="0"/>
                </a:rPr>
                <a:t>3 / 1</a:t>
              </a:r>
              <a:endParaRPr lang="cs-CZ" altLang="cs-CZ" sz="1800"/>
            </a:p>
          </p:txBody>
        </p:sp>
        <p:sp>
          <p:nvSpPr>
            <p:cNvPr id="12318" name="Rectangle 30"/>
            <p:cNvSpPr>
              <a:spLocks noChangeArrowheads="1"/>
            </p:cNvSpPr>
            <p:nvPr/>
          </p:nvSpPr>
          <p:spPr bwMode="auto">
            <a:xfrm>
              <a:off x="4415" y="5020"/>
              <a:ext cx="91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itchFamily="2" charset="2"/>
                <a:buChar char="w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cs-CZ" sz="7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cs-CZ" altLang="cs-CZ" sz="2400"/>
            </a:p>
          </p:txBody>
        </p:sp>
        <p:grpSp>
          <p:nvGrpSpPr>
            <p:cNvPr id="12319" name="Group 31"/>
            <p:cNvGrpSpPr>
              <a:grpSpLocks/>
            </p:cNvGrpSpPr>
            <p:nvPr/>
          </p:nvGrpSpPr>
          <p:grpSpPr bwMode="auto">
            <a:xfrm>
              <a:off x="1645" y="5090"/>
              <a:ext cx="292" cy="126"/>
              <a:chOff x="1645" y="5090"/>
              <a:chExt cx="292" cy="126"/>
            </a:xfrm>
          </p:grpSpPr>
          <p:sp>
            <p:nvSpPr>
              <p:cNvPr id="12338" name="Line 32"/>
              <p:cNvSpPr>
                <a:spLocks noChangeShapeType="1"/>
              </p:cNvSpPr>
              <p:nvPr/>
            </p:nvSpPr>
            <p:spPr bwMode="auto">
              <a:xfrm>
                <a:off x="1645" y="5150"/>
                <a:ext cx="168" cy="2"/>
              </a:xfrm>
              <a:prstGeom prst="line">
                <a:avLst/>
              </a:prstGeom>
              <a:noFill/>
              <a:ln w="762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2339" name="Freeform 33"/>
              <p:cNvSpPr>
                <a:spLocks/>
              </p:cNvSpPr>
              <p:nvPr/>
            </p:nvSpPr>
            <p:spPr bwMode="auto">
              <a:xfrm>
                <a:off x="1810" y="5090"/>
                <a:ext cx="127" cy="126"/>
              </a:xfrm>
              <a:custGeom>
                <a:avLst/>
                <a:gdLst>
                  <a:gd name="T0" fmla="*/ 0 w 127"/>
                  <a:gd name="T1" fmla="*/ 126 h 126"/>
                  <a:gd name="T2" fmla="*/ 127 w 127"/>
                  <a:gd name="T3" fmla="*/ 64 h 126"/>
                  <a:gd name="T4" fmla="*/ 0 w 127"/>
                  <a:gd name="T5" fmla="*/ 0 h 126"/>
                  <a:gd name="T6" fmla="*/ 0 w 127"/>
                  <a:gd name="T7" fmla="*/ 126 h 12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7" h="126">
                    <a:moveTo>
                      <a:pt x="0" y="126"/>
                    </a:moveTo>
                    <a:lnTo>
                      <a:pt x="127" y="64"/>
                    </a:lnTo>
                    <a:lnTo>
                      <a:pt x="0" y="0"/>
                    </a:lnTo>
                    <a:lnTo>
                      <a:pt x="0" y="12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2320" name="Group 34"/>
            <p:cNvGrpSpPr>
              <a:grpSpLocks/>
            </p:cNvGrpSpPr>
            <p:nvPr/>
          </p:nvGrpSpPr>
          <p:grpSpPr bwMode="auto">
            <a:xfrm>
              <a:off x="2226" y="4362"/>
              <a:ext cx="292" cy="571"/>
              <a:chOff x="2226" y="4362"/>
              <a:chExt cx="292" cy="571"/>
            </a:xfrm>
          </p:grpSpPr>
          <p:sp>
            <p:nvSpPr>
              <p:cNvPr id="12336" name="Freeform 35"/>
              <p:cNvSpPr>
                <a:spLocks/>
              </p:cNvSpPr>
              <p:nvPr/>
            </p:nvSpPr>
            <p:spPr bwMode="auto">
              <a:xfrm>
                <a:off x="2226" y="4424"/>
                <a:ext cx="168" cy="509"/>
              </a:xfrm>
              <a:custGeom>
                <a:avLst/>
                <a:gdLst>
                  <a:gd name="T0" fmla="*/ 0 w 168"/>
                  <a:gd name="T1" fmla="*/ 509 h 509"/>
                  <a:gd name="T2" fmla="*/ 0 w 168"/>
                  <a:gd name="T3" fmla="*/ 0 h 509"/>
                  <a:gd name="T4" fmla="*/ 168 w 168"/>
                  <a:gd name="T5" fmla="*/ 0 h 50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68" h="509">
                    <a:moveTo>
                      <a:pt x="0" y="509"/>
                    </a:moveTo>
                    <a:lnTo>
                      <a:pt x="0" y="0"/>
                    </a:lnTo>
                    <a:lnTo>
                      <a:pt x="168" y="0"/>
                    </a:lnTo>
                  </a:path>
                </a:pathLst>
              </a:custGeom>
              <a:noFill/>
              <a:ln w="762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2337" name="Freeform 36"/>
              <p:cNvSpPr>
                <a:spLocks/>
              </p:cNvSpPr>
              <p:nvPr/>
            </p:nvSpPr>
            <p:spPr bwMode="auto">
              <a:xfrm>
                <a:off x="2391" y="4362"/>
                <a:ext cx="127" cy="125"/>
              </a:xfrm>
              <a:custGeom>
                <a:avLst/>
                <a:gdLst>
                  <a:gd name="T0" fmla="*/ 0 w 127"/>
                  <a:gd name="T1" fmla="*/ 125 h 125"/>
                  <a:gd name="T2" fmla="*/ 127 w 127"/>
                  <a:gd name="T3" fmla="*/ 63 h 125"/>
                  <a:gd name="T4" fmla="*/ 0 w 127"/>
                  <a:gd name="T5" fmla="*/ 0 h 125"/>
                  <a:gd name="T6" fmla="*/ 0 w 127"/>
                  <a:gd name="T7" fmla="*/ 125 h 12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7" h="125">
                    <a:moveTo>
                      <a:pt x="0" y="125"/>
                    </a:moveTo>
                    <a:lnTo>
                      <a:pt x="127" y="63"/>
                    </a:lnTo>
                    <a:lnTo>
                      <a:pt x="0" y="0"/>
                    </a:lnTo>
                    <a:lnTo>
                      <a:pt x="0" y="12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2321" name="Group 37"/>
            <p:cNvGrpSpPr>
              <a:grpSpLocks/>
            </p:cNvGrpSpPr>
            <p:nvPr/>
          </p:nvGrpSpPr>
          <p:grpSpPr bwMode="auto">
            <a:xfrm>
              <a:off x="2226" y="5369"/>
              <a:ext cx="292" cy="571"/>
              <a:chOff x="2226" y="5369"/>
              <a:chExt cx="292" cy="571"/>
            </a:xfrm>
          </p:grpSpPr>
          <p:sp>
            <p:nvSpPr>
              <p:cNvPr id="12334" name="Freeform 38"/>
              <p:cNvSpPr>
                <a:spLocks/>
              </p:cNvSpPr>
              <p:nvPr/>
            </p:nvSpPr>
            <p:spPr bwMode="auto">
              <a:xfrm>
                <a:off x="2226" y="5369"/>
                <a:ext cx="168" cy="507"/>
              </a:xfrm>
              <a:custGeom>
                <a:avLst/>
                <a:gdLst>
                  <a:gd name="T0" fmla="*/ 0 w 168"/>
                  <a:gd name="T1" fmla="*/ 0 h 507"/>
                  <a:gd name="T2" fmla="*/ 0 w 168"/>
                  <a:gd name="T3" fmla="*/ 507 h 507"/>
                  <a:gd name="T4" fmla="*/ 168 w 168"/>
                  <a:gd name="T5" fmla="*/ 507 h 50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68" h="507">
                    <a:moveTo>
                      <a:pt x="0" y="0"/>
                    </a:moveTo>
                    <a:lnTo>
                      <a:pt x="0" y="507"/>
                    </a:lnTo>
                    <a:lnTo>
                      <a:pt x="168" y="507"/>
                    </a:lnTo>
                  </a:path>
                </a:pathLst>
              </a:custGeom>
              <a:noFill/>
              <a:ln w="762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2335" name="Freeform 39"/>
              <p:cNvSpPr>
                <a:spLocks/>
              </p:cNvSpPr>
              <p:nvPr/>
            </p:nvSpPr>
            <p:spPr bwMode="auto">
              <a:xfrm>
                <a:off x="2391" y="5814"/>
                <a:ext cx="127" cy="126"/>
              </a:xfrm>
              <a:custGeom>
                <a:avLst/>
                <a:gdLst>
                  <a:gd name="T0" fmla="*/ 0 w 127"/>
                  <a:gd name="T1" fmla="*/ 126 h 126"/>
                  <a:gd name="T2" fmla="*/ 127 w 127"/>
                  <a:gd name="T3" fmla="*/ 64 h 126"/>
                  <a:gd name="T4" fmla="*/ 0 w 127"/>
                  <a:gd name="T5" fmla="*/ 0 h 126"/>
                  <a:gd name="T6" fmla="*/ 0 w 127"/>
                  <a:gd name="T7" fmla="*/ 126 h 12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7" h="126">
                    <a:moveTo>
                      <a:pt x="0" y="126"/>
                    </a:moveTo>
                    <a:lnTo>
                      <a:pt x="127" y="64"/>
                    </a:lnTo>
                    <a:lnTo>
                      <a:pt x="0" y="0"/>
                    </a:lnTo>
                    <a:lnTo>
                      <a:pt x="0" y="12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2322" name="Group 40"/>
            <p:cNvGrpSpPr>
              <a:grpSpLocks/>
            </p:cNvGrpSpPr>
            <p:nvPr/>
          </p:nvGrpSpPr>
          <p:grpSpPr bwMode="auto">
            <a:xfrm>
              <a:off x="3679" y="4642"/>
              <a:ext cx="292" cy="572"/>
              <a:chOff x="3679" y="4642"/>
              <a:chExt cx="292" cy="572"/>
            </a:xfrm>
          </p:grpSpPr>
          <p:sp>
            <p:nvSpPr>
              <p:cNvPr id="12332" name="Freeform 41"/>
              <p:cNvSpPr>
                <a:spLocks/>
              </p:cNvSpPr>
              <p:nvPr/>
            </p:nvSpPr>
            <p:spPr bwMode="auto">
              <a:xfrm>
                <a:off x="3679" y="4642"/>
                <a:ext cx="168" cy="508"/>
              </a:xfrm>
              <a:custGeom>
                <a:avLst/>
                <a:gdLst>
                  <a:gd name="T0" fmla="*/ 0 w 168"/>
                  <a:gd name="T1" fmla="*/ 0 h 508"/>
                  <a:gd name="T2" fmla="*/ 0 w 168"/>
                  <a:gd name="T3" fmla="*/ 508 h 508"/>
                  <a:gd name="T4" fmla="*/ 168 w 168"/>
                  <a:gd name="T5" fmla="*/ 508 h 50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68" h="508">
                    <a:moveTo>
                      <a:pt x="0" y="0"/>
                    </a:moveTo>
                    <a:lnTo>
                      <a:pt x="0" y="508"/>
                    </a:lnTo>
                    <a:lnTo>
                      <a:pt x="168" y="508"/>
                    </a:lnTo>
                  </a:path>
                </a:pathLst>
              </a:custGeom>
              <a:noFill/>
              <a:ln w="762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2333" name="Freeform 42"/>
              <p:cNvSpPr>
                <a:spLocks/>
              </p:cNvSpPr>
              <p:nvPr/>
            </p:nvSpPr>
            <p:spPr bwMode="auto">
              <a:xfrm>
                <a:off x="3843" y="5088"/>
                <a:ext cx="128" cy="126"/>
              </a:xfrm>
              <a:custGeom>
                <a:avLst/>
                <a:gdLst>
                  <a:gd name="T0" fmla="*/ 0 w 128"/>
                  <a:gd name="T1" fmla="*/ 126 h 126"/>
                  <a:gd name="T2" fmla="*/ 128 w 128"/>
                  <a:gd name="T3" fmla="*/ 62 h 126"/>
                  <a:gd name="T4" fmla="*/ 0 w 128"/>
                  <a:gd name="T5" fmla="*/ 0 h 126"/>
                  <a:gd name="T6" fmla="*/ 0 w 128"/>
                  <a:gd name="T7" fmla="*/ 126 h 12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8" h="126">
                    <a:moveTo>
                      <a:pt x="0" y="126"/>
                    </a:moveTo>
                    <a:lnTo>
                      <a:pt x="128" y="62"/>
                    </a:lnTo>
                    <a:lnTo>
                      <a:pt x="0" y="0"/>
                    </a:lnTo>
                    <a:lnTo>
                      <a:pt x="0" y="12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2323" name="Group 43"/>
            <p:cNvGrpSpPr>
              <a:grpSpLocks/>
            </p:cNvGrpSpPr>
            <p:nvPr/>
          </p:nvGrpSpPr>
          <p:grpSpPr bwMode="auto">
            <a:xfrm>
              <a:off x="3679" y="5088"/>
              <a:ext cx="292" cy="571"/>
              <a:chOff x="3679" y="5088"/>
              <a:chExt cx="292" cy="571"/>
            </a:xfrm>
          </p:grpSpPr>
          <p:sp>
            <p:nvSpPr>
              <p:cNvPr id="12330" name="Freeform 44"/>
              <p:cNvSpPr>
                <a:spLocks/>
              </p:cNvSpPr>
              <p:nvPr/>
            </p:nvSpPr>
            <p:spPr bwMode="auto">
              <a:xfrm>
                <a:off x="3679" y="5150"/>
                <a:ext cx="168" cy="509"/>
              </a:xfrm>
              <a:custGeom>
                <a:avLst/>
                <a:gdLst>
                  <a:gd name="T0" fmla="*/ 0 w 168"/>
                  <a:gd name="T1" fmla="*/ 509 h 509"/>
                  <a:gd name="T2" fmla="*/ 0 w 168"/>
                  <a:gd name="T3" fmla="*/ 0 h 509"/>
                  <a:gd name="T4" fmla="*/ 168 w 168"/>
                  <a:gd name="T5" fmla="*/ 0 h 50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68" h="509">
                    <a:moveTo>
                      <a:pt x="0" y="509"/>
                    </a:moveTo>
                    <a:lnTo>
                      <a:pt x="0" y="0"/>
                    </a:lnTo>
                    <a:lnTo>
                      <a:pt x="168" y="0"/>
                    </a:lnTo>
                  </a:path>
                </a:pathLst>
              </a:custGeom>
              <a:noFill/>
              <a:ln w="762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2331" name="Freeform 45"/>
              <p:cNvSpPr>
                <a:spLocks/>
              </p:cNvSpPr>
              <p:nvPr/>
            </p:nvSpPr>
            <p:spPr bwMode="auto">
              <a:xfrm>
                <a:off x="3843" y="5088"/>
                <a:ext cx="128" cy="126"/>
              </a:xfrm>
              <a:custGeom>
                <a:avLst/>
                <a:gdLst>
                  <a:gd name="T0" fmla="*/ 0 w 128"/>
                  <a:gd name="T1" fmla="*/ 126 h 126"/>
                  <a:gd name="T2" fmla="*/ 128 w 128"/>
                  <a:gd name="T3" fmla="*/ 62 h 126"/>
                  <a:gd name="T4" fmla="*/ 0 w 128"/>
                  <a:gd name="T5" fmla="*/ 0 h 126"/>
                  <a:gd name="T6" fmla="*/ 0 w 128"/>
                  <a:gd name="T7" fmla="*/ 126 h 12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8" h="126">
                    <a:moveTo>
                      <a:pt x="0" y="126"/>
                    </a:moveTo>
                    <a:lnTo>
                      <a:pt x="128" y="62"/>
                    </a:lnTo>
                    <a:lnTo>
                      <a:pt x="0" y="0"/>
                    </a:lnTo>
                    <a:lnTo>
                      <a:pt x="0" y="12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2324" name="Group 46"/>
            <p:cNvGrpSpPr>
              <a:grpSpLocks/>
            </p:cNvGrpSpPr>
            <p:nvPr/>
          </p:nvGrpSpPr>
          <p:grpSpPr bwMode="auto">
            <a:xfrm>
              <a:off x="3098" y="4363"/>
              <a:ext cx="292" cy="126"/>
              <a:chOff x="3098" y="4363"/>
              <a:chExt cx="292" cy="126"/>
            </a:xfrm>
          </p:grpSpPr>
          <p:sp>
            <p:nvSpPr>
              <p:cNvPr id="12328" name="Line 47"/>
              <p:cNvSpPr>
                <a:spLocks noChangeShapeType="1"/>
              </p:cNvSpPr>
              <p:nvPr/>
            </p:nvSpPr>
            <p:spPr bwMode="auto">
              <a:xfrm>
                <a:off x="3098" y="4424"/>
                <a:ext cx="168" cy="1"/>
              </a:xfrm>
              <a:prstGeom prst="line">
                <a:avLst/>
              </a:prstGeom>
              <a:noFill/>
              <a:ln w="762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2329" name="Freeform 48"/>
              <p:cNvSpPr>
                <a:spLocks/>
              </p:cNvSpPr>
              <p:nvPr/>
            </p:nvSpPr>
            <p:spPr bwMode="auto">
              <a:xfrm>
                <a:off x="3262" y="4363"/>
                <a:ext cx="128" cy="126"/>
              </a:xfrm>
              <a:custGeom>
                <a:avLst/>
                <a:gdLst>
                  <a:gd name="T0" fmla="*/ 0 w 128"/>
                  <a:gd name="T1" fmla="*/ 126 h 126"/>
                  <a:gd name="T2" fmla="*/ 128 w 128"/>
                  <a:gd name="T3" fmla="*/ 62 h 126"/>
                  <a:gd name="T4" fmla="*/ 0 w 128"/>
                  <a:gd name="T5" fmla="*/ 0 h 126"/>
                  <a:gd name="T6" fmla="*/ 0 w 128"/>
                  <a:gd name="T7" fmla="*/ 126 h 12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8" h="126">
                    <a:moveTo>
                      <a:pt x="0" y="126"/>
                    </a:moveTo>
                    <a:lnTo>
                      <a:pt x="128" y="62"/>
                    </a:lnTo>
                    <a:lnTo>
                      <a:pt x="0" y="0"/>
                    </a:lnTo>
                    <a:lnTo>
                      <a:pt x="0" y="12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2325" name="Group 49"/>
            <p:cNvGrpSpPr>
              <a:grpSpLocks/>
            </p:cNvGrpSpPr>
            <p:nvPr/>
          </p:nvGrpSpPr>
          <p:grpSpPr bwMode="auto">
            <a:xfrm>
              <a:off x="3098" y="5816"/>
              <a:ext cx="292" cy="126"/>
              <a:chOff x="3098" y="5816"/>
              <a:chExt cx="292" cy="126"/>
            </a:xfrm>
          </p:grpSpPr>
          <p:sp>
            <p:nvSpPr>
              <p:cNvPr id="12326" name="Line 50"/>
              <p:cNvSpPr>
                <a:spLocks noChangeShapeType="1"/>
              </p:cNvSpPr>
              <p:nvPr/>
            </p:nvSpPr>
            <p:spPr bwMode="auto">
              <a:xfrm>
                <a:off x="3098" y="5876"/>
                <a:ext cx="168" cy="2"/>
              </a:xfrm>
              <a:prstGeom prst="line">
                <a:avLst/>
              </a:prstGeom>
              <a:noFill/>
              <a:ln w="762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2327" name="Freeform 51"/>
              <p:cNvSpPr>
                <a:spLocks/>
              </p:cNvSpPr>
              <p:nvPr/>
            </p:nvSpPr>
            <p:spPr bwMode="auto">
              <a:xfrm>
                <a:off x="3262" y="5816"/>
                <a:ext cx="128" cy="126"/>
              </a:xfrm>
              <a:custGeom>
                <a:avLst/>
                <a:gdLst>
                  <a:gd name="T0" fmla="*/ 0 w 128"/>
                  <a:gd name="T1" fmla="*/ 126 h 126"/>
                  <a:gd name="T2" fmla="*/ 128 w 128"/>
                  <a:gd name="T3" fmla="*/ 62 h 126"/>
                  <a:gd name="T4" fmla="*/ 0 w 128"/>
                  <a:gd name="T5" fmla="*/ 0 h 126"/>
                  <a:gd name="T6" fmla="*/ 0 w 128"/>
                  <a:gd name="T7" fmla="*/ 126 h 12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8" h="126">
                    <a:moveTo>
                      <a:pt x="0" y="126"/>
                    </a:moveTo>
                    <a:lnTo>
                      <a:pt x="128" y="62"/>
                    </a:lnTo>
                    <a:lnTo>
                      <a:pt x="0" y="0"/>
                    </a:lnTo>
                    <a:lnTo>
                      <a:pt x="0" y="12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766994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5288" y="549275"/>
            <a:ext cx="8577262" cy="51117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744568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Literatura</a:t>
            </a:r>
          </a:p>
        </p:txBody>
      </p:sp>
      <p:sp>
        <p:nvSpPr>
          <p:cNvPr id="32771" name="Zástupný symbol pro obsah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cs-CZ" altLang="cs-CZ" sz="2000" smtClean="0"/>
              <a:t>DOLANSKÝ, V.- MĚKOTA, V.-NĚMEC, V.: Projektový management, Grada, Praha 1996, ISBN 80 –7169-287-5.</a:t>
            </a:r>
          </a:p>
          <a:p>
            <a:pPr marL="0" lvl="1" indent="0"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cs-CZ" altLang="cs-CZ" sz="2000" smtClean="0"/>
              <a:t>SKALICKÝ, J. –JERMÁŘ, M. –SVOBODA, J. Projektový management a potřebné kompetence. V Plzni: Západočeská univerzita, 2010. 978-80-7043-975-3</a:t>
            </a:r>
          </a:p>
          <a:p>
            <a:pPr marL="0" lvl="1" indent="0"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cs-CZ" altLang="cs-CZ" sz="2000" smtClean="0"/>
              <a:t>FOTR, J. – SOUČEK, I. Podnikatelský záměr a investiční rozhodování. Praha: Grada, 2005. 80-247-0939-2</a:t>
            </a:r>
          </a:p>
          <a:p>
            <a:pPr marL="0" lvl="1" indent="0"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sv-SE" altLang="cs-CZ" sz="2000" smtClean="0"/>
              <a:t>SVOZILOVÁ, A. Projektový management. Praha: Grada</a:t>
            </a:r>
            <a:r>
              <a:rPr lang="cs-CZ" altLang="cs-CZ" sz="2000" smtClean="0"/>
              <a:t> Publishing,</a:t>
            </a:r>
          </a:p>
          <a:p>
            <a:pPr marL="0" lvl="1" indent="0"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cs-CZ" altLang="cs-CZ" sz="2000" smtClean="0"/>
              <a:t>2011. 978-80-247-3611-2</a:t>
            </a:r>
          </a:p>
          <a:p>
            <a:pPr marL="0" lvl="1" indent="0"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cs-CZ" altLang="cs-CZ" sz="2000" smtClean="0"/>
              <a:t>ROSENAU, M D. Řízení projektů. Praha: Computer Press,</a:t>
            </a:r>
          </a:p>
          <a:p>
            <a:pPr marL="0" lvl="1" indent="0"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cs-CZ" altLang="cs-CZ" sz="2000" smtClean="0"/>
              <a:t>2007. 978-80-251-1506-0</a:t>
            </a:r>
          </a:p>
        </p:txBody>
      </p:sp>
    </p:spTree>
    <p:extLst>
      <p:ext uri="{BB962C8B-B14F-4D97-AF65-F5344CB8AC3E}">
        <p14:creationId xmlns:p14="http://schemas.microsoft.com/office/powerpoint/2010/main" val="1581158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smtClean="0"/>
              <a:t>Diskuse</a:t>
            </a:r>
          </a:p>
        </p:txBody>
      </p:sp>
      <p:sp>
        <p:nvSpPr>
          <p:cNvPr id="33795" name="Podnadpis 2" descr="Rectangle: Click to edit Master text styles&#10;Second level&#10;Third level&#10;Fourth level&#10;Fifth level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altLang="cs-CZ" smtClean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92755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4000" smtClean="0"/>
              <a:t>Druhy projektů</a:t>
            </a:r>
            <a:br>
              <a:rPr lang="cs-CZ" altLang="cs-CZ" sz="4000" smtClean="0"/>
            </a:br>
            <a:r>
              <a:rPr lang="cs-CZ" altLang="cs-CZ" sz="2800" smtClean="0"/>
              <a:t>Teoretická část</a:t>
            </a:r>
          </a:p>
        </p:txBody>
      </p:sp>
      <p:sp>
        <p:nvSpPr>
          <p:cNvPr id="2253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cs-CZ" altLang="cs-CZ" sz="2400" b="1" smtClean="0">
                <a:latin typeface="Times New Roman" pitchFamily="18" charset="0"/>
                <a:cs typeface="Times New Roman" pitchFamily="18" charset="0"/>
              </a:rPr>
              <a:t>INOVAČNÍ PROJEKT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altLang="cs-CZ" sz="2400" smtClean="0">
                <a:latin typeface="Times New Roman" pitchFamily="18" charset="0"/>
                <a:cs typeface="Times New Roman" pitchFamily="18" charset="0"/>
              </a:rPr>
              <a:t>Se vyznačuje </a:t>
            </a:r>
            <a:r>
              <a:rPr lang="cs-CZ" altLang="cs-CZ" sz="2400" u="sng" smtClean="0">
                <a:latin typeface="Times New Roman" pitchFamily="18" charset="0"/>
                <a:cs typeface="Times New Roman" pitchFamily="18" charset="0"/>
              </a:rPr>
              <a:t>mimořádně složitým novýma málo strukturovaným zadáním</a:t>
            </a:r>
            <a:r>
              <a:rPr lang="cs-CZ" altLang="cs-CZ" sz="2400" smtClean="0">
                <a:latin typeface="Times New Roman" pitchFamily="18" charset="0"/>
                <a:cs typeface="Times New Roman" pitchFamily="18" charset="0"/>
              </a:rPr>
              <a:t>, které se v průběhu projektu dost </a:t>
            </a:r>
            <a:r>
              <a:rPr lang="cs-CZ" altLang="cs-CZ" sz="2400" u="sng" smtClean="0">
                <a:latin typeface="Times New Roman" pitchFamily="18" charset="0"/>
                <a:cs typeface="Times New Roman" pitchFamily="18" charset="0"/>
              </a:rPr>
              <a:t>často mění</a:t>
            </a:r>
            <a:r>
              <a:rPr lang="cs-CZ" altLang="cs-CZ" sz="240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altLang="cs-CZ" sz="2400" smtClean="0">
                <a:latin typeface="Times New Roman" pitchFamily="18" charset="0"/>
                <a:cs typeface="Times New Roman" pitchFamily="18" charset="0"/>
              </a:rPr>
              <a:t>Pro tyto typy projektů je potřebné vytvořit projektové jednotky se značnou </a:t>
            </a:r>
            <a:r>
              <a:rPr lang="cs-CZ" altLang="cs-CZ" sz="2400" u="sng" smtClean="0">
                <a:latin typeface="Times New Roman" pitchFamily="18" charset="0"/>
                <a:cs typeface="Times New Roman" pitchFamily="18" charset="0"/>
              </a:rPr>
              <a:t>autonomií</a:t>
            </a:r>
            <a:r>
              <a:rPr lang="cs-CZ" altLang="cs-CZ" sz="2400" smtClean="0">
                <a:latin typeface="Times New Roman" pitchFamily="18" charset="0"/>
                <a:cs typeface="Times New Roman" pitchFamily="18" charset="0"/>
              </a:rPr>
              <a:t> v rozhodování a realizaci. Projektový tým se doporučuje složit </a:t>
            </a:r>
            <a:r>
              <a:rPr lang="cs-CZ" altLang="cs-CZ" sz="2400" u="sng" smtClean="0">
                <a:latin typeface="Times New Roman" pitchFamily="18" charset="0"/>
                <a:cs typeface="Times New Roman" pitchFamily="18" charset="0"/>
              </a:rPr>
              <a:t>heterogenně</a:t>
            </a:r>
            <a:r>
              <a:rPr lang="cs-CZ" altLang="cs-CZ" sz="2400" smtClean="0">
                <a:latin typeface="Times New Roman" pitchFamily="18" charset="0"/>
                <a:cs typeface="Times New Roman" pitchFamily="18" charset="0"/>
              </a:rPr>
              <a:t> z důvodu značné variability řešení a zajištění </a:t>
            </a:r>
            <a:r>
              <a:rPr lang="cs-CZ" altLang="cs-CZ" sz="2400" u="sng" smtClean="0">
                <a:latin typeface="Times New Roman" pitchFamily="18" charset="0"/>
                <a:cs typeface="Times New Roman" pitchFamily="18" charset="0"/>
              </a:rPr>
              <a:t>tvůrčího přístupu</a:t>
            </a:r>
            <a:r>
              <a:rPr lang="cs-CZ" altLang="cs-CZ" sz="240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1543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4000" smtClean="0"/>
              <a:t>Druhy projektů </a:t>
            </a:r>
            <a:br>
              <a:rPr lang="cs-CZ" altLang="cs-CZ" sz="4000" smtClean="0"/>
            </a:br>
            <a:r>
              <a:rPr lang="cs-CZ" altLang="cs-CZ" sz="2800" smtClean="0"/>
              <a:t>Teoretická část</a:t>
            </a:r>
          </a:p>
        </p:txBody>
      </p:sp>
      <p:sp>
        <p:nvSpPr>
          <p:cNvPr id="2355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cs-CZ" altLang="cs-CZ" sz="2400" b="1" smtClean="0">
                <a:latin typeface="Times New Roman" pitchFamily="18" charset="0"/>
                <a:cs typeface="Times New Roman" pitchFamily="18" charset="0"/>
              </a:rPr>
              <a:t>RUTINNÍ PROJEKTY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altLang="cs-CZ" sz="2400" smtClean="0">
                <a:latin typeface="Times New Roman" pitchFamily="18" charset="0"/>
                <a:cs typeface="Times New Roman" pitchFamily="18" charset="0"/>
              </a:rPr>
              <a:t>Se vyznačují jejich zadáním a rámcovými podmínkami, které jsou </a:t>
            </a:r>
            <a:r>
              <a:rPr lang="cs-CZ" altLang="cs-CZ" sz="2400" u="sng" smtClean="0">
                <a:latin typeface="Times New Roman" pitchFamily="18" charset="0"/>
                <a:cs typeface="Times New Roman" pitchFamily="18" charset="0"/>
              </a:rPr>
              <a:t>málo složité a variabilní</a:t>
            </a:r>
            <a:r>
              <a:rPr lang="cs-CZ" altLang="cs-CZ" sz="2400" smtClean="0">
                <a:latin typeface="Times New Roman" pitchFamily="18" charset="0"/>
                <a:cs typeface="Times New Roman" pitchFamily="18" charset="0"/>
              </a:rPr>
              <a:t> z pohledu dosahovaných řešení a </a:t>
            </a:r>
            <a:r>
              <a:rPr lang="cs-CZ" altLang="cs-CZ" sz="2400" u="sng" smtClean="0">
                <a:latin typeface="Times New Roman" pitchFamily="18" charset="0"/>
                <a:cs typeface="Times New Roman" pitchFamily="18" charset="0"/>
              </a:rPr>
              <a:t>vysokou mírou strukturovanosti</a:t>
            </a:r>
            <a:r>
              <a:rPr lang="cs-CZ" altLang="cs-CZ" sz="240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altLang="cs-CZ" sz="2400" smtClean="0">
                <a:latin typeface="Times New Roman" pitchFamily="18" charset="0"/>
                <a:cs typeface="Times New Roman" pitchFamily="18" charset="0"/>
              </a:rPr>
              <a:t>Opírají se o jasně strukturované data, </a:t>
            </a:r>
            <a:r>
              <a:rPr lang="cs-CZ" altLang="cs-CZ" sz="2400" u="sng" smtClean="0">
                <a:latin typeface="Times New Roman" pitchFamily="18" charset="0"/>
                <a:cs typeface="Times New Roman" pitchFamily="18" charset="0"/>
              </a:rPr>
              <a:t>z minulosti dosažených výsledků z podobných projektů</a:t>
            </a:r>
            <a:r>
              <a:rPr lang="cs-CZ" altLang="cs-CZ" sz="2400" smtClean="0">
                <a:latin typeface="Times New Roman" pitchFamily="18" charset="0"/>
                <a:cs typeface="Times New Roman" pitchFamily="18" charset="0"/>
              </a:rPr>
              <a:t>, které lze velmi dobře modelovat včetně případných řešení.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altLang="cs-CZ" sz="2400" smtClean="0">
                <a:latin typeface="Times New Roman" pitchFamily="18" charset="0"/>
                <a:cs typeface="Times New Roman" pitchFamily="18" charset="0"/>
              </a:rPr>
              <a:t>Nevyžadují vysokou odbornost projektového týmu, jedná se o projekty pro „nováčky“.</a:t>
            </a:r>
          </a:p>
        </p:txBody>
      </p:sp>
    </p:spTree>
    <p:extLst>
      <p:ext uri="{BB962C8B-B14F-4D97-AF65-F5344CB8AC3E}">
        <p14:creationId xmlns:p14="http://schemas.microsoft.com/office/powerpoint/2010/main" val="965167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4000" smtClean="0"/>
              <a:t>Druhy projektů</a:t>
            </a:r>
            <a:br>
              <a:rPr lang="cs-CZ" altLang="cs-CZ" sz="4000" smtClean="0"/>
            </a:br>
            <a:r>
              <a:rPr lang="cs-CZ" altLang="cs-CZ" sz="2800" smtClean="0"/>
              <a:t>Teoretická část</a:t>
            </a:r>
          </a:p>
        </p:txBody>
      </p:sp>
      <p:graphicFrame>
        <p:nvGraphicFramePr>
          <p:cNvPr id="55334" name="Group 38"/>
          <p:cNvGraphicFramePr>
            <a:graphicFrameLocks noGrp="1"/>
          </p:cNvGraphicFramePr>
          <p:nvPr>
            <p:ph type="tbl" idx="1"/>
          </p:nvPr>
        </p:nvGraphicFramePr>
        <p:xfrm>
          <a:off x="838200" y="1676400"/>
          <a:ext cx="7772400" cy="4594267"/>
        </p:xfrm>
        <a:graphic>
          <a:graphicData uri="http://schemas.openxmlformats.org/drawingml/2006/table">
            <a:tbl>
              <a:tblPr/>
              <a:tblGrid>
                <a:gridCol w="2590800"/>
                <a:gridCol w="2590800"/>
                <a:gridCol w="2590800"/>
              </a:tblGrid>
              <a:tr h="10282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DRUH PROJEKTU</a:t>
                      </a: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RUTINNÍ PROJEKTY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INOVAČNÍ PROJEKTY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886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TECHNIKA</a:t>
                      </a: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Uplatnění strukturovaných metod – CPM, PERT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Uplatnění kreativních metod postupného vývoje – koncepce verzí a konfiguračního řadění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886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ORGANIZACE</a:t>
                      </a: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Sdružování podobných projektů, standardizace komunikace a postupů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Specifická </a:t>
                      </a:r>
                      <a:r>
                        <a:rPr kumimoji="0" lang="cs-CZ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org</a:t>
                      </a: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forma, heterogenní týmy, rozsáhlý prostor pro rozhodování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886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PRACOVNÍCI</a:t>
                      </a: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Motivace, integrální projektová kultura zaměřená na výkonnost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Kreativita podporována projektovou kulturou, přizpůsobení se vyšší autonomii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662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600" smtClean="0"/>
              <a:t>Formy projektového managementu </a:t>
            </a:r>
            <a:br>
              <a:rPr lang="cs-CZ" altLang="cs-CZ" sz="3600" smtClean="0"/>
            </a:br>
            <a:r>
              <a:rPr lang="cs-CZ" altLang="cs-CZ" sz="2400" smtClean="0"/>
              <a:t>Teoretická část</a:t>
            </a:r>
          </a:p>
        </p:txBody>
      </p:sp>
      <p:sp>
        <p:nvSpPr>
          <p:cNvPr id="2560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ctr" eaLnBrk="1" hangingPunct="1">
              <a:buFont typeface="Wingdings" pitchFamily="2" charset="2"/>
              <a:buNone/>
            </a:pPr>
            <a:r>
              <a:rPr lang="cs-CZ" altLang="cs-CZ" sz="2400" smtClean="0">
                <a:latin typeface="Times New Roman" pitchFamily="18" charset="0"/>
                <a:cs typeface="Times New Roman" pitchFamily="18" charset="0"/>
              </a:rPr>
              <a:t>Faktory ovlivňující úspěšnou realizaci projektu:</a:t>
            </a:r>
          </a:p>
          <a:p>
            <a:pPr marL="609600" indent="-609600" algn="ctr" eaLnBrk="1" hangingPunct="1">
              <a:buFont typeface="Wingdings" pitchFamily="2" charset="2"/>
              <a:buAutoNum type="arabicPeriod"/>
            </a:pPr>
            <a:r>
              <a:rPr lang="cs-CZ" altLang="cs-CZ" sz="2400" smtClean="0">
                <a:latin typeface="Times New Roman" pitchFamily="18" charset="0"/>
                <a:cs typeface="Times New Roman" pitchFamily="18" charset="0"/>
              </a:rPr>
              <a:t>Koncept (přípravná fáze projektování)</a:t>
            </a:r>
          </a:p>
          <a:p>
            <a:pPr marL="609600" indent="-609600" algn="ctr" eaLnBrk="1" hangingPunct="1">
              <a:buFont typeface="Wingdings" pitchFamily="2" charset="2"/>
              <a:buAutoNum type="arabicPeriod"/>
            </a:pPr>
            <a:r>
              <a:rPr lang="cs-CZ" altLang="cs-CZ" sz="2400" smtClean="0">
                <a:latin typeface="Times New Roman" pitchFamily="18" charset="0"/>
                <a:cs typeface="Times New Roman" pitchFamily="18" charset="0"/>
              </a:rPr>
              <a:t>Závažnost záměru (rizika a dopady projektu)</a:t>
            </a:r>
          </a:p>
          <a:p>
            <a:pPr marL="609600" indent="-609600" algn="ctr" eaLnBrk="1" hangingPunct="1">
              <a:buFont typeface="Wingdings" pitchFamily="2" charset="2"/>
              <a:buAutoNum type="arabicPeriod"/>
            </a:pPr>
            <a:r>
              <a:rPr lang="cs-CZ" altLang="cs-CZ" sz="2400" smtClean="0">
                <a:latin typeface="Times New Roman" pitchFamily="18" charset="0"/>
                <a:cs typeface="Times New Roman" pitchFamily="18" charset="0"/>
              </a:rPr>
              <a:t>Metodický systém (plánování, realizace a kontrola projektu)</a:t>
            </a:r>
          </a:p>
          <a:p>
            <a:pPr marL="609600" indent="-609600" algn="ctr" eaLnBrk="1" hangingPunct="1">
              <a:buFont typeface="Wingdings" pitchFamily="2" charset="2"/>
              <a:buAutoNum type="arabicPeriod"/>
            </a:pPr>
            <a:r>
              <a:rPr lang="cs-CZ" altLang="cs-CZ" sz="2400" smtClean="0">
                <a:latin typeface="Times New Roman" pitchFamily="18" charset="0"/>
                <a:cs typeface="Times New Roman" pitchFamily="18" charset="0"/>
              </a:rPr>
              <a:t>Správné myšlení projektové skupiny</a:t>
            </a:r>
          </a:p>
          <a:p>
            <a:pPr marL="609600" indent="-609600" algn="ctr" eaLnBrk="1" hangingPunct="1">
              <a:buFont typeface="Wingdings" pitchFamily="2" charset="2"/>
              <a:buAutoNum type="arabicPeriod"/>
            </a:pPr>
            <a:r>
              <a:rPr lang="cs-CZ" altLang="cs-CZ" sz="2400" smtClean="0">
                <a:latin typeface="Times New Roman" pitchFamily="18" charset="0"/>
                <a:cs typeface="Times New Roman" pitchFamily="18" charset="0"/>
              </a:rPr>
              <a:t>Vedoucí projektu</a:t>
            </a:r>
          </a:p>
          <a:p>
            <a:pPr marL="609600" indent="-609600" algn="ctr" eaLnBrk="1" hangingPunct="1">
              <a:buFont typeface="Wingdings" pitchFamily="2" charset="2"/>
              <a:buAutoNum type="arabicPeriod"/>
            </a:pPr>
            <a:r>
              <a:rPr lang="cs-CZ" altLang="cs-CZ" sz="2400" smtClean="0">
                <a:latin typeface="Times New Roman" pitchFamily="18" charset="0"/>
                <a:cs typeface="Times New Roman" pitchFamily="18" charset="0"/>
              </a:rPr>
              <a:t>Tvořivé pracovní klima</a:t>
            </a:r>
          </a:p>
          <a:p>
            <a:pPr marL="609600" indent="-609600" algn="ctr" eaLnBrk="1" hangingPunct="1">
              <a:buFont typeface="Wingdings" pitchFamily="2" charset="2"/>
              <a:buAutoNum type="arabicPeriod"/>
            </a:pPr>
            <a:endParaRPr lang="cs-CZ" altLang="cs-CZ" sz="2400" smtClean="0"/>
          </a:p>
        </p:txBody>
      </p:sp>
    </p:spTree>
    <p:extLst>
      <p:ext uri="{BB962C8B-B14F-4D97-AF65-F5344CB8AC3E}">
        <p14:creationId xmlns:p14="http://schemas.microsoft.com/office/powerpoint/2010/main" val="3365261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4000" smtClean="0"/>
              <a:t>Projektový cyklus</a:t>
            </a:r>
            <a:br>
              <a:rPr lang="cs-CZ" altLang="cs-CZ" sz="4000" smtClean="0"/>
            </a:br>
            <a:r>
              <a:rPr lang="cs-CZ" altLang="cs-CZ" sz="2800" smtClean="0"/>
              <a:t>Teoretická část</a:t>
            </a:r>
          </a:p>
        </p:txBody>
      </p:sp>
      <p:sp>
        <p:nvSpPr>
          <p:cNvPr id="2662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mtClean="0">
                <a:latin typeface="Times New Roman" pitchFamily="18" charset="0"/>
                <a:cs typeface="Times New Roman" pitchFamily="18" charset="0"/>
              </a:rPr>
              <a:t>Je proces, který po </a:t>
            </a:r>
            <a:r>
              <a:rPr lang="cs-CZ" altLang="cs-CZ" u="sng" smtClean="0">
                <a:latin typeface="Times New Roman" pitchFamily="18" charset="0"/>
                <a:cs typeface="Times New Roman" pitchFamily="18" charset="0"/>
              </a:rPr>
              <a:t>krocích identifikuje, rozvíjí a implementuje projektové cíle</a:t>
            </a:r>
            <a:r>
              <a:rPr lang="cs-CZ" altLang="cs-CZ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mtClean="0">
                <a:latin typeface="Times New Roman" pitchFamily="18" charset="0"/>
                <a:cs typeface="Times New Roman" pitchFamily="18" charset="0"/>
              </a:rPr>
              <a:t>Tím projekt dostává nové myšlenky, informace a zkušenosti vedoucí k dalším projektům nebo zlepšení již existujících projektů</a:t>
            </a:r>
            <a:r>
              <a:rPr lang="cs-CZ" altLang="cs-CZ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8011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4000" smtClean="0"/>
              <a:t>Projektový cyklus</a:t>
            </a:r>
            <a:br>
              <a:rPr lang="cs-CZ" altLang="cs-CZ" sz="4000" smtClean="0"/>
            </a:br>
            <a:r>
              <a:rPr lang="cs-CZ" altLang="cs-CZ" sz="2800" smtClean="0"/>
              <a:t>Teoretická část</a:t>
            </a:r>
          </a:p>
        </p:txBody>
      </p:sp>
      <p:sp>
        <p:nvSpPr>
          <p:cNvPr id="2765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000" smtClean="0">
                <a:latin typeface="Times New Roman" pitchFamily="18" charset="0"/>
                <a:cs typeface="Times New Roman" pitchFamily="18" charset="0"/>
              </a:rPr>
              <a:t>Výsledné schéma projektového cyklu: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000" smtClean="0"/>
          </a:p>
          <a:p>
            <a:pPr eaLnBrk="1" hangingPunct="1">
              <a:buFont typeface="Wingdings" pitchFamily="2" charset="2"/>
              <a:buNone/>
            </a:pPr>
            <a:endParaRPr lang="cs-CZ" altLang="cs-CZ" sz="2000" smtClean="0"/>
          </a:p>
        </p:txBody>
      </p:sp>
      <p:grpSp>
        <p:nvGrpSpPr>
          <p:cNvPr id="27652" name="Group 5"/>
          <p:cNvGrpSpPr>
            <a:grpSpLocks/>
          </p:cNvGrpSpPr>
          <p:nvPr/>
        </p:nvGrpSpPr>
        <p:grpSpPr bwMode="auto">
          <a:xfrm>
            <a:off x="1692275" y="2492375"/>
            <a:ext cx="5616575" cy="3744913"/>
            <a:chOff x="1418" y="8978"/>
            <a:chExt cx="7560" cy="4140"/>
          </a:xfrm>
        </p:grpSpPr>
        <p:sp>
          <p:nvSpPr>
            <p:cNvPr id="27653" name="Line 6"/>
            <p:cNvSpPr>
              <a:spLocks noChangeShapeType="1"/>
            </p:cNvSpPr>
            <p:nvPr/>
          </p:nvSpPr>
          <p:spPr bwMode="auto">
            <a:xfrm>
              <a:off x="8015" y="10958"/>
              <a:ext cx="0" cy="360"/>
            </a:xfrm>
            <a:prstGeom prst="line">
              <a:avLst/>
            </a:prstGeom>
            <a:noFill/>
            <a:ln w="38100" cmpd="dbl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7654" name="Line 7"/>
            <p:cNvSpPr>
              <a:spLocks noChangeShapeType="1"/>
            </p:cNvSpPr>
            <p:nvPr/>
          </p:nvSpPr>
          <p:spPr bwMode="auto">
            <a:xfrm flipH="1" flipV="1">
              <a:off x="2721" y="11138"/>
              <a:ext cx="0" cy="360"/>
            </a:xfrm>
            <a:prstGeom prst="line">
              <a:avLst/>
            </a:prstGeom>
            <a:noFill/>
            <a:ln w="38100" cmpd="dbl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7655" name="Line 8"/>
            <p:cNvSpPr>
              <a:spLocks noChangeShapeType="1"/>
            </p:cNvSpPr>
            <p:nvPr/>
          </p:nvSpPr>
          <p:spPr bwMode="auto">
            <a:xfrm flipV="1">
              <a:off x="6818" y="12218"/>
              <a:ext cx="1064" cy="360"/>
            </a:xfrm>
            <a:prstGeom prst="line">
              <a:avLst/>
            </a:prstGeom>
            <a:noFill/>
            <a:ln w="38100" cmpd="dbl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7656" name="Line 9"/>
            <p:cNvSpPr>
              <a:spLocks noChangeShapeType="1"/>
            </p:cNvSpPr>
            <p:nvPr/>
          </p:nvSpPr>
          <p:spPr bwMode="auto">
            <a:xfrm flipH="1" flipV="1">
              <a:off x="2678" y="12218"/>
              <a:ext cx="1397" cy="360"/>
            </a:xfrm>
            <a:prstGeom prst="line">
              <a:avLst/>
            </a:prstGeom>
            <a:noFill/>
            <a:ln w="38100" cmpd="dbl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7657" name="Line 10"/>
            <p:cNvSpPr>
              <a:spLocks noChangeShapeType="1"/>
            </p:cNvSpPr>
            <p:nvPr/>
          </p:nvSpPr>
          <p:spPr bwMode="auto">
            <a:xfrm flipH="1" flipV="1">
              <a:off x="2240" y="9653"/>
              <a:ext cx="481" cy="54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7658" name="Text Box 11"/>
            <p:cNvSpPr txBox="1">
              <a:spLocks noChangeArrowheads="1"/>
            </p:cNvSpPr>
            <p:nvPr/>
          </p:nvSpPr>
          <p:spPr bwMode="auto">
            <a:xfrm>
              <a:off x="4325" y="9158"/>
              <a:ext cx="2133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itchFamily="2" charset="2"/>
                <a:buChar char="w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>
                  <a:latin typeface="Times New Roman" pitchFamily="18" charset="0"/>
                </a:rPr>
                <a:t>IDENTIFIKACE</a:t>
              </a:r>
              <a:endParaRPr lang="cs-CZ" altLang="cs-CZ" sz="2400"/>
            </a:p>
          </p:txBody>
        </p:sp>
        <p:sp>
          <p:nvSpPr>
            <p:cNvPr id="27659" name="Text Box 12"/>
            <p:cNvSpPr txBox="1">
              <a:spLocks noChangeArrowheads="1"/>
            </p:cNvSpPr>
            <p:nvPr/>
          </p:nvSpPr>
          <p:spPr bwMode="auto">
            <a:xfrm>
              <a:off x="7053" y="10418"/>
              <a:ext cx="1925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itchFamily="2" charset="2"/>
                <a:buChar char="w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>
                  <a:latin typeface="Times New Roman" pitchFamily="18" charset="0"/>
                </a:rPr>
                <a:t>PŘÍPRAVA</a:t>
              </a:r>
              <a:endParaRPr lang="cs-CZ" altLang="cs-CZ" sz="2400"/>
            </a:p>
          </p:txBody>
        </p:sp>
        <p:sp>
          <p:nvSpPr>
            <p:cNvPr id="27660" name="Text Box 13"/>
            <p:cNvSpPr txBox="1">
              <a:spLocks noChangeArrowheads="1"/>
            </p:cNvSpPr>
            <p:nvPr/>
          </p:nvSpPr>
          <p:spPr bwMode="auto">
            <a:xfrm>
              <a:off x="1598" y="11498"/>
              <a:ext cx="234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itchFamily="2" charset="2"/>
                <a:buChar char="w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>
                  <a:latin typeface="Times New Roman" pitchFamily="18" charset="0"/>
                </a:rPr>
                <a:t>IMPLEMENTACE</a:t>
              </a:r>
              <a:endParaRPr lang="cs-CZ" altLang="cs-CZ" sz="2400"/>
            </a:p>
          </p:txBody>
        </p:sp>
        <p:sp>
          <p:nvSpPr>
            <p:cNvPr id="27661" name="Text Box 14"/>
            <p:cNvSpPr txBox="1">
              <a:spLocks noChangeArrowheads="1"/>
            </p:cNvSpPr>
            <p:nvPr/>
          </p:nvSpPr>
          <p:spPr bwMode="auto">
            <a:xfrm>
              <a:off x="7053" y="11498"/>
              <a:ext cx="1925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itchFamily="2" charset="2"/>
                <a:buChar char="w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>
                  <a:latin typeface="Times New Roman" pitchFamily="18" charset="0"/>
                </a:rPr>
                <a:t>ODHAD</a:t>
              </a:r>
              <a:endParaRPr lang="cs-CZ" altLang="cs-CZ" sz="2400"/>
            </a:p>
          </p:txBody>
        </p:sp>
        <p:sp>
          <p:nvSpPr>
            <p:cNvPr id="27662" name="Text Box 15"/>
            <p:cNvSpPr txBox="1">
              <a:spLocks noChangeArrowheads="1"/>
            </p:cNvSpPr>
            <p:nvPr/>
          </p:nvSpPr>
          <p:spPr bwMode="auto">
            <a:xfrm>
              <a:off x="1758" y="10418"/>
              <a:ext cx="1926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itchFamily="2" charset="2"/>
                <a:buChar char="w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>
                  <a:latin typeface="Times New Roman" pitchFamily="18" charset="0"/>
                </a:rPr>
                <a:t>HODNOCENÍ</a:t>
              </a:r>
              <a:endParaRPr lang="cs-CZ" altLang="cs-CZ" sz="2400"/>
            </a:p>
          </p:txBody>
        </p:sp>
        <p:sp>
          <p:nvSpPr>
            <p:cNvPr id="27663" name="Text Box 16"/>
            <p:cNvSpPr txBox="1">
              <a:spLocks noChangeArrowheads="1"/>
            </p:cNvSpPr>
            <p:nvPr/>
          </p:nvSpPr>
          <p:spPr bwMode="auto">
            <a:xfrm>
              <a:off x="4325" y="12578"/>
              <a:ext cx="2133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itchFamily="2" charset="2"/>
                <a:buChar char="w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>
                  <a:latin typeface="Times New Roman" pitchFamily="18" charset="0"/>
                </a:rPr>
                <a:t>FINANCOVÁNÍ</a:t>
              </a:r>
              <a:endParaRPr lang="cs-CZ" altLang="cs-CZ" sz="2400"/>
            </a:p>
          </p:txBody>
        </p:sp>
        <p:sp>
          <p:nvSpPr>
            <p:cNvPr id="27664" name="Line 17"/>
            <p:cNvSpPr>
              <a:spLocks noChangeShapeType="1"/>
            </p:cNvSpPr>
            <p:nvPr/>
          </p:nvSpPr>
          <p:spPr bwMode="auto">
            <a:xfrm flipV="1">
              <a:off x="2721" y="9518"/>
              <a:ext cx="1444" cy="720"/>
            </a:xfrm>
            <a:prstGeom prst="line">
              <a:avLst/>
            </a:prstGeom>
            <a:noFill/>
            <a:ln w="38100" cmpd="dbl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7665" name="Line 18"/>
            <p:cNvSpPr>
              <a:spLocks noChangeShapeType="1"/>
            </p:cNvSpPr>
            <p:nvPr/>
          </p:nvSpPr>
          <p:spPr bwMode="auto">
            <a:xfrm flipH="1" flipV="1">
              <a:off x="6638" y="9338"/>
              <a:ext cx="1377" cy="720"/>
            </a:xfrm>
            <a:prstGeom prst="line">
              <a:avLst/>
            </a:prstGeom>
            <a:noFill/>
            <a:ln w="38100" cmpd="dbl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7666" name="Line 19"/>
            <p:cNvSpPr>
              <a:spLocks noChangeShapeType="1"/>
            </p:cNvSpPr>
            <p:nvPr/>
          </p:nvSpPr>
          <p:spPr bwMode="auto">
            <a:xfrm flipV="1">
              <a:off x="3042" y="9338"/>
              <a:ext cx="1123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7667" name="Text Box 20"/>
            <p:cNvSpPr txBox="1">
              <a:spLocks noChangeArrowheads="1"/>
            </p:cNvSpPr>
            <p:nvPr/>
          </p:nvSpPr>
          <p:spPr bwMode="auto">
            <a:xfrm>
              <a:off x="1418" y="8978"/>
              <a:ext cx="144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itchFamily="2" charset="2"/>
                <a:buChar char="w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000">
                  <a:latin typeface="Times New Roman" pitchFamily="18" charset="0"/>
                </a:rPr>
                <a:t>Nový projekt</a:t>
              </a:r>
              <a:endParaRPr lang="cs-CZ" altLang="cs-CZ" sz="2400"/>
            </a:p>
          </p:txBody>
        </p:sp>
      </p:grpSp>
    </p:spTree>
    <p:extLst>
      <p:ext uri="{BB962C8B-B14F-4D97-AF65-F5344CB8AC3E}">
        <p14:creationId xmlns:p14="http://schemas.microsoft.com/office/powerpoint/2010/main" val="309823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4000" smtClean="0"/>
              <a:t>Projektový cyklus</a:t>
            </a:r>
            <a:br>
              <a:rPr lang="cs-CZ" altLang="cs-CZ" sz="4000" smtClean="0"/>
            </a:br>
            <a:r>
              <a:rPr lang="cs-CZ" altLang="cs-CZ" sz="2800" smtClean="0"/>
              <a:t>Teoretická část</a:t>
            </a:r>
          </a:p>
        </p:txBody>
      </p:sp>
      <p:sp>
        <p:nvSpPr>
          <p:cNvPr id="2867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cs-CZ" altLang="cs-CZ" sz="2800" b="1" smtClean="0">
                <a:latin typeface="Times New Roman" pitchFamily="18" charset="0"/>
                <a:cs typeface="Times New Roman" pitchFamily="18" charset="0"/>
              </a:rPr>
              <a:t>ŽIVOTNÍ CYKLUS PROJEKTU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altLang="cs-CZ" sz="2800" smtClean="0">
                <a:latin typeface="Times New Roman" pitchFamily="18" charset="0"/>
                <a:cs typeface="Times New Roman" pitchFamily="18" charset="0"/>
              </a:rPr>
              <a:t>Projekty obsahují </a:t>
            </a:r>
            <a:r>
              <a:rPr lang="cs-CZ" altLang="cs-CZ" sz="2800" u="sng" smtClean="0">
                <a:latin typeface="Times New Roman" pitchFamily="18" charset="0"/>
                <a:cs typeface="Times New Roman" pitchFamily="18" charset="0"/>
              </a:rPr>
              <a:t>jedinečné činnosti s určitou mírou rizika</a:t>
            </a:r>
            <a:r>
              <a:rPr lang="cs-CZ" altLang="cs-CZ" sz="280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altLang="cs-CZ" sz="2800" smtClean="0">
                <a:latin typeface="Times New Roman" pitchFamily="18" charset="0"/>
                <a:cs typeface="Times New Roman" pitchFamily="18" charset="0"/>
              </a:rPr>
              <a:t>Subjekty, které vykonávají činnosti, dekomponují projekt jako celek </a:t>
            </a:r>
            <a:r>
              <a:rPr lang="cs-CZ" altLang="cs-CZ" sz="2800" u="sng" smtClean="0">
                <a:latin typeface="Times New Roman" pitchFamily="18" charset="0"/>
                <a:cs typeface="Times New Roman" pitchFamily="18" charset="0"/>
              </a:rPr>
              <a:t>na menší, zvládnutelné části </a:t>
            </a:r>
            <a:r>
              <a:rPr lang="cs-CZ" altLang="cs-CZ" sz="280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cs-CZ" altLang="cs-CZ" sz="2800" b="1" smtClean="0">
                <a:latin typeface="Times New Roman" pitchFamily="18" charset="0"/>
                <a:cs typeface="Times New Roman" pitchFamily="18" charset="0"/>
              </a:rPr>
              <a:t>FÁZE</a:t>
            </a:r>
            <a:r>
              <a:rPr lang="cs-CZ" altLang="cs-CZ" sz="280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altLang="cs-CZ" sz="2800" b="1" smtClean="0">
                <a:latin typeface="Times New Roman" pitchFamily="18" charset="0"/>
                <a:cs typeface="Times New Roman" pitchFamily="18" charset="0"/>
              </a:rPr>
              <a:t>FÁZE</a:t>
            </a:r>
            <a:r>
              <a:rPr lang="cs-CZ" altLang="cs-CZ" sz="2800" smtClean="0">
                <a:latin typeface="Times New Roman" pitchFamily="18" charset="0"/>
                <a:cs typeface="Times New Roman" pitchFamily="18" charset="0"/>
              </a:rPr>
              <a:t> umožňují v případě zvýšené nejistoty a z toho vyplývajících rizik projekt zastavit.</a:t>
            </a:r>
          </a:p>
        </p:txBody>
      </p:sp>
    </p:spTree>
    <p:extLst>
      <p:ext uri="{BB962C8B-B14F-4D97-AF65-F5344CB8AC3E}">
        <p14:creationId xmlns:p14="http://schemas.microsoft.com/office/powerpoint/2010/main" val="576426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</TotalTime>
  <Words>923</Words>
  <Application>Microsoft Office PowerPoint</Application>
  <PresentationFormat>Předvádění na obrazovce (4:3)</PresentationFormat>
  <Paragraphs>167</Paragraphs>
  <Slides>24</Slides>
  <Notes>10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Motiv systému Office</vt:lpstr>
      <vt:lpstr>Druhy a formy projektového managementu, projektový cyklus a úvod do vybraných nástrojů projektového managementu</vt:lpstr>
      <vt:lpstr>Druhy projektů Teoretická část</vt:lpstr>
      <vt:lpstr>Druhy projektů Teoretická část</vt:lpstr>
      <vt:lpstr>Druhy projektů  Teoretická část</vt:lpstr>
      <vt:lpstr>Druhy projektů Teoretická část</vt:lpstr>
      <vt:lpstr>Formy projektového managementu  Teoretická část</vt:lpstr>
      <vt:lpstr>Projektový cyklus Teoretická část</vt:lpstr>
      <vt:lpstr>Projektový cyklus Teoretická část</vt:lpstr>
      <vt:lpstr>Projektový cyklus Teoretická část</vt:lpstr>
      <vt:lpstr>Projektový cyklus Teoretická část</vt:lpstr>
      <vt:lpstr>Projektový cyklus Teoretická část</vt:lpstr>
      <vt:lpstr>Projektový cyklus Teoretická část</vt:lpstr>
      <vt:lpstr>Úvod do vybraných nástrojů projektového managementu</vt:lpstr>
      <vt:lpstr>Úvod do vybraných nástrojů projektového managementu</vt:lpstr>
      <vt:lpstr>Úvod do vybraných nástrojů projektového managementu</vt:lpstr>
      <vt:lpstr>Úvod do vybraných nástrojů projektového managementu</vt:lpstr>
      <vt:lpstr>Prezentace aplikace PowerPoint</vt:lpstr>
      <vt:lpstr>Úvod do vybraných nástrojů projektového managementu</vt:lpstr>
      <vt:lpstr>Úvod do vybraných nástrojů projektového managementu</vt:lpstr>
      <vt:lpstr>Úvod do vybraných nástrojů projektového managementu</vt:lpstr>
      <vt:lpstr>Úvod do vybraných nástrojů projektového managementu</vt:lpstr>
      <vt:lpstr>Prezentace aplikace PowerPoint</vt:lpstr>
      <vt:lpstr>Literatura</vt:lpstr>
      <vt:lpstr>Diskuse</vt:lpstr>
    </vt:vector>
  </TitlesOfParts>
  <Company>ESF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Druhy a formy projektového managementu, projektový cyklus a úvod do vybraných nástrojů projektového managementu</dc:title>
  <dc:creator>Pirožek Petr</dc:creator>
  <cp:lastModifiedBy>Pirožek Petr</cp:lastModifiedBy>
  <cp:revision>3</cp:revision>
  <dcterms:created xsi:type="dcterms:W3CDTF">2015-03-02T09:26:41Z</dcterms:created>
  <dcterms:modified xsi:type="dcterms:W3CDTF">2015-03-02T09:34:21Z</dcterms:modified>
</cp:coreProperties>
</file>