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3" r:id="rId4"/>
    <p:sldId id="271" r:id="rId5"/>
    <p:sldId id="261" r:id="rId6"/>
    <p:sldId id="266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03384-BD4D-42F4-A327-D2EB9D7FD4D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75B60-957B-446F-969A-B6DAD9563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75B60-957B-446F-969A-B6DAD9563D0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8D0126-6553-413B-923E-7B91F307F699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am%C4%9B%C5%A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Mgr.Michal</a:t>
            </a:r>
            <a:r>
              <a:rPr lang="cs-CZ" dirty="0" smtClean="0"/>
              <a:t> Vičar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1009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dělení emocí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u="sng"/>
              <a:t>Stenické</a:t>
            </a:r>
            <a:r>
              <a:rPr lang="cs-CZ"/>
              <a:t> – podněcující, posilující emoce, dodávají energii  a chuť do činnosti, zvyšují sebevědomí a radost ze života</a:t>
            </a:r>
          </a:p>
          <a:p>
            <a:r>
              <a:rPr lang="cs-CZ" b="1" u="sng"/>
              <a:t>Astenické</a:t>
            </a:r>
            <a:r>
              <a:rPr lang="cs-CZ"/>
              <a:t> – oslabující emoce, snižují aktivitu, zvyšují nesamostatnost, závislost, neprůbojnost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Citové projevy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u="sng"/>
              <a:t>Pocity</a:t>
            </a:r>
            <a:r>
              <a:rPr lang="cs-CZ"/>
              <a:t> – jednoduché emocionální jevy (fenomény) – hlad, únava, … Výjimečně mají i širší význam, např. pocity viny.</a:t>
            </a:r>
          </a:p>
          <a:p>
            <a:pPr>
              <a:lnSpc>
                <a:spcPct val="90000"/>
              </a:lnSpc>
            </a:pPr>
            <a:r>
              <a:rPr lang="cs-CZ" u="sng"/>
              <a:t>Nálady</a:t>
            </a:r>
            <a:r>
              <a:rPr lang="cs-CZ"/>
              <a:t> – setrvávající (dlouhodobější) emocionální stavy. Chorobné nálady, např. euforie (rozjařenost, stále spokojená nálada), deprese (skleslost), úzkost (napětí, obavy).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/>
              <a:t>Afekty</a:t>
            </a:r>
            <a:r>
              <a:rPr lang="cs-CZ"/>
              <a:t> – silné, bouřlivé, krátce probíhající emoce (např. zuřivost). Obecně se vyznačují ztrátou nebo snížením sebekontroly a vysokou intenzitou.</a:t>
            </a:r>
          </a:p>
          <a:p>
            <a:r>
              <a:rPr lang="cs-CZ" u="sng"/>
              <a:t>Vášně </a:t>
            </a:r>
            <a:r>
              <a:rPr lang="cs-CZ"/>
              <a:t>– silné, dlouhotrvající emocionální stavy (např. sběratelské vášně, milostná vášeň).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Citové poruchy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/>
              <a:t>Citová labilita</a:t>
            </a:r>
            <a:r>
              <a:rPr lang="cs-CZ"/>
              <a:t> (nevyrovnanost)</a:t>
            </a:r>
          </a:p>
          <a:p>
            <a:r>
              <a:rPr lang="cs-CZ" u="sng"/>
              <a:t>Averze</a:t>
            </a:r>
            <a:r>
              <a:rPr lang="cs-CZ"/>
              <a:t> – silný pocit nelibosti</a:t>
            </a:r>
          </a:p>
          <a:p>
            <a:r>
              <a:rPr lang="cs-CZ" u="sng"/>
              <a:t>Fobie</a:t>
            </a:r>
            <a:r>
              <a:rPr lang="cs-CZ"/>
              <a:t> – úzkostí provázený chorobný strach (např. klaustrofobie – strach z uzavřených prostor)</a:t>
            </a:r>
          </a:p>
          <a:p>
            <a:r>
              <a:rPr lang="cs-CZ" u="sng"/>
              <a:t>Citová deprivace (strádání)</a:t>
            </a:r>
            <a:r>
              <a:rPr lang="cs-CZ"/>
              <a:t> – málo kladných citových vztahů v raném dětství, chladné chování matky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768752" cy="534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990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95300" indent="-495300"/>
            <a:r>
              <a:rPr lang="cs-CZ" sz="2800" dirty="0"/>
              <a:t>K</a:t>
            </a:r>
            <a:r>
              <a:rPr lang="cs-CZ" sz="2800" dirty="0" smtClean="0"/>
              <a:t>omplexní psychické jevy.</a:t>
            </a:r>
          </a:p>
          <a:p>
            <a:pPr marL="495300" indent="-495300"/>
            <a:r>
              <a:rPr lang="cs-CZ" sz="2800" dirty="0" smtClean="0"/>
              <a:t>Subjektivní, prožívání</a:t>
            </a:r>
          </a:p>
          <a:p>
            <a:pPr marL="495300" indent="-495300"/>
            <a:r>
              <a:rPr lang="cs-CZ" sz="2800" dirty="0" smtClean="0"/>
              <a:t>vznikly jako evaluační systém, který měl usnadnit adekvátní reakci na významné podněty z vnějšího a vnitřního prostředí</a:t>
            </a:r>
          </a:p>
          <a:p>
            <a:pPr marL="495300" indent="-495300"/>
            <a:r>
              <a:rPr lang="cs-CZ" sz="2800" dirty="0" smtClean="0"/>
              <a:t>Starší než rozumové jednání, V limbickém systému</a:t>
            </a:r>
          </a:p>
          <a:p>
            <a:pPr marL="495300" indent="-495300"/>
            <a:r>
              <a:rPr lang="cs-CZ" sz="2800" dirty="0" smtClean="0"/>
              <a:t>Přenosné</a:t>
            </a:r>
          </a:p>
          <a:p>
            <a:pPr marL="495300" indent="-495300"/>
            <a:r>
              <a:rPr lang="cs-CZ" sz="2800" dirty="0"/>
              <a:t>Z</a:t>
            </a:r>
            <a:r>
              <a:rPr lang="cs-CZ" sz="2800" dirty="0" smtClean="0"/>
              <a:t>ákladní (hněv, smutek, radost, odpor, překvapení, strach)</a:t>
            </a:r>
          </a:p>
          <a:p>
            <a:pPr marL="895350" lvl="1" indent="-495300"/>
            <a:r>
              <a:rPr lang="cs-CZ" sz="2400" dirty="0" smtClean="0"/>
              <a:t>Ve všech kulturách se projevují podobně</a:t>
            </a:r>
          </a:p>
          <a:p>
            <a:pPr marL="495300" indent="-495300"/>
            <a:r>
              <a:rPr lang="cs-CZ" sz="2800" dirty="0" smtClean="0"/>
              <a:t>Složité (naděje, zoufalství, láska, důvěra…)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4599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subjektivita</a:t>
            </a:r>
            <a:r>
              <a:rPr lang="cs-CZ" dirty="0" smtClean="0"/>
              <a:t> – </a:t>
            </a:r>
          </a:p>
          <a:p>
            <a:r>
              <a:rPr lang="cs-CZ" i="1" dirty="0" smtClean="0"/>
              <a:t>předmětnost</a:t>
            </a:r>
            <a:r>
              <a:rPr lang="cs-CZ" dirty="0" smtClean="0"/>
              <a:t> </a:t>
            </a:r>
          </a:p>
          <a:p>
            <a:r>
              <a:rPr lang="cs-CZ" i="1" dirty="0" smtClean="0"/>
              <a:t>Aktuálnost</a:t>
            </a:r>
            <a:r>
              <a:rPr lang="cs-CZ" dirty="0" smtClean="0"/>
              <a:t> </a:t>
            </a:r>
          </a:p>
          <a:p>
            <a:r>
              <a:rPr lang="cs-CZ" i="1" dirty="0" smtClean="0"/>
              <a:t>polarita</a:t>
            </a:r>
            <a:r>
              <a:rPr lang="cs-CZ" dirty="0" smtClean="0"/>
              <a:t>  x ambivalentnost</a:t>
            </a:r>
          </a:p>
          <a:p>
            <a:r>
              <a:rPr lang="cs-CZ" i="1" dirty="0" smtClean="0"/>
              <a:t>vliv na </a:t>
            </a:r>
            <a:r>
              <a:rPr lang="cs-CZ" i="1" dirty="0" smtClean="0">
                <a:hlinkClick r:id="rId2" tooltip="Paměť"/>
              </a:rPr>
              <a:t>paměť</a:t>
            </a:r>
            <a:r>
              <a:rPr lang="cs-CZ" dirty="0" smtClean="0"/>
              <a:t> </a:t>
            </a:r>
          </a:p>
          <a:p>
            <a:r>
              <a:rPr lang="cs-CZ" dirty="0" smtClean="0"/>
              <a:t>Intenzita</a:t>
            </a:r>
          </a:p>
          <a:p>
            <a:r>
              <a:rPr lang="cs-CZ" dirty="0" smtClean="0"/>
              <a:t>Délka trvání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 -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Empatie – schopnost vcítit se do kůže jiného člověka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emoční podpora x distancovanost</a:t>
            </a:r>
            <a:endParaRPr lang="cs-CZ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50497237"/>
              </p:ext>
            </p:extLst>
          </p:nvPr>
        </p:nvGraphicFramePr>
        <p:xfrm>
          <a:off x="971600" y="1412776"/>
          <a:ext cx="7128792" cy="3738741"/>
        </p:xfrm>
        <a:graphic>
          <a:graphicData uri="http://schemas.openxmlformats.org/presentationml/2006/ole">
            <p:oleObj spid="_x0000_s1028" name="List" r:id="rId3" imgW="3505182" imgH="1838248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6326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EI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5300" indent="-495300"/>
            <a:r>
              <a:rPr lang="cs-CZ" dirty="0" smtClean="0"/>
              <a:t>Snaha vytvořit emoční kvocient (EQ)</a:t>
            </a:r>
          </a:p>
          <a:p>
            <a:pPr marL="895350" lvl="1" indent="-495300"/>
            <a:r>
              <a:rPr lang="cs-CZ" dirty="0" smtClean="0"/>
              <a:t>Nejznámější testy:  MSCEIT  (</a:t>
            </a:r>
            <a:r>
              <a:rPr lang="cs-CZ" dirty="0" err="1" smtClean="0"/>
              <a:t>Mayers</a:t>
            </a:r>
            <a:r>
              <a:rPr lang="cs-CZ" dirty="0" smtClean="0"/>
              <a:t>, </a:t>
            </a:r>
            <a:r>
              <a:rPr lang="cs-CZ" dirty="0" err="1" smtClean="0"/>
              <a:t>Salovey</a:t>
            </a:r>
            <a:r>
              <a:rPr lang="cs-CZ" dirty="0" smtClean="0"/>
              <a:t>) Bar-on</a:t>
            </a:r>
          </a:p>
          <a:p>
            <a:pPr marL="1295400" lvl="2" indent="-495300"/>
            <a:r>
              <a:rPr lang="cs-CZ" dirty="0" smtClean="0"/>
              <a:t>Přes deklarace </a:t>
            </a:r>
            <a:r>
              <a:rPr lang="cs-CZ" dirty="0"/>
              <a:t>z</a:t>
            </a:r>
            <a:r>
              <a:rPr lang="cs-CZ" dirty="0" smtClean="0"/>
              <a:t>atím žádné vědecky obhajitelné výsledky</a:t>
            </a:r>
          </a:p>
          <a:p>
            <a:pPr marL="1295400" lvl="2" indent="-495300"/>
            <a:r>
              <a:rPr lang="cs-CZ" dirty="0" smtClean="0"/>
              <a:t>Problém s tím, co je vlastně správná odpověď</a:t>
            </a:r>
          </a:p>
          <a:p>
            <a:pPr marL="1295400" lvl="2" indent="-495300"/>
            <a:r>
              <a:rPr lang="cs-CZ" dirty="0" smtClean="0"/>
              <a:t>Problém s teoretickým nevymezením pojmů.</a:t>
            </a:r>
          </a:p>
          <a:p>
            <a:pPr marL="1295400" lvl="2" indent="-495300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5828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Dělení emocí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u="sng"/>
              <a:t>Nižší</a:t>
            </a:r>
            <a:r>
              <a:rPr lang="cs-CZ"/>
              <a:t> – vývojově starší, souvisí s uspokojováním biologických potřeb, prostřednictvím nich reagujeme na změny v prostředí (např. údiv, strach, hněv, radost)</a:t>
            </a:r>
          </a:p>
          <a:p>
            <a:r>
              <a:rPr lang="cs-CZ" b="1" u="sng"/>
              <a:t>Vyšší</a:t>
            </a:r>
            <a:r>
              <a:rPr lang="cs-CZ"/>
              <a:t> – city tzv. společenského vědomí, jsou výsledkem socializace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Dělení vyšších citů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u="sng"/>
              <a:t>Morální (etické) city</a:t>
            </a:r>
            <a:r>
              <a:rPr lang="cs-CZ"/>
              <a:t> – souvisí s hodnotou dobra, vyjadřují hodnocení činů podle morálních hodnot společnosti (např. smysl pro čestné jednání)</a:t>
            </a:r>
          </a:p>
          <a:p>
            <a:pPr>
              <a:lnSpc>
                <a:spcPct val="90000"/>
              </a:lnSpc>
            </a:pPr>
            <a:r>
              <a:rPr lang="cs-CZ" u="sng"/>
              <a:t>Estetické city</a:t>
            </a:r>
            <a:r>
              <a:rPr lang="cs-CZ"/>
              <a:t> – prožívání krásy (např. symetrie) člověka povznáší. Je zčásti vrozené, ale musí být také rozvíjeno.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/>
              <a:t>Intelektuální city</a:t>
            </a:r>
            <a:r>
              <a:rPr lang="cs-CZ"/>
              <a:t> – hodnota pravdy a poznání (zvídavost a radost z objevování)</a:t>
            </a:r>
          </a:p>
          <a:p>
            <a:r>
              <a:rPr lang="cs-CZ" u="sng"/>
              <a:t>Sociální</a:t>
            </a:r>
            <a:r>
              <a:rPr lang="cs-CZ"/>
              <a:t> – hodnota vztahů, např. sdílení radosti a smutku s blízkými, láska, úcta,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1718</TotalTime>
  <Words>395</Words>
  <Application>Microsoft Office PowerPoint</Application>
  <PresentationFormat>Předvádění na obrazovce (4:3)</PresentationFormat>
  <Paragraphs>58</Paragraphs>
  <Slides>13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Cesta</vt:lpstr>
      <vt:lpstr>List</vt:lpstr>
      <vt:lpstr>Emoce </vt:lpstr>
      <vt:lpstr>Emoce</vt:lpstr>
      <vt:lpstr>Emoce</vt:lpstr>
      <vt:lpstr>Snímek 4</vt:lpstr>
      <vt:lpstr>EI - Aspekty</vt:lpstr>
      <vt:lpstr>Měření EI</vt:lpstr>
      <vt:lpstr>Dělení emocí</vt:lpstr>
      <vt:lpstr>Dělení vyšších citů</vt:lpstr>
      <vt:lpstr>Snímek 9</vt:lpstr>
      <vt:lpstr>Další dělení emocí</vt:lpstr>
      <vt:lpstr>Citové projevy</vt:lpstr>
      <vt:lpstr>Snímek 12</vt:lpstr>
      <vt:lpstr>Citové poruchy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user2</dc:creator>
  <cp:lastModifiedBy>Adnan</cp:lastModifiedBy>
  <cp:revision>17</cp:revision>
  <dcterms:created xsi:type="dcterms:W3CDTF">2012-04-04T22:29:13Z</dcterms:created>
  <dcterms:modified xsi:type="dcterms:W3CDTF">2016-05-17T00:44:27Z</dcterms:modified>
</cp:coreProperties>
</file>