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9" r:id="rId3"/>
    <p:sldId id="265" r:id="rId4"/>
    <p:sldId id="266" r:id="rId5"/>
    <p:sldId id="267" r:id="rId6"/>
    <p:sldId id="257" r:id="rId7"/>
    <p:sldId id="260" r:id="rId8"/>
    <p:sldId id="262" r:id="rId9"/>
    <p:sldId id="268" r:id="rId1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-108" y="-21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8A4E2-E96C-406F-8A5F-A9F1108AE896}" type="datetimeFigureOut">
              <a:rPr lang="cs-CZ" smtClean="0"/>
              <a:pPr/>
              <a:t>23.3.2016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D2CFFE-B29A-41EF-AED4-C4DDF4BF287C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10" name="Obdélník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8A4E2-E96C-406F-8A5F-A9F1108AE896}" type="datetimeFigureOut">
              <a:rPr lang="cs-CZ" smtClean="0"/>
              <a:pPr/>
              <a:t>23.3.2016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D2CFFE-B29A-41EF-AED4-C4DDF4BF287C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8A4E2-E96C-406F-8A5F-A9F1108AE896}" type="datetimeFigureOut">
              <a:rPr lang="cs-CZ" smtClean="0"/>
              <a:pPr/>
              <a:t>23.3.2016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D2CFFE-B29A-41EF-AED4-C4DDF4BF287C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8A4E2-E96C-406F-8A5F-A9F1108AE896}" type="datetimeFigureOut">
              <a:rPr lang="cs-CZ" smtClean="0"/>
              <a:pPr/>
              <a:t>23.3.2016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D2CFFE-B29A-41EF-AED4-C4DDF4BF287C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8A4E2-E96C-406F-8A5F-A9F1108AE896}" type="datetimeFigureOut">
              <a:rPr lang="cs-CZ" smtClean="0"/>
              <a:pPr/>
              <a:t>23.3.2016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D2CFFE-B29A-41EF-AED4-C4DDF4BF287C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8A4E2-E96C-406F-8A5F-A9F1108AE896}" type="datetimeFigureOut">
              <a:rPr lang="cs-CZ" smtClean="0"/>
              <a:pPr/>
              <a:t>23.3.2016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D2CFFE-B29A-41EF-AED4-C4DDF4BF287C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8A4E2-E96C-406F-8A5F-A9F1108AE896}" type="datetimeFigureOut">
              <a:rPr lang="cs-CZ" smtClean="0"/>
              <a:pPr/>
              <a:t>23.3.2016</a:t>
            </a:fld>
            <a:endParaRPr lang="cs-CZ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D2CFFE-B29A-41EF-AED4-C4DDF4BF287C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8A4E2-E96C-406F-8A5F-A9F1108AE896}" type="datetimeFigureOut">
              <a:rPr lang="cs-CZ" smtClean="0"/>
              <a:pPr/>
              <a:t>23.3.2016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D2CFFE-B29A-41EF-AED4-C4DDF4BF287C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8A4E2-E96C-406F-8A5F-A9F1108AE896}" type="datetimeFigureOut">
              <a:rPr lang="cs-CZ" smtClean="0"/>
              <a:pPr/>
              <a:t>23.3.2016</a:t>
            </a:fld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D2CFFE-B29A-41EF-AED4-C4DDF4BF287C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8A4E2-E96C-406F-8A5F-A9F1108AE896}" type="datetimeFigureOut">
              <a:rPr lang="cs-CZ" smtClean="0"/>
              <a:pPr/>
              <a:t>23.3.2016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D2CFFE-B29A-41EF-AED4-C4DDF4BF287C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12" name="Obdélník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5088A4E2-E96C-406F-8A5F-A9F1108AE896}" type="datetimeFigureOut">
              <a:rPr lang="cs-CZ" smtClean="0"/>
              <a:pPr/>
              <a:t>23.3.2016</a:t>
            </a:fld>
            <a:endParaRPr lang="cs-CZ" dirty="0"/>
          </a:p>
        </p:txBody>
      </p:sp>
      <p:sp>
        <p:nvSpPr>
          <p:cNvPr id="11" name="Obdélník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79D2CFFE-B29A-41EF-AED4-C4DDF4BF287C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délník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Obdélník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5088A4E2-E96C-406F-8A5F-A9F1108AE896}" type="datetimeFigureOut">
              <a:rPr lang="cs-CZ" smtClean="0"/>
              <a:pPr/>
              <a:t>23.3.2016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79D2CFFE-B29A-41EF-AED4-C4DDF4BF287C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Inteligence,tvořivost, paměť 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Michal Vičar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578472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Konvergentní x divergentní myšlení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Inteligence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</a:t>
            </a:r>
            <a:r>
              <a:rPr lang="cs-CZ" dirty="0" smtClean="0"/>
              <a:t>ako přizpůsobení se okolí, adaptace.</a:t>
            </a:r>
          </a:p>
          <a:p>
            <a:r>
              <a:rPr lang="cs-CZ" dirty="0"/>
              <a:t>J</a:t>
            </a:r>
            <a:r>
              <a:rPr lang="cs-CZ" dirty="0" smtClean="0"/>
              <a:t>ako schopnost abstraktně myslet</a:t>
            </a:r>
          </a:p>
          <a:p>
            <a:r>
              <a:rPr lang="cs-CZ" dirty="0" smtClean="0"/>
              <a:t>Jako vhled a pochopení</a:t>
            </a:r>
          </a:p>
          <a:p>
            <a:r>
              <a:rPr lang="cs-CZ" dirty="0" smtClean="0"/>
              <a:t>Jako schopnost učení se.</a:t>
            </a:r>
          </a:p>
          <a:p>
            <a:r>
              <a:rPr lang="cs-CZ" dirty="0" smtClean="0"/>
              <a:t>Schopnost učení se z nově vzniklých situací</a:t>
            </a:r>
          </a:p>
          <a:p>
            <a:r>
              <a:rPr lang="cs-CZ" dirty="0" smtClean="0"/>
              <a:t>Jako schopnost vyrovnávat se s životními úkoly</a:t>
            </a:r>
          </a:p>
          <a:p>
            <a:r>
              <a:rPr lang="cs-CZ" dirty="0" smtClean="0"/>
              <a:t>Inteligence je věc, která se uplatňuje pouze v testech inteligence</a:t>
            </a: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1263485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Inteligence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Obecná inteligence- tzv. G faktor (</a:t>
            </a:r>
            <a:r>
              <a:rPr lang="cs-CZ" dirty="0" err="1" smtClean="0"/>
              <a:t>Spearman</a:t>
            </a:r>
            <a:r>
              <a:rPr lang="cs-CZ" dirty="0" smtClean="0"/>
              <a:t>)</a:t>
            </a:r>
          </a:p>
          <a:p>
            <a:pPr lvl="1"/>
            <a:endParaRPr lang="cs-CZ" dirty="0"/>
          </a:p>
          <a:p>
            <a:pPr lvl="1"/>
            <a:r>
              <a:rPr lang="cs-CZ" dirty="0" smtClean="0"/>
              <a:t>Není zárukou úspešnosti, ale předpokladem pro ní</a:t>
            </a:r>
          </a:p>
          <a:p>
            <a:r>
              <a:rPr lang="cs-CZ" dirty="0"/>
              <a:t>Speciální dovednosti</a:t>
            </a:r>
          </a:p>
          <a:p>
            <a:pPr lvl="1"/>
            <a:r>
              <a:rPr lang="cs-CZ" dirty="0"/>
              <a:t>Spíše predikují úspěšnost</a:t>
            </a:r>
          </a:p>
          <a:p>
            <a:endParaRPr lang="cs-CZ" dirty="0" smtClean="0"/>
          </a:p>
          <a:p>
            <a:r>
              <a:rPr lang="cs-CZ" dirty="0" smtClean="0"/>
              <a:t>Rozvoj -  řeč, kritické období vývoje, vlčí děti</a:t>
            </a:r>
          </a:p>
          <a:p>
            <a:endParaRPr lang="cs-CZ" dirty="0"/>
          </a:p>
          <a:p>
            <a:r>
              <a:rPr lang="cs-CZ" dirty="0" err="1" smtClean="0"/>
              <a:t>Howard</a:t>
            </a:r>
            <a:r>
              <a:rPr lang="cs-CZ" dirty="0" smtClean="0"/>
              <a:t> </a:t>
            </a:r>
            <a:r>
              <a:rPr lang="cs-CZ" dirty="0" err="1" smtClean="0"/>
              <a:t>Gardner</a:t>
            </a:r>
            <a:r>
              <a:rPr lang="cs-CZ" dirty="0" smtClean="0"/>
              <a:t> -  model mnohočetné inteligence</a:t>
            </a:r>
          </a:p>
          <a:p>
            <a:pPr marL="457200" lvl="1" indent="0">
              <a:buNone/>
            </a:pPr>
            <a:endParaRPr lang="cs-CZ" dirty="0" smtClean="0"/>
          </a:p>
          <a:p>
            <a:pPr marL="457200" lvl="1" indent="0">
              <a:buNone/>
            </a:pPr>
            <a:endParaRPr lang="cs-CZ" dirty="0"/>
          </a:p>
          <a:p>
            <a:pPr marL="457200" lvl="1" indent="0"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="" xmlns:p14="http://schemas.microsoft.com/office/powerpoint/2010/main" val="173565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H. </a:t>
            </a:r>
            <a:r>
              <a:rPr lang="cs-CZ" dirty="0" err="1" smtClean="0"/>
              <a:t>Gardner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1.Jazyková inteligence </a:t>
            </a:r>
          </a:p>
          <a:p>
            <a:r>
              <a:rPr lang="cs-CZ" dirty="0" smtClean="0"/>
              <a:t>2.Matematicko-logická inteligence </a:t>
            </a:r>
          </a:p>
          <a:p>
            <a:r>
              <a:rPr lang="cs-CZ" dirty="0" smtClean="0"/>
              <a:t>3.Vizuálně-prostorová inteligence </a:t>
            </a:r>
          </a:p>
          <a:p>
            <a:r>
              <a:rPr lang="cs-CZ" dirty="0" smtClean="0"/>
              <a:t>4.Tělesně-pohybová inteligence </a:t>
            </a:r>
          </a:p>
          <a:p>
            <a:r>
              <a:rPr lang="cs-CZ" dirty="0" smtClean="0"/>
              <a:t>5.Hudební inteligence </a:t>
            </a:r>
          </a:p>
          <a:p>
            <a:r>
              <a:rPr lang="cs-CZ" dirty="0" smtClean="0"/>
              <a:t>6.Interpersonální inteligence </a:t>
            </a:r>
          </a:p>
          <a:p>
            <a:r>
              <a:rPr lang="cs-CZ" dirty="0" smtClean="0"/>
              <a:t>7.Intrapersonální inteligence </a:t>
            </a:r>
          </a:p>
          <a:p>
            <a:r>
              <a:rPr lang="cs-CZ" dirty="0" smtClean="0"/>
              <a:t>8.Přírodopisná inteligence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Definice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Psychická činnost, v níže se vyskytuje netradiční přístup k předmětu, originalita, vynalézavost, iniciativa</a:t>
            </a:r>
          </a:p>
          <a:p>
            <a:r>
              <a:rPr lang="cs-CZ" dirty="0" smtClean="0"/>
              <a:t>zvláštní soubor schopností, které umožňují uměleckou, vědeckou nebo jinou tvůrčí činnost, popřípadě řešení problémů</a:t>
            </a:r>
          </a:p>
          <a:p>
            <a:r>
              <a:rPr lang="cs-CZ" dirty="0" smtClean="0"/>
              <a:t>Tvořivost je generování nových, neobvyklých, ale přijatelných, užitečných myšlenek, řešení, nápadů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393012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Charakteristiky tvořivosti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Divergentní myšlení (x konvergentnímu myšlení)</a:t>
            </a:r>
          </a:p>
          <a:p>
            <a:pPr lvl="2"/>
            <a:r>
              <a:rPr lang="cs-CZ" dirty="0" smtClean="0"/>
              <a:t>Fluence (plynulost) – plynulost toku nápadů</a:t>
            </a:r>
          </a:p>
          <a:p>
            <a:pPr lvl="3">
              <a:buFontTx/>
              <a:buChar char="-"/>
            </a:pPr>
            <a:r>
              <a:rPr lang="cs-CZ" dirty="0" smtClean="0"/>
              <a:t>Vyjmenujte za jednu minutu co nejvíc povolání, která začínají na K.</a:t>
            </a:r>
          </a:p>
          <a:p>
            <a:pPr lvl="2">
              <a:buFontTx/>
              <a:buChar char="-"/>
            </a:pPr>
            <a:r>
              <a:rPr lang="cs-CZ" dirty="0" smtClean="0"/>
              <a:t>Flexibilita (pružnost) – </a:t>
            </a:r>
            <a:r>
              <a:rPr lang="cs-CZ" dirty="0" err="1" smtClean="0"/>
              <a:t>pružnost</a:t>
            </a:r>
            <a:r>
              <a:rPr lang="cs-CZ" dirty="0" smtClean="0"/>
              <a:t> myšlení</a:t>
            </a:r>
          </a:p>
          <a:p>
            <a:pPr lvl="3">
              <a:buFontTx/>
              <a:buChar char="-"/>
            </a:pPr>
            <a:r>
              <a:rPr lang="cs-CZ" dirty="0" smtClean="0"/>
              <a:t>Vymyslete co nejvíc nápadů využití kladiva (hodnotí se odlišná řešení úlohy)</a:t>
            </a:r>
          </a:p>
          <a:p>
            <a:pPr lvl="2"/>
            <a:r>
              <a:rPr lang="cs-CZ" dirty="0" smtClean="0"/>
              <a:t>Originalita (původnost)</a:t>
            </a:r>
          </a:p>
          <a:p>
            <a:pPr lvl="3"/>
            <a:r>
              <a:rPr lang="cs-CZ" dirty="0" smtClean="0"/>
              <a:t>Co by se stalo, kdyby lidé mohli létat.</a:t>
            </a:r>
          </a:p>
          <a:p>
            <a:pPr lvl="2"/>
            <a:r>
              <a:rPr lang="cs-CZ" dirty="0" smtClean="0"/>
              <a:t>Redefinování (nová interpretace) - změna významu či reorganizace informací, použití starých poznatků novým způsobem</a:t>
            </a:r>
          </a:p>
          <a:p>
            <a:pPr lvl="3"/>
            <a:r>
              <a:rPr lang="cs-CZ" dirty="0" smtClean="0"/>
              <a:t>Jak by se dala využít krabička od čaje</a:t>
            </a:r>
          </a:p>
          <a:p>
            <a:pPr lvl="2"/>
            <a:r>
              <a:rPr lang="cs-CZ" dirty="0" smtClean="0"/>
              <a:t>Elaborace (propracování) - schopnost najít, doplnit, vypracovat funkční detaily při řešení problému, jejichž spojením se vytvoří kompletní řešení</a:t>
            </a:r>
          </a:p>
          <a:p>
            <a:pPr lvl="3"/>
            <a:r>
              <a:rPr lang="cs-CZ" dirty="0" smtClean="0"/>
              <a:t>Vyzdobení hrnečku co </a:t>
            </a:r>
            <a:r>
              <a:rPr lang="cs-CZ" smtClean="0"/>
              <a:t>nejzajímavějšími motivy</a:t>
            </a:r>
            <a:endParaRPr lang="cs-CZ" dirty="0" smtClean="0"/>
          </a:p>
          <a:p>
            <a:r>
              <a:rPr lang="cs-CZ" dirty="0" smtClean="0"/>
              <a:t>Intuitivnost (x racionalita)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153298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Fáze tvůrčí činnosti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Platí pro tvůrčí činnost ve vědě, technice i umění</a:t>
            </a:r>
          </a:p>
          <a:p>
            <a:r>
              <a:rPr lang="cs-CZ" dirty="0" smtClean="0"/>
              <a:t>Logický úsek</a:t>
            </a:r>
          </a:p>
          <a:p>
            <a:pPr lvl="1"/>
            <a:r>
              <a:rPr lang="cs-CZ" dirty="0" smtClean="0"/>
              <a:t>Problém (vymezení problému, definování)</a:t>
            </a:r>
          </a:p>
          <a:p>
            <a:pPr lvl="1"/>
            <a:r>
              <a:rPr lang="cs-CZ" dirty="0" smtClean="0"/>
              <a:t>Preparace (shromažďování  informací, znalostí)</a:t>
            </a:r>
          </a:p>
          <a:p>
            <a:r>
              <a:rPr lang="cs-CZ" dirty="0" smtClean="0"/>
              <a:t>Intuitivní úsek</a:t>
            </a:r>
          </a:p>
          <a:p>
            <a:pPr lvl="1"/>
            <a:r>
              <a:rPr lang="cs-CZ" dirty="0" smtClean="0"/>
              <a:t>Inkubace („čekání“ na řešení)</a:t>
            </a:r>
          </a:p>
          <a:p>
            <a:pPr lvl="1"/>
            <a:r>
              <a:rPr lang="cs-CZ" dirty="0" smtClean="0"/>
              <a:t>Iluminace („Aha prožitek,)</a:t>
            </a:r>
          </a:p>
          <a:p>
            <a:r>
              <a:rPr lang="cs-CZ" dirty="0" smtClean="0"/>
              <a:t>Kritický úsek</a:t>
            </a:r>
          </a:p>
          <a:p>
            <a:pPr lvl="1"/>
            <a:r>
              <a:rPr lang="cs-CZ" dirty="0" smtClean="0"/>
              <a:t>Verifikace (ověřování řešení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635362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Krátkodobá, dlouhodobá, střednědobá</a:t>
            </a:r>
          </a:p>
          <a:p>
            <a:r>
              <a:rPr lang="cs-CZ" dirty="0" smtClean="0"/>
              <a:t>Učení</a:t>
            </a:r>
          </a:p>
          <a:p>
            <a:r>
              <a:rPr lang="cs-CZ" dirty="0" smtClean="0"/>
              <a:t>Křivka učení, </a:t>
            </a:r>
            <a:r>
              <a:rPr lang="cs-CZ" dirty="0" err="1" smtClean="0"/>
              <a:t>Ebbinghaus</a:t>
            </a:r>
            <a:endParaRPr lang="cs-CZ" dirty="0" smtClean="0"/>
          </a:p>
          <a:p>
            <a:r>
              <a:rPr lang="cs-CZ" dirty="0" smtClean="0"/>
              <a:t>Většina lidí si pamatuje: 10 % z toho, co čtou, 20 % z toho, co slyší, 30 % z toho, co vidí, 50 % z toho, co slyší a vidí, 70 % z toho, co řeknou, a 90 % z toho, co </a:t>
            </a:r>
            <a:r>
              <a:rPr lang="cs-CZ" dirty="0" err="1" smtClean="0"/>
              <a:t>dělaj</a:t>
            </a:r>
            <a:endParaRPr lang="cs-CZ" dirty="0" smtClean="0"/>
          </a:p>
          <a:p>
            <a:r>
              <a:rPr lang="cs-CZ" dirty="0" smtClean="0"/>
              <a:t>Amnézie – porucha paměti</a:t>
            </a:r>
          </a:p>
          <a:p>
            <a:r>
              <a:rPr lang="cs-CZ" dirty="0" smtClean="0"/>
              <a:t>Mechanická </a:t>
            </a:r>
            <a:r>
              <a:rPr lang="cs-CZ" smtClean="0"/>
              <a:t>x logická</a:t>
            </a:r>
            <a:endParaRPr lang="cs-CZ" dirty="0" smtClean="0"/>
          </a:p>
          <a:p>
            <a:endParaRPr lang="cs-CZ" dirty="0" smtClean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">
  <a:themeElements>
    <a:clrScheme name="Modul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328</TotalTime>
  <Words>351</Words>
  <Application>Microsoft Office PowerPoint</Application>
  <PresentationFormat>Předvádění na obrazovce (4:3)</PresentationFormat>
  <Paragraphs>64</Paragraphs>
  <Slides>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0" baseType="lpstr">
      <vt:lpstr>Modul</vt:lpstr>
      <vt:lpstr>Inteligence,tvořivost, paměť </vt:lpstr>
      <vt:lpstr>Snímek 2</vt:lpstr>
      <vt:lpstr>Inteligence</vt:lpstr>
      <vt:lpstr>Inteligence</vt:lpstr>
      <vt:lpstr>H. Gardner</vt:lpstr>
      <vt:lpstr>Definice</vt:lpstr>
      <vt:lpstr>Charakteristiky tvořivosti</vt:lpstr>
      <vt:lpstr>Fáze tvůrčí činnosti</vt:lpstr>
      <vt:lpstr>Snímek 9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Tvořivost</dc:title>
  <dc:creator>user2</dc:creator>
  <cp:lastModifiedBy>Adnan</cp:lastModifiedBy>
  <cp:revision>14</cp:revision>
  <dcterms:created xsi:type="dcterms:W3CDTF">2012-04-12T03:53:38Z</dcterms:created>
  <dcterms:modified xsi:type="dcterms:W3CDTF">2016-03-23T11:59:40Z</dcterms:modified>
</cp:coreProperties>
</file>