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>
      <p:cViewPr varScale="1">
        <p:scale>
          <a:sx n="103" d="100"/>
          <a:sy n="103" d="100"/>
        </p:scale>
        <p:origin x="22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3099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3068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63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48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81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5132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35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4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157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806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0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4148A-3979-4F4E-AEA6-6D3BA7CA711B}" type="datetimeFigureOut">
              <a:rPr lang="cs-CZ" smtClean="0"/>
              <a:t>14.4.2015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93B9B-9433-43E8-98A2-F87D1C87D2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081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Harmonizační cvičení a specifika ve vztahu k věku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Dětství</a:t>
            </a:r>
          </a:p>
          <a:p>
            <a:r>
              <a:rPr lang="cs-CZ" dirty="0" smtClean="0"/>
              <a:t>dospělost</a:t>
            </a:r>
            <a:endParaRPr lang="cs-CZ" dirty="0" smtClean="0"/>
          </a:p>
          <a:p>
            <a:r>
              <a:rPr lang="cs-CZ" dirty="0"/>
              <a:t>ž</a:t>
            </a:r>
            <a:r>
              <a:rPr lang="cs-CZ" dirty="0" smtClean="0"/>
              <a:t>eny po menopauze</a:t>
            </a:r>
          </a:p>
          <a:p>
            <a:r>
              <a:rPr lang="cs-CZ" dirty="0" smtClean="0"/>
              <a:t>stáří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3517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Snížení funkce smyslových orgánů</a:t>
            </a:r>
            <a:r>
              <a:rPr lang="cs-CZ" dirty="0" smtClean="0"/>
              <a:t> (zrak, sluch, čich).</a:t>
            </a:r>
          </a:p>
          <a:p>
            <a:r>
              <a:rPr lang="cs-CZ" dirty="0" smtClean="0"/>
              <a:t>Po 50.roce se zvyšuje práh bolesti.</a:t>
            </a:r>
          </a:p>
          <a:p>
            <a:r>
              <a:rPr lang="cs-CZ" b="1" i="1" dirty="0" smtClean="0"/>
              <a:t>Poruchy </a:t>
            </a:r>
            <a:r>
              <a:rPr lang="cs-CZ" b="1" i="1" dirty="0" smtClean="0"/>
              <a:t>rovnováhy</a:t>
            </a:r>
            <a:r>
              <a:rPr lang="cs-CZ" dirty="0"/>
              <a:t> </a:t>
            </a:r>
            <a:r>
              <a:rPr lang="cs-CZ" dirty="0" smtClean="0"/>
              <a:t>– riziko pádů!</a:t>
            </a:r>
            <a:endParaRPr lang="cs-CZ" dirty="0" smtClean="0"/>
          </a:p>
          <a:p>
            <a:r>
              <a:rPr lang="cs-CZ" dirty="0" smtClean="0"/>
              <a:t>Změny v endokrinním systému (změny hladin hormonů).</a:t>
            </a:r>
          </a:p>
          <a:p>
            <a:r>
              <a:rPr lang="cs-CZ" dirty="0"/>
              <a:t>Respirační systém </a:t>
            </a:r>
            <a:r>
              <a:rPr lang="cs-CZ" dirty="0" smtClean="0"/>
              <a:t>- dochází </a:t>
            </a:r>
            <a:r>
              <a:rPr lang="cs-CZ" dirty="0"/>
              <a:t>k poklesu </a:t>
            </a:r>
            <a:r>
              <a:rPr lang="cs-CZ" dirty="0" smtClean="0"/>
              <a:t>vitální </a:t>
            </a:r>
            <a:r>
              <a:rPr lang="cs-CZ" dirty="0"/>
              <a:t>kapacity plic (v </a:t>
            </a:r>
            <a:r>
              <a:rPr lang="cs-CZ" dirty="0" smtClean="0"/>
              <a:t>důsledku sníženi výkonnosti </a:t>
            </a:r>
            <a:r>
              <a:rPr lang="cs-CZ" dirty="0"/>
              <a:t>svalstva </a:t>
            </a:r>
            <a:r>
              <a:rPr lang="cs-CZ" dirty="0" smtClean="0"/>
              <a:t>hrudníku</a:t>
            </a:r>
            <a:r>
              <a:rPr lang="cs-CZ" dirty="0"/>
              <a:t>, </a:t>
            </a:r>
            <a:r>
              <a:rPr lang="cs-CZ" dirty="0" smtClean="0"/>
              <a:t>sníženi </a:t>
            </a:r>
            <a:r>
              <a:rPr lang="cs-CZ" dirty="0"/>
              <a:t>pružnosti </a:t>
            </a:r>
            <a:r>
              <a:rPr lang="cs-CZ" dirty="0" smtClean="0"/>
              <a:t>plicní </a:t>
            </a:r>
            <a:r>
              <a:rPr lang="pl-PL" dirty="0" smtClean="0"/>
              <a:t>tkáně</a:t>
            </a:r>
            <a:r>
              <a:rPr lang="pl-PL" dirty="0"/>
              <a:t>, deformitami pateře a hrudniku,…).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0815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0640"/>
          </a:xfrm>
        </p:spPr>
        <p:txBody>
          <a:bodyPr/>
          <a:lstStyle/>
          <a:p>
            <a:r>
              <a:rPr lang="cs-CZ" dirty="0"/>
              <a:t>Kardiovaskulární aparát – </a:t>
            </a:r>
            <a:r>
              <a:rPr lang="cs-CZ" dirty="0" smtClean="0"/>
              <a:t>nižší </a:t>
            </a:r>
            <a:r>
              <a:rPr lang="cs-CZ" dirty="0"/>
              <a:t>VO2 </a:t>
            </a:r>
            <a:r>
              <a:rPr lang="cs-CZ" dirty="0" err="1" smtClean="0"/>
              <a:t>max</a:t>
            </a:r>
            <a:r>
              <a:rPr lang="cs-CZ" dirty="0" smtClean="0"/>
              <a:t>, menší srdeční výdej </a:t>
            </a:r>
            <a:r>
              <a:rPr lang="cs-CZ" dirty="0"/>
              <a:t>a </a:t>
            </a:r>
            <a:r>
              <a:rPr lang="cs-CZ" dirty="0" smtClean="0"/>
              <a:t>maximální tepová </a:t>
            </a:r>
            <a:r>
              <a:rPr lang="cs-CZ" dirty="0"/>
              <a:t>frekvence, </a:t>
            </a:r>
            <a:r>
              <a:rPr lang="cs-CZ" dirty="0" smtClean="0"/>
              <a:t>pomalejší návrat tepové </a:t>
            </a:r>
            <a:r>
              <a:rPr lang="cs-CZ" dirty="0"/>
              <a:t>frekvence k </a:t>
            </a:r>
            <a:r>
              <a:rPr lang="cs-CZ" dirty="0" smtClean="0"/>
              <a:t>výchozím hodnotám</a:t>
            </a:r>
            <a:r>
              <a:rPr lang="cs-CZ" dirty="0"/>
              <a:t>, </a:t>
            </a:r>
            <a:r>
              <a:rPr lang="cs-CZ" dirty="0" smtClean="0"/>
              <a:t>zvýšená cévní </a:t>
            </a:r>
            <a:r>
              <a:rPr lang="cs-CZ" dirty="0"/>
              <a:t>rezistence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Častá přítomnost hypertenze</a:t>
            </a:r>
            <a:endParaRPr lang="cs-CZ" dirty="0"/>
          </a:p>
          <a:p>
            <a:r>
              <a:rPr lang="cs-CZ" dirty="0" smtClean="0"/>
              <a:t>Nižší schopnost koncentrovat se.</a:t>
            </a:r>
            <a:endParaRPr lang="cs-CZ" dirty="0"/>
          </a:p>
        </p:txBody>
      </p:sp>
      <p:pic>
        <p:nvPicPr>
          <p:cNvPr id="4" name="Obrázek 3" descr="joga sen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4626361"/>
            <a:ext cx="3384376" cy="18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207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Cíl H.C. u seniorů:</a:t>
            </a:r>
          </a:p>
          <a:p>
            <a:endParaRPr lang="cs-CZ" sz="2400" dirty="0" smtClean="0"/>
          </a:p>
          <a:p>
            <a:r>
              <a:rPr lang="cs-CZ" sz="2400" dirty="0" smtClean="0"/>
              <a:t>Stabilizace zdravotního stavu seniorů.</a:t>
            </a:r>
          </a:p>
          <a:p>
            <a:r>
              <a:rPr lang="cs-CZ" sz="2400" dirty="0" smtClean="0"/>
              <a:t>Zastavení progrese stárnutí (ADL) </a:t>
            </a:r>
          </a:p>
          <a:p>
            <a:r>
              <a:rPr lang="cs-CZ" sz="2400" dirty="0" smtClean="0"/>
              <a:t>Zlepšení zdatnosti a funkčního stavu </a:t>
            </a:r>
            <a:r>
              <a:rPr lang="cs-CZ" sz="2400" dirty="0" smtClean="0"/>
              <a:t>seniora (manuální zručnost, síla sv. dolních končetin, flexibilita, rovnováha, vytrvalost, rychlost reakce)</a:t>
            </a:r>
            <a:endParaRPr lang="cs-CZ" sz="2400" dirty="0" smtClean="0"/>
          </a:p>
          <a:p>
            <a:r>
              <a:rPr lang="cs-CZ" sz="2400" dirty="0" smtClean="0"/>
              <a:t>Zlepšení, stabilizace kognitivních schopností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Postupovat dle didaktických zásad posloupnosti a přiměřenosti s ohledem na aktuální stav klienta tak, aby cvičební plán byl individuálně optimálně zaměřen, pozitivně ovlivňoval celkový stav klienta a nepřetěžoval jej!!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Pozitivně motivovat!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3" descr="harms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0"/>
            <a:ext cx="309634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34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4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Do cvičebních lekcí  lze aplikovat prvky řady pohybových stylů od fyzioterapeutických metod přes </a:t>
            </a:r>
            <a:r>
              <a:rPr lang="cs-CZ" dirty="0" err="1" smtClean="0"/>
              <a:t>pilates</a:t>
            </a:r>
            <a:r>
              <a:rPr lang="cs-CZ" dirty="0" smtClean="0"/>
              <a:t>, hathajógu po </a:t>
            </a:r>
            <a:r>
              <a:rPr lang="cs-CZ" dirty="0" err="1" smtClean="0"/>
              <a:t>tchaj</a:t>
            </a:r>
            <a:r>
              <a:rPr lang="cs-CZ" dirty="0" smtClean="0"/>
              <a:t>-</a:t>
            </a:r>
            <a:r>
              <a:rPr lang="cs-CZ" dirty="0" err="1" smtClean="0"/>
              <a:t>ťi</a:t>
            </a:r>
            <a:r>
              <a:rPr lang="cs-CZ" dirty="0" smtClean="0"/>
              <a:t> </a:t>
            </a:r>
            <a:r>
              <a:rPr lang="cs-CZ" dirty="0" err="1" smtClean="0"/>
              <a:t>čchuan</a:t>
            </a:r>
            <a:r>
              <a:rPr lang="cs-CZ" dirty="0" smtClean="0"/>
              <a:t>, </a:t>
            </a:r>
            <a:r>
              <a:rPr lang="cs-CZ" dirty="0" err="1" smtClean="0"/>
              <a:t>Feldenkreisovu</a:t>
            </a:r>
            <a:r>
              <a:rPr lang="cs-CZ" dirty="0" smtClean="0"/>
              <a:t> metodu.</a:t>
            </a:r>
          </a:p>
          <a:p>
            <a:r>
              <a:rPr lang="cs-CZ" dirty="0" smtClean="0"/>
              <a:t>Zařadit dechová cvičení. </a:t>
            </a:r>
          </a:p>
          <a:p>
            <a:r>
              <a:rPr lang="cs-CZ" dirty="0" smtClean="0"/>
              <a:t>Nezapomínat na pitný režim!!</a:t>
            </a:r>
          </a:p>
          <a:p>
            <a:r>
              <a:rPr lang="cs-CZ" dirty="0" smtClean="0"/>
              <a:t>Prevence pádů.</a:t>
            </a:r>
            <a:endParaRPr lang="cs-CZ" dirty="0"/>
          </a:p>
          <a:p>
            <a:r>
              <a:rPr lang="cs-CZ" dirty="0" smtClean="0"/>
              <a:t>Vhodný </a:t>
            </a:r>
            <a:r>
              <a:rPr lang="cs-CZ" dirty="0"/>
              <a:t>je dostatečně </a:t>
            </a:r>
            <a:r>
              <a:rPr lang="cs-CZ" dirty="0" smtClean="0"/>
              <a:t>hlasitý </a:t>
            </a:r>
            <a:r>
              <a:rPr lang="cs-CZ" dirty="0"/>
              <a:t>a </a:t>
            </a:r>
            <a:r>
              <a:rPr lang="cs-CZ" dirty="0" smtClean="0"/>
              <a:t>srozumitelný slovní </a:t>
            </a:r>
            <a:r>
              <a:rPr lang="cs-CZ" dirty="0"/>
              <a:t>doprovod, </a:t>
            </a:r>
            <a:r>
              <a:rPr lang="cs-CZ" dirty="0" smtClean="0"/>
              <a:t>cvičeni spolu </a:t>
            </a:r>
            <a:r>
              <a:rPr lang="cs-CZ" dirty="0"/>
              <a:t>s klienty</a:t>
            </a:r>
            <a:r>
              <a:rPr lang="cs-CZ" dirty="0" smtClean="0"/>
              <a:t>.</a:t>
            </a:r>
          </a:p>
          <a:p>
            <a:r>
              <a:rPr lang="pl-PL" dirty="0"/>
              <a:t>Je třeba znat zasady poskytovani prvni pomoci.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senioř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84168" y="2420888"/>
            <a:ext cx="195262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5852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Zařazovat relaxační cvičení - </a:t>
            </a:r>
            <a:r>
              <a:rPr lang="cs-CZ" dirty="0"/>
              <a:t>měla by </a:t>
            </a:r>
            <a:r>
              <a:rPr lang="cs-CZ" dirty="0" smtClean="0"/>
              <a:t>vést </a:t>
            </a:r>
            <a:r>
              <a:rPr lang="cs-CZ" dirty="0"/>
              <a:t>ke </a:t>
            </a:r>
            <a:r>
              <a:rPr lang="cs-CZ" dirty="0" smtClean="0"/>
              <a:t>zklidnění organismu. Existuje </a:t>
            </a:r>
            <a:r>
              <a:rPr lang="cs-CZ" dirty="0"/>
              <a:t>souvislost mezi psychickou </a:t>
            </a:r>
            <a:r>
              <a:rPr lang="cs-CZ" dirty="0" smtClean="0"/>
              <a:t>tenzí, funkčním </a:t>
            </a:r>
            <a:r>
              <a:rPr lang="cs-CZ" dirty="0"/>
              <a:t>stavem </a:t>
            </a:r>
            <a:r>
              <a:rPr lang="cs-CZ" dirty="0" smtClean="0"/>
              <a:t>autonomního nervového systému </a:t>
            </a:r>
            <a:r>
              <a:rPr lang="cs-CZ" dirty="0"/>
              <a:t>a </a:t>
            </a:r>
            <a:r>
              <a:rPr lang="cs-CZ" dirty="0" smtClean="0"/>
              <a:t>napětím svalů.</a:t>
            </a:r>
          </a:p>
          <a:p>
            <a:r>
              <a:rPr lang="cs-CZ" dirty="0" smtClean="0"/>
              <a:t>Cvičit s oporou o zeď nebo o židli.</a:t>
            </a:r>
          </a:p>
          <a:p>
            <a:r>
              <a:rPr lang="cs-CZ" dirty="0" smtClean="0"/>
              <a:t>Pozor na cvičení vleže – dokáže se klient zvednout?? a na rychlé změny polohy – ortostatická hypotenze.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34252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r>
              <a:rPr lang="cs-CZ" dirty="0" smtClean="0"/>
              <a:t>Vhodné využití hudebního </a:t>
            </a:r>
            <a:r>
              <a:rPr lang="cs-CZ" dirty="0"/>
              <a:t>doprovodu.</a:t>
            </a:r>
          </a:p>
          <a:p>
            <a:r>
              <a:rPr lang="cs-CZ" dirty="0" smtClean="0"/>
              <a:t>Vynechávat </a:t>
            </a:r>
            <a:r>
              <a:rPr lang="cs-CZ" dirty="0"/>
              <a:t>kliky, </a:t>
            </a:r>
            <a:r>
              <a:rPr lang="cs-CZ" dirty="0" smtClean="0"/>
              <a:t>hluboké </a:t>
            </a:r>
            <a:r>
              <a:rPr lang="cs-CZ" dirty="0"/>
              <a:t>dřepy, </a:t>
            </a:r>
            <a:r>
              <a:rPr lang="cs-CZ" dirty="0" smtClean="0"/>
              <a:t>hluboké </a:t>
            </a:r>
            <a:r>
              <a:rPr lang="cs-CZ" dirty="0"/>
              <a:t>předklony, </a:t>
            </a:r>
            <a:r>
              <a:rPr lang="cs-CZ" dirty="0" smtClean="0"/>
              <a:t> zádrže dechu, příliš rychlé </a:t>
            </a:r>
            <a:r>
              <a:rPr lang="cs-CZ" dirty="0"/>
              <a:t>a silově </a:t>
            </a:r>
            <a:r>
              <a:rPr lang="cs-CZ" dirty="0" smtClean="0"/>
              <a:t>náročné </a:t>
            </a:r>
            <a:r>
              <a:rPr lang="cs-CZ" dirty="0"/>
              <a:t>pohyby.</a:t>
            </a:r>
          </a:p>
          <a:p>
            <a:r>
              <a:rPr lang="cs-CZ" dirty="0"/>
              <a:t>Pozor na </a:t>
            </a:r>
            <a:r>
              <a:rPr lang="cs-CZ" dirty="0" smtClean="0"/>
              <a:t>izometrická cvičeni zejména u hypertenze.</a:t>
            </a:r>
            <a:endParaRPr lang="cs-CZ" dirty="0"/>
          </a:p>
          <a:p>
            <a:r>
              <a:rPr lang="cs-CZ" dirty="0" smtClean="0"/>
              <a:t>Cvičební </a:t>
            </a:r>
            <a:r>
              <a:rPr lang="cs-CZ" dirty="0"/>
              <a:t>celek by měl </a:t>
            </a:r>
            <a:r>
              <a:rPr lang="cs-CZ"/>
              <a:t>trvat </a:t>
            </a:r>
            <a:r>
              <a:rPr lang="cs-CZ" smtClean="0"/>
              <a:t>minimálně </a:t>
            </a:r>
            <a:r>
              <a:rPr lang="cs-CZ" dirty="0"/>
              <a:t>15–20 </a:t>
            </a:r>
            <a:r>
              <a:rPr lang="cs-CZ" dirty="0" smtClean="0"/>
              <a:t>minut </a:t>
            </a:r>
            <a:r>
              <a:rPr lang="cs-CZ" dirty="0"/>
              <a:t>alespoň 2–3x </a:t>
            </a:r>
            <a:r>
              <a:rPr lang="cs-CZ" dirty="0" smtClean="0"/>
              <a:t>týdně.</a:t>
            </a:r>
            <a:endParaRPr lang="cs-CZ" dirty="0"/>
          </a:p>
        </p:txBody>
      </p:sp>
      <p:pic>
        <p:nvPicPr>
          <p:cNvPr id="4" name="Obrázek 3" descr="jj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6136" y="4293096"/>
            <a:ext cx="1656184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6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altLang="cs-CZ" sz="4000" b="1" dirty="0" smtClean="0"/>
              <a:t>Zásady výběru </a:t>
            </a:r>
            <a:r>
              <a:rPr lang="cs-CZ" altLang="cs-CZ" sz="4000" b="1" dirty="0" smtClean="0"/>
              <a:t>vhodných HC</a:t>
            </a:r>
            <a:endParaRPr lang="en-US" altLang="cs-CZ" sz="4000" dirty="0" smtClean="0"/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514350" indent="-514350"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cs-CZ" altLang="cs-CZ" b="1" i="1" dirty="0" smtClean="0"/>
              <a:t>Respektovat involuční změny</a:t>
            </a:r>
            <a:r>
              <a:rPr lang="en-US" altLang="cs-CZ" b="1" i="1" dirty="0" smtClean="0"/>
              <a:t> </a:t>
            </a:r>
            <a:endParaRPr lang="cs-CZ" altLang="cs-CZ" b="1" i="1" dirty="0" smtClean="0"/>
          </a:p>
          <a:p>
            <a:pPr marL="514350" indent="-514350"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cs-CZ" altLang="cs-CZ" b="1" i="1" dirty="0" smtClean="0"/>
              <a:t>Respektovat zdravotní  a psychický stav seniorů</a:t>
            </a:r>
            <a:r>
              <a:rPr lang="en-US" altLang="cs-CZ" b="1" i="1" dirty="0" smtClean="0"/>
              <a:t> </a:t>
            </a:r>
            <a:endParaRPr lang="en-US" altLang="cs-CZ" dirty="0" smtClean="0"/>
          </a:p>
          <a:p>
            <a:pPr marL="514350" indent="-514350"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en-US" altLang="cs-CZ" b="1" i="1" dirty="0" err="1" smtClean="0"/>
              <a:t>Respe</a:t>
            </a:r>
            <a:r>
              <a:rPr lang="cs-CZ" altLang="cs-CZ" b="1" i="1" dirty="0" err="1" smtClean="0"/>
              <a:t>ktovat</a:t>
            </a:r>
            <a:r>
              <a:rPr lang="cs-CZ" altLang="cs-CZ" b="1" i="1" dirty="0" smtClean="0"/>
              <a:t> věk</a:t>
            </a:r>
            <a:r>
              <a:rPr lang="en-US" altLang="cs-CZ" b="1" i="1" dirty="0" smtClean="0"/>
              <a:t> </a:t>
            </a:r>
            <a:r>
              <a:rPr lang="cs-CZ" altLang="cs-CZ" b="1" i="1" dirty="0" smtClean="0"/>
              <a:t>a úroveň tělesné zdatnosti</a:t>
            </a:r>
            <a:endParaRPr lang="en-US" altLang="cs-CZ" b="1" i="1" dirty="0" smtClean="0"/>
          </a:p>
          <a:p>
            <a:pPr marL="514350" indent="-514350"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r>
              <a:rPr lang="en-US" altLang="cs-CZ" b="1" i="1" dirty="0" err="1" smtClean="0"/>
              <a:t>Respe</a:t>
            </a:r>
            <a:r>
              <a:rPr lang="cs-CZ" altLang="cs-CZ" b="1" i="1" dirty="0" err="1" smtClean="0"/>
              <a:t>ktovat</a:t>
            </a:r>
            <a:r>
              <a:rPr lang="cs-CZ" altLang="cs-CZ" b="1" i="1" dirty="0" smtClean="0"/>
              <a:t> zájem o </a:t>
            </a:r>
            <a:r>
              <a:rPr lang="cs-CZ" altLang="cs-CZ" b="1" i="1" dirty="0" smtClean="0"/>
              <a:t>formu HC</a:t>
            </a:r>
          </a:p>
          <a:p>
            <a:pPr marL="514350" indent="-514350" eaLnBrk="1" hangingPunct="1">
              <a:lnSpc>
                <a:spcPct val="80000"/>
              </a:lnSpc>
              <a:buFont typeface="Calibri" panose="020F0502020204030204" pitchFamily="34" charset="0"/>
              <a:buAutoNum type="arabicPeriod"/>
            </a:pPr>
            <a:endParaRPr lang="cs-CZ" altLang="cs-CZ" b="1" i="1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b="1" i="1" dirty="0" smtClean="0"/>
              <a:t>Případně zařazovat pouze některé prvky HC do pohybových intervenčních programů pro seniory (dechový, relaxační, balanční cvičení; prvky </a:t>
            </a:r>
            <a:r>
              <a:rPr lang="cs-CZ" altLang="cs-CZ" b="1" i="1" dirty="0" err="1" smtClean="0"/>
              <a:t>Tai-chi</a:t>
            </a:r>
            <a:r>
              <a:rPr lang="cs-CZ" altLang="cs-CZ" b="1" i="1" dirty="0" smtClean="0"/>
              <a:t>, aj.)</a:t>
            </a:r>
            <a:endParaRPr lang="en-US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57122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Efekt HC u seniorů: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Zlepšení </a:t>
            </a:r>
            <a:r>
              <a:rPr lang="cs-CZ" dirty="0"/>
              <a:t>ukazatelů </a:t>
            </a:r>
            <a:r>
              <a:rPr lang="cs-CZ" dirty="0" smtClean="0"/>
              <a:t>fyzické </a:t>
            </a:r>
            <a:r>
              <a:rPr lang="cs-CZ" dirty="0"/>
              <a:t>kondice (</a:t>
            </a:r>
            <a:r>
              <a:rPr lang="cs-CZ" dirty="0" smtClean="0"/>
              <a:t>dechový </a:t>
            </a:r>
            <a:r>
              <a:rPr lang="cs-CZ" dirty="0"/>
              <a:t>objem, </a:t>
            </a:r>
            <a:r>
              <a:rPr lang="cs-CZ" dirty="0" smtClean="0"/>
              <a:t>srdeční výdej), úprava krevního </a:t>
            </a:r>
            <a:r>
              <a:rPr lang="cs-CZ" dirty="0"/>
              <a:t>tlaku, </a:t>
            </a:r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ischemické </a:t>
            </a:r>
            <a:r>
              <a:rPr lang="cs-CZ" dirty="0"/>
              <a:t>choroby </a:t>
            </a:r>
            <a:r>
              <a:rPr lang="cs-CZ" dirty="0" smtClean="0"/>
              <a:t>srdeční a srdečního selháni.</a:t>
            </a:r>
          </a:p>
          <a:p>
            <a:r>
              <a:rPr lang="cs-CZ" dirty="0" smtClean="0"/>
              <a:t>Snížení úbytku kostní </a:t>
            </a:r>
            <a:r>
              <a:rPr lang="cs-CZ" dirty="0"/>
              <a:t>hmoty (</a:t>
            </a:r>
            <a:r>
              <a:rPr lang="cs-CZ" dirty="0" smtClean="0"/>
              <a:t>zvláště </a:t>
            </a:r>
            <a:r>
              <a:rPr lang="cs-CZ" dirty="0"/>
              <a:t>u žen po menopauze).</a:t>
            </a:r>
          </a:p>
          <a:p>
            <a:r>
              <a:rPr lang="cs-CZ" dirty="0" smtClean="0"/>
              <a:t>Snížení </a:t>
            </a:r>
            <a:r>
              <a:rPr lang="cs-CZ" dirty="0"/>
              <a:t>rizika </a:t>
            </a:r>
            <a:r>
              <a:rPr lang="cs-CZ" dirty="0" smtClean="0"/>
              <a:t>pádů </a:t>
            </a:r>
            <a:r>
              <a:rPr lang="cs-CZ" dirty="0"/>
              <a:t>a </a:t>
            </a:r>
            <a:r>
              <a:rPr lang="cs-CZ" dirty="0" smtClean="0"/>
              <a:t>zlomenin – zlepšení rovnovážných schopností.</a:t>
            </a:r>
            <a:endParaRPr lang="cs-CZ" dirty="0"/>
          </a:p>
          <a:p>
            <a:r>
              <a:rPr lang="cs-CZ" dirty="0" smtClean="0"/>
              <a:t>Zlepšení </a:t>
            </a:r>
            <a:r>
              <a:rPr lang="cs-CZ" dirty="0"/>
              <a:t>pohyblivosti i </a:t>
            </a:r>
            <a:r>
              <a:rPr lang="cs-CZ" dirty="0" smtClean="0"/>
              <a:t>celkové </a:t>
            </a:r>
            <a:r>
              <a:rPr lang="cs-CZ" dirty="0"/>
              <a:t>funkčnosti kloubů, </a:t>
            </a:r>
            <a:r>
              <a:rPr lang="cs-CZ" dirty="0" smtClean="0"/>
              <a:t>snížení bolesti kloubů – analgetický efekt endorfinů.</a:t>
            </a:r>
          </a:p>
          <a:p>
            <a:r>
              <a:rPr lang="cs-CZ" dirty="0" smtClean="0"/>
              <a:t>Zlepšení kognitivních </a:t>
            </a:r>
            <a:r>
              <a:rPr lang="cs-CZ" dirty="0"/>
              <a:t>schopností (schopnosti </a:t>
            </a:r>
            <a:r>
              <a:rPr lang="cs-CZ" dirty="0" smtClean="0"/>
              <a:t>učení, pozornosti </a:t>
            </a:r>
            <a:r>
              <a:rPr lang="cs-CZ" dirty="0"/>
              <a:t>a krátkodobé </a:t>
            </a:r>
            <a:r>
              <a:rPr lang="cs-CZ" dirty="0" smtClean="0"/>
              <a:t>paměti).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37621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Zlepšení </a:t>
            </a:r>
            <a:r>
              <a:rPr lang="cs-CZ" dirty="0"/>
              <a:t>kvality </a:t>
            </a:r>
            <a:r>
              <a:rPr lang="cs-CZ" dirty="0" smtClean="0"/>
              <a:t>spánku</a:t>
            </a:r>
            <a:endParaRPr lang="cs-CZ" dirty="0"/>
          </a:p>
          <a:p>
            <a:r>
              <a:rPr lang="cs-CZ" dirty="0" smtClean="0"/>
              <a:t>Zrychlení </a:t>
            </a:r>
            <a:r>
              <a:rPr lang="cs-CZ" dirty="0" smtClean="0"/>
              <a:t>metabolismu.</a:t>
            </a:r>
          </a:p>
          <a:p>
            <a:r>
              <a:rPr lang="cs-CZ" dirty="0" smtClean="0"/>
              <a:t>Udržení optimální hmotnosti </a:t>
            </a:r>
          </a:p>
          <a:p>
            <a:r>
              <a:rPr lang="cs-CZ" dirty="0" smtClean="0"/>
              <a:t>Stabilizace psychiky - antidepresivní účinek</a:t>
            </a:r>
            <a:r>
              <a:rPr lang="cs-CZ" dirty="0"/>
              <a:t>, </a:t>
            </a:r>
            <a:r>
              <a:rPr lang="cs-CZ" dirty="0" smtClean="0"/>
              <a:t>rozšiřovaní </a:t>
            </a:r>
            <a:r>
              <a:rPr lang="cs-CZ" dirty="0"/>
              <a:t>spektra </a:t>
            </a:r>
            <a:r>
              <a:rPr lang="cs-CZ" dirty="0" smtClean="0"/>
              <a:t>sociálních kontaktů.</a:t>
            </a:r>
          </a:p>
          <a:p>
            <a:r>
              <a:rPr lang="cs-CZ" dirty="0" smtClean="0"/>
              <a:t>Zvýšení vitální energie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9220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i="1" dirty="0" smtClean="0"/>
              <a:t>Od narození do 15 let</a:t>
            </a:r>
            <a:r>
              <a:rPr lang="cs-CZ" dirty="0" smtClean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Novorozenec (0 – 28. den)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Kojenec (28. den – 12 měsíc) – psychomotorický vývoj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Batole (12. měsíc – 3 roky) – zdokonaluje se motorika a myšlení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Předškolní věk(3 – 5 rok) – rozvoj motoriky, slovní zásoby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Mladší školní věk (6 – 11 rok)- rozvoj koordinačních </a:t>
            </a:r>
            <a:r>
              <a:rPr lang="cs-CZ" dirty="0" err="1" smtClean="0"/>
              <a:t>sch</a:t>
            </a:r>
            <a:r>
              <a:rPr lang="cs-CZ" dirty="0" smtClean="0"/>
              <a:t>., povinnost x volný čas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Starší školní věk (12 – 15 let) – puberta, výchovné problémy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adolescence(15 - 18let) – silné citové období, potřeba se osamostatnit, seberealizace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  <a:p>
            <a:pP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844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Cíl HC v období dítěte: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900" b="1" i="1" dirty="0" smtClean="0"/>
              <a:t>Posílit integritu dítě a rodič, dítě a škola – schopnost zvládat první stresy</a:t>
            </a:r>
          </a:p>
          <a:p>
            <a:pPr marL="0" indent="0">
              <a:buNone/>
            </a:pPr>
            <a:endParaRPr lang="cs-CZ" b="1" i="1" dirty="0" smtClean="0"/>
          </a:p>
          <a:p>
            <a:pPr marL="0" indent="0">
              <a:buNone/>
            </a:pPr>
            <a:r>
              <a:rPr lang="cs-CZ" sz="3800" dirty="0" smtClean="0"/>
              <a:t>zdravotní oslabení – ADHD, epilepsie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6000" dirty="0" smtClean="0"/>
              <a:t>Vhodné HC: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000" dirty="0" smtClean="0"/>
              <a:t>Dechová, relaxační a balanční cvičení hravou formou za účelem zlepšení koncentrace pozornosti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000" dirty="0" smtClean="0"/>
              <a:t>Psychomotorická cvičení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000" dirty="0" smtClean="0"/>
              <a:t>Jóga pro děti – formou zvířátek, rostlin, příběhy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000" dirty="0" smtClean="0"/>
              <a:t>Kresba a pohyb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6000" dirty="0" smtClean="0"/>
              <a:t>Poznání vlastního těla, vývoj harmonické osobnosti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400" dirty="0" smtClean="0">
                <a:solidFill>
                  <a:srgbClr val="FF0000"/>
                </a:solidFill>
              </a:rPr>
              <a:t>!!Pozor na dlouhodobé relaxace – jsou kontraindikací při ADHD a epilepsii !!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58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Období dospělosti (18 – 20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Vrchol zdraví a síly</a:t>
            </a:r>
          </a:p>
          <a:p>
            <a:r>
              <a:rPr lang="cs-CZ" dirty="0" smtClean="0"/>
              <a:t>Pohyb důležitý pro udržení funkcí jednotlivých systémů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HC – harmonizace osobnosti – výběr forem HC dle osobního zájmu ( většinou </a:t>
            </a:r>
            <a:r>
              <a:rPr lang="cs-CZ" dirty="0" err="1" smtClean="0"/>
              <a:t>tai-chi</a:t>
            </a:r>
            <a:r>
              <a:rPr lang="cs-CZ" dirty="0" smtClean="0"/>
              <a:t>, </a:t>
            </a:r>
            <a:r>
              <a:rPr lang="cs-CZ" dirty="0" err="1" smtClean="0"/>
              <a:t>chi-kung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Od 30 let – počátek involučních procesů, období pracovní vytíženosti – zvládání stresových situací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167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Ženy po menopauze </a:t>
            </a:r>
            <a:r>
              <a:rPr lang="cs-CZ" dirty="0" smtClean="0"/>
              <a:t>(cca 50 let a více)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Velké hormonální změny odrážející se nejen v tělesné, ale i v psychické oblasti (porucha spánku, nadměrné pocení, návaly, deprese…)</a:t>
            </a:r>
          </a:p>
          <a:p>
            <a:pPr marL="0" indent="0">
              <a:buNone/>
            </a:pPr>
            <a:r>
              <a:rPr lang="cs-CZ" dirty="0" smtClean="0"/>
              <a:t>Vhodné HC – jóga, </a:t>
            </a:r>
            <a:r>
              <a:rPr lang="cs-CZ" dirty="0" err="1" smtClean="0"/>
              <a:t>tai-chi</a:t>
            </a:r>
            <a:r>
              <a:rPr lang="cs-CZ" dirty="0" smtClean="0"/>
              <a:t>, </a:t>
            </a:r>
            <a:r>
              <a:rPr lang="cs-CZ" dirty="0" err="1" smtClean="0"/>
              <a:t>chi-kung</a:t>
            </a:r>
            <a:r>
              <a:rPr lang="cs-CZ" dirty="0" smtClean="0"/>
              <a:t>, </a:t>
            </a:r>
            <a:r>
              <a:rPr lang="cs-CZ" dirty="0" err="1" smtClean="0"/>
              <a:t>Feldenkreis</a:t>
            </a:r>
            <a:r>
              <a:rPr lang="cs-CZ" dirty="0" smtClean="0"/>
              <a:t>, aj. za cílem celkového zklidnění, naleznutí rovnováhy, pocitu blaha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Pozor!</a:t>
            </a:r>
            <a:r>
              <a:rPr lang="cs-CZ" dirty="0" smtClean="0"/>
              <a:t> Na přítomnost involučních změn a případných onemocnění – </a:t>
            </a:r>
            <a:r>
              <a:rPr lang="cs-CZ" dirty="0" smtClean="0">
                <a:solidFill>
                  <a:srgbClr val="FF0000"/>
                </a:solidFill>
              </a:rPr>
              <a:t>ne</a:t>
            </a:r>
            <a:r>
              <a:rPr lang="cs-CZ" dirty="0" smtClean="0"/>
              <a:t> polohy hlavou dolů, ne rychlé změny poloh a ne izometrické posilování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8799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STÁŘÍ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 b="1" u="sng" smtClean="0"/>
              <a:t>Biologické</a:t>
            </a:r>
            <a:r>
              <a:rPr lang="cs-CZ" altLang="cs-CZ" sz="2800" smtClean="0"/>
              <a:t> – změny v organismu (Po Ap, Nerv a smysl. funkce, kardiovaskulár. sys)</a:t>
            </a:r>
          </a:p>
          <a:p>
            <a:pPr eaLnBrk="1" hangingPunct="1">
              <a:buFontTx/>
              <a:buNone/>
            </a:pPr>
            <a:r>
              <a:rPr lang="cs-CZ" altLang="cs-CZ" sz="2800" b="1" u="sng" smtClean="0"/>
              <a:t>Sociální </a:t>
            </a:r>
            <a:r>
              <a:rPr lang="cs-CZ" altLang="cs-CZ" sz="2800" smtClean="0"/>
              <a:t>– soc. role - důchod (změna ŽS), postproduktivní věk, fáze závislosti</a:t>
            </a:r>
          </a:p>
          <a:p>
            <a:pPr eaLnBrk="1" hangingPunct="1">
              <a:buFontTx/>
              <a:buNone/>
            </a:pPr>
            <a:r>
              <a:rPr lang="cs-CZ" altLang="cs-CZ" sz="2800" b="1" u="sng" smtClean="0"/>
              <a:t>Kalendářní (chronologický) </a:t>
            </a:r>
            <a:r>
              <a:rPr lang="cs-CZ" altLang="cs-CZ" sz="2800" smtClean="0"/>
              <a:t>– dříve 60.věk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nyní       65 – 74 mladí senioři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              75 – 84 staří senioři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              85 a více  velmi staří</a:t>
            </a:r>
          </a:p>
          <a:p>
            <a:pPr eaLnBrk="1" hangingPunct="1">
              <a:buFontTx/>
              <a:buNone/>
            </a:pPr>
            <a:r>
              <a:rPr lang="cs-CZ" altLang="cs-CZ" sz="2800" smtClean="0"/>
              <a:t>              nad 90 let - dlouhověkost</a:t>
            </a:r>
            <a:endParaRPr lang="cs-CZ" altLang="cs-CZ" sz="2800" b="1" u="sng" smtClean="0"/>
          </a:p>
        </p:txBody>
      </p:sp>
    </p:spTree>
    <p:extLst>
      <p:ext uri="{BB962C8B-B14F-4D97-AF65-F5344CB8AC3E}">
        <p14:creationId xmlns:p14="http://schemas.microsoft.com/office/powerpoint/2010/main" val="1186078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Stárnutí </a:t>
            </a:r>
            <a:r>
              <a:rPr lang="cs-CZ" b="1" i="1" dirty="0"/>
              <a:t>je </a:t>
            </a:r>
            <a:r>
              <a:rPr lang="cs-CZ" b="1" i="1" dirty="0" smtClean="0"/>
              <a:t>nevratný, univerzální, druhově specifický biologický proces</a:t>
            </a:r>
            <a:r>
              <a:rPr lang="cs-CZ" dirty="0"/>
              <a:t>, </a:t>
            </a:r>
            <a:r>
              <a:rPr lang="cs-CZ" dirty="0" smtClean="0"/>
              <a:t>který  lze obtížně definovat. </a:t>
            </a:r>
          </a:p>
          <a:p>
            <a:r>
              <a:rPr lang="cs-CZ" dirty="0" smtClean="0"/>
              <a:t>Postihuje </a:t>
            </a:r>
            <a:r>
              <a:rPr lang="cs-CZ" dirty="0"/>
              <a:t>s </a:t>
            </a:r>
            <a:r>
              <a:rPr lang="cs-CZ" dirty="0" smtClean="0"/>
              <a:t>různou rychlostí </a:t>
            </a:r>
            <a:r>
              <a:rPr lang="cs-CZ" dirty="0"/>
              <a:t>prakticky všechny </a:t>
            </a:r>
            <a:r>
              <a:rPr lang="cs-CZ" dirty="0" smtClean="0"/>
              <a:t>orgány</a:t>
            </a:r>
            <a:r>
              <a:rPr lang="cs-CZ" dirty="0"/>
              <a:t>, </a:t>
            </a:r>
            <a:r>
              <a:rPr lang="cs-CZ" dirty="0" smtClean="0"/>
              <a:t>které ztrácejí </a:t>
            </a:r>
            <a:r>
              <a:rPr lang="cs-CZ" dirty="0"/>
              <a:t>svou </a:t>
            </a:r>
            <a:r>
              <a:rPr lang="cs-CZ" dirty="0" smtClean="0"/>
              <a:t>funkční </a:t>
            </a:r>
            <a:r>
              <a:rPr lang="cs-CZ" dirty="0"/>
              <a:t>rezervu</a:t>
            </a:r>
            <a:r>
              <a:rPr lang="cs-CZ" dirty="0" smtClean="0"/>
              <a:t>.</a:t>
            </a:r>
          </a:p>
          <a:p>
            <a:r>
              <a:rPr lang="cs-CZ" dirty="0"/>
              <a:t>Biologicky </a:t>
            </a:r>
            <a:r>
              <a:rPr lang="cs-CZ" dirty="0" smtClean="0"/>
              <a:t>starý </a:t>
            </a:r>
            <a:r>
              <a:rPr lang="cs-CZ" dirty="0"/>
              <a:t>organismus se tak </a:t>
            </a:r>
            <a:r>
              <a:rPr lang="cs-CZ" dirty="0" smtClean="0"/>
              <a:t>stává méně přizpůsobivý </a:t>
            </a:r>
            <a:r>
              <a:rPr lang="cs-CZ" dirty="0"/>
              <a:t>k </a:t>
            </a:r>
            <a:r>
              <a:rPr lang="cs-CZ" dirty="0" smtClean="0"/>
              <a:t>měnícím se podmínkám vnitřního </a:t>
            </a:r>
            <a:r>
              <a:rPr lang="cs-CZ" dirty="0"/>
              <a:t>a </a:t>
            </a:r>
            <a:r>
              <a:rPr lang="cs-CZ" dirty="0" smtClean="0"/>
              <a:t>zevního prostředí, ztrácí své adaptační schopnosti </a:t>
            </a:r>
            <a:r>
              <a:rPr lang="cs-CZ" dirty="0"/>
              <a:t>a snadno, i při </a:t>
            </a:r>
            <a:r>
              <a:rPr lang="cs-CZ" dirty="0" smtClean="0"/>
              <a:t>mírných </a:t>
            </a:r>
            <a:r>
              <a:rPr lang="cs-CZ" dirty="0"/>
              <a:t>podnětech, </a:t>
            </a:r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dirty="0" smtClean="0"/>
              <a:t>dekompenzaci </a:t>
            </a:r>
            <a:r>
              <a:rPr lang="pl-PL" dirty="0" smtClean="0"/>
              <a:t>jak orgánové </a:t>
            </a:r>
            <a:r>
              <a:rPr lang="pl-PL" dirty="0"/>
              <a:t>funkce, tak organismu jako celku.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86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Hybný systém </a:t>
            </a:r>
            <a:r>
              <a:rPr lang="cs-CZ" dirty="0"/>
              <a:t>reaguje citlivě na všechny </a:t>
            </a:r>
            <a:r>
              <a:rPr lang="cs-CZ" dirty="0" smtClean="0"/>
              <a:t>patologické </a:t>
            </a:r>
            <a:r>
              <a:rPr lang="cs-CZ" dirty="0"/>
              <a:t>procesy v organismu</a:t>
            </a:r>
            <a:r>
              <a:rPr lang="cs-CZ" dirty="0" smtClean="0"/>
              <a:t>, zvláště </a:t>
            </a:r>
            <a:r>
              <a:rPr lang="cs-CZ" dirty="0"/>
              <a:t>na nedostatek </a:t>
            </a:r>
            <a:r>
              <a:rPr lang="cs-CZ" dirty="0" smtClean="0"/>
              <a:t>aktivního </a:t>
            </a:r>
            <a:r>
              <a:rPr lang="cs-CZ" dirty="0"/>
              <a:t>pohybu. </a:t>
            </a:r>
            <a:endParaRPr lang="cs-CZ" dirty="0" smtClean="0"/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b="1" i="1" dirty="0" smtClean="0"/>
              <a:t>úbytku svalové </a:t>
            </a:r>
            <a:r>
              <a:rPr lang="cs-CZ" b="1" i="1" dirty="0"/>
              <a:t>hmoty</a:t>
            </a:r>
            <a:r>
              <a:rPr lang="cs-CZ" dirty="0"/>
              <a:t>, přestavbě </a:t>
            </a:r>
            <a:r>
              <a:rPr lang="cs-CZ" dirty="0" smtClean="0"/>
              <a:t>kostní tkáně</a:t>
            </a:r>
            <a:r>
              <a:rPr lang="cs-CZ" dirty="0"/>
              <a:t>, ke </a:t>
            </a:r>
            <a:r>
              <a:rPr lang="cs-CZ" dirty="0" smtClean="0"/>
              <a:t>změnám </a:t>
            </a:r>
            <a:r>
              <a:rPr lang="cs-CZ" dirty="0"/>
              <a:t>v </a:t>
            </a:r>
            <a:r>
              <a:rPr lang="cs-CZ" dirty="0" smtClean="0"/>
              <a:t>měkkých tkaních kolem </a:t>
            </a:r>
            <a:r>
              <a:rPr lang="cs-CZ" dirty="0"/>
              <a:t>kloubů a k </a:t>
            </a:r>
            <a:r>
              <a:rPr lang="cs-CZ" b="1" i="1" dirty="0"/>
              <a:t>omezeni jejich </a:t>
            </a:r>
            <a:r>
              <a:rPr lang="cs-CZ" b="1" i="1" dirty="0" smtClean="0"/>
              <a:t>fyziologického pohybového </a:t>
            </a:r>
            <a:r>
              <a:rPr lang="cs-CZ" b="1" i="1" dirty="0"/>
              <a:t>rozsahu</a:t>
            </a:r>
            <a:r>
              <a:rPr lang="cs-CZ" b="1" i="1" dirty="0" smtClean="0"/>
              <a:t>.</a:t>
            </a:r>
          </a:p>
          <a:p>
            <a:r>
              <a:rPr lang="cs-CZ" dirty="0" smtClean="0"/>
              <a:t>Vlivem biologického stárnutí svalstvo  zmenšuje </a:t>
            </a:r>
            <a:r>
              <a:rPr lang="cs-CZ" dirty="0"/>
              <a:t>svůj objem, </a:t>
            </a:r>
            <a:r>
              <a:rPr lang="cs-CZ" dirty="0" smtClean="0"/>
              <a:t>ztrácí </a:t>
            </a:r>
            <a:r>
              <a:rPr lang="cs-CZ" dirty="0"/>
              <a:t>pružnost a silu, </a:t>
            </a:r>
            <a:r>
              <a:rPr lang="cs-CZ" b="1" i="1" dirty="0"/>
              <a:t>snižuje </a:t>
            </a:r>
            <a:r>
              <a:rPr lang="cs-CZ" b="1" i="1" dirty="0" smtClean="0"/>
              <a:t>se schopnost rychlé reakce </a:t>
            </a:r>
            <a:r>
              <a:rPr lang="cs-CZ" dirty="0" smtClean="0"/>
              <a:t>(!!pády), snížena výdrž </a:t>
            </a:r>
            <a:r>
              <a:rPr lang="cs-CZ" dirty="0"/>
              <a:t>při </a:t>
            </a:r>
            <a:r>
              <a:rPr lang="cs-CZ" dirty="0" smtClean="0"/>
              <a:t>fyzické </a:t>
            </a:r>
            <a:r>
              <a:rPr lang="cs-CZ" dirty="0"/>
              <a:t>aktivitě, </a:t>
            </a:r>
            <a:r>
              <a:rPr lang="cs-CZ" dirty="0" smtClean="0"/>
              <a:t>rychlejší nástup únavy</a:t>
            </a:r>
            <a:r>
              <a:rPr lang="cs-CZ" dirty="0"/>
              <a:t>.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005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Tělesná výška  </a:t>
            </a:r>
            <a:r>
              <a:rPr lang="cs-CZ" dirty="0" smtClean="0"/>
              <a:t>se zmenšuje </a:t>
            </a:r>
            <a:r>
              <a:rPr lang="cs-CZ" dirty="0"/>
              <a:t>se </a:t>
            </a:r>
            <a:r>
              <a:rPr lang="cs-CZ" dirty="0" smtClean="0"/>
              <a:t>snížením meziobratlových plotének, úbytkem svalové </a:t>
            </a:r>
            <a:r>
              <a:rPr lang="cs-CZ" dirty="0"/>
              <a:t>hmoty, </a:t>
            </a:r>
            <a:r>
              <a:rPr lang="cs-CZ" dirty="0" smtClean="0"/>
              <a:t>snížením napětí </a:t>
            </a:r>
            <a:r>
              <a:rPr lang="cs-CZ" dirty="0"/>
              <a:t>svalů </a:t>
            </a:r>
            <a:endParaRPr lang="cs-CZ" dirty="0" smtClean="0"/>
          </a:p>
          <a:p>
            <a:r>
              <a:rPr lang="cs-CZ" dirty="0" smtClean="0"/>
              <a:t>Změny </a:t>
            </a:r>
            <a:r>
              <a:rPr lang="cs-CZ" dirty="0"/>
              <a:t>na </a:t>
            </a:r>
            <a:r>
              <a:rPr lang="cs-CZ" dirty="0" smtClean="0"/>
              <a:t>celém lokomočním aparátu (zvětšení  hrudní kyfózy </a:t>
            </a:r>
            <a:r>
              <a:rPr lang="cs-CZ" dirty="0"/>
              <a:t>a </a:t>
            </a:r>
            <a:r>
              <a:rPr lang="cs-CZ" dirty="0" smtClean="0"/>
              <a:t>lordózy bederní páteře</a:t>
            </a:r>
            <a:r>
              <a:rPr lang="cs-CZ" dirty="0"/>
              <a:t>).</a:t>
            </a:r>
          </a:p>
          <a:p>
            <a:r>
              <a:rPr lang="cs-CZ" dirty="0" smtClean="0"/>
              <a:t>Dochází </a:t>
            </a:r>
            <a:r>
              <a:rPr lang="cs-CZ" dirty="0"/>
              <a:t>k </a:t>
            </a:r>
            <a:r>
              <a:rPr lang="cs-CZ" b="1" i="1" dirty="0" smtClean="0"/>
              <a:t>úbytku mozkových </a:t>
            </a:r>
            <a:r>
              <a:rPr lang="cs-CZ" b="1" i="1" dirty="0"/>
              <a:t>buněk</a:t>
            </a:r>
            <a:r>
              <a:rPr lang="cs-CZ" dirty="0"/>
              <a:t>, </a:t>
            </a:r>
            <a:r>
              <a:rPr lang="cs-CZ" dirty="0" smtClean="0"/>
              <a:t>ztrátě pružnosti mozkových cév</a:t>
            </a:r>
            <a:r>
              <a:rPr lang="cs-CZ" dirty="0"/>
              <a:t>, což vede k </a:t>
            </a:r>
            <a:r>
              <a:rPr lang="cs-CZ" dirty="0" smtClean="0"/>
              <a:t>postupnému </a:t>
            </a:r>
            <a:r>
              <a:rPr lang="cs-CZ" dirty="0"/>
              <a:t>poklesu kapacity </a:t>
            </a:r>
            <a:r>
              <a:rPr lang="cs-CZ" dirty="0" smtClean="0"/>
              <a:t>paměti,především krátkodobé </a:t>
            </a:r>
            <a:r>
              <a:rPr lang="cs-CZ" dirty="0"/>
              <a:t>a k prodlouženi doby reakce, </a:t>
            </a:r>
            <a:r>
              <a:rPr lang="cs-CZ" dirty="0" smtClean="0"/>
              <a:t>snížení psychomotorického </a:t>
            </a:r>
            <a:r>
              <a:rPr lang="cs-CZ" dirty="0"/>
              <a:t>tempa.</a:t>
            </a:r>
          </a:p>
        </p:txBody>
      </p:sp>
    </p:spTree>
    <p:extLst>
      <p:ext uri="{BB962C8B-B14F-4D97-AF65-F5344CB8AC3E}">
        <p14:creationId xmlns:p14="http://schemas.microsoft.com/office/powerpoint/2010/main" val="1269874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1077</Words>
  <Application>Microsoft Office PowerPoint</Application>
  <PresentationFormat>Předvádění na obrazovce (4:3)</PresentationFormat>
  <Paragraphs>109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Motiv systému Office</vt:lpstr>
      <vt:lpstr>Harmonizační cvičení a specifika ve vztahu k věku</vt:lpstr>
      <vt:lpstr>Dětství</vt:lpstr>
      <vt:lpstr>Cíl HC v období dítěte:</vt:lpstr>
      <vt:lpstr>Období dospělosti (18 – 20 let)</vt:lpstr>
      <vt:lpstr>Ženy po menopauze (cca 50 let a více)</vt:lpstr>
      <vt:lpstr>STÁŘÍ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Zásady výběru vhodných HC</vt:lpstr>
      <vt:lpstr>Efekt HC u seniorů:</vt:lpstr>
      <vt:lpstr>Prezentace aplikace PowerPoint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Harmonizační cvičení a specifika ve vztahu k věku</dc:title>
  <dc:creator>Jitka Kopřivová</dc:creator>
  <cp:lastModifiedBy>User</cp:lastModifiedBy>
  <cp:revision>12</cp:revision>
  <dcterms:created xsi:type="dcterms:W3CDTF">2014-04-28T15:57:35Z</dcterms:created>
  <dcterms:modified xsi:type="dcterms:W3CDTF">2015-04-14T11:53:10Z</dcterms:modified>
</cp:coreProperties>
</file>