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89" r:id="rId3"/>
    <p:sldId id="257" r:id="rId4"/>
    <p:sldId id="288" r:id="rId5"/>
    <p:sldId id="286" r:id="rId6"/>
    <p:sldId id="290" r:id="rId7"/>
    <p:sldId id="287" r:id="rId8"/>
    <p:sldId id="258" r:id="rId9"/>
    <p:sldId id="291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C58E42-A3CA-4F3D-ADAC-594CC5A453BF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Detrénink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MUDr. Zdeněk Pospíšil</a:t>
            </a:r>
          </a:p>
          <a:p>
            <a:r>
              <a:rPr lang="cs-CZ" dirty="0" smtClean="0"/>
              <a:t>MUDr. Kateřina Kapounková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Hormonální 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836712"/>
            <a:ext cx="7772400" cy="4572000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Krátkodobý </a:t>
            </a:r>
            <a:r>
              <a:rPr lang="cs-CZ" dirty="0" smtClean="0"/>
              <a:t>výpadek 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C000"/>
                </a:solidFill>
              </a:rPr>
              <a:t>snížení </a:t>
            </a:r>
            <a:r>
              <a:rPr lang="cs-CZ" dirty="0" smtClean="0">
                <a:solidFill>
                  <a:schemeClr val="tx1"/>
                </a:solidFill>
              </a:rPr>
              <a:t>citlivosti na </a:t>
            </a:r>
            <a:r>
              <a:rPr lang="cs-CZ" dirty="0" smtClean="0">
                <a:solidFill>
                  <a:srgbClr val="FFC000"/>
                </a:solidFill>
              </a:rPr>
              <a:t>inzulin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C000"/>
                </a:solidFill>
              </a:rPr>
              <a:t>nemění</a:t>
            </a:r>
            <a:r>
              <a:rPr lang="cs-CZ" dirty="0" smtClean="0"/>
              <a:t> </a:t>
            </a:r>
            <a:r>
              <a:rPr lang="cs-CZ" dirty="0" smtClean="0"/>
              <a:t>se </a:t>
            </a:r>
            <a:r>
              <a:rPr lang="cs-CZ" dirty="0" smtClean="0"/>
              <a:t>hladina </a:t>
            </a:r>
            <a:r>
              <a:rPr lang="cs-CZ" dirty="0" smtClean="0">
                <a:solidFill>
                  <a:srgbClr val="FFC000"/>
                </a:solidFill>
              </a:rPr>
              <a:t>kortizolu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C000"/>
                </a:solidFill>
              </a:rPr>
              <a:t>nemění</a:t>
            </a:r>
            <a:r>
              <a:rPr lang="cs-CZ" dirty="0" smtClean="0"/>
              <a:t> se  </a:t>
            </a:r>
            <a:r>
              <a:rPr lang="cs-CZ" dirty="0" smtClean="0">
                <a:solidFill>
                  <a:srgbClr val="FFC000"/>
                </a:solidFill>
              </a:rPr>
              <a:t>STH</a:t>
            </a:r>
            <a:r>
              <a:rPr lang="cs-CZ" dirty="0" smtClean="0"/>
              <a:t> (</a:t>
            </a:r>
            <a:r>
              <a:rPr lang="cs-CZ" dirty="0" smtClean="0"/>
              <a:t>růstový hormon)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nemění</a:t>
            </a:r>
            <a:r>
              <a:rPr lang="cs-CZ" dirty="0" smtClean="0"/>
              <a:t> se hladina 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C000"/>
                </a:solidFill>
              </a:rPr>
              <a:t>glukagonu</a:t>
            </a:r>
            <a:endParaRPr lang="cs-CZ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cs-CZ" dirty="0" smtClean="0"/>
              <a:t>Delší </a:t>
            </a:r>
            <a:r>
              <a:rPr lang="cs-CZ" dirty="0" smtClean="0"/>
              <a:t>výpadek:</a:t>
            </a:r>
          </a:p>
          <a:p>
            <a:pPr>
              <a:buFontTx/>
              <a:buChar char="-"/>
            </a:pPr>
            <a:r>
              <a:rPr lang="cs-CZ" dirty="0" smtClean="0"/>
              <a:t>zvyšuje hladinu </a:t>
            </a:r>
            <a:r>
              <a:rPr lang="cs-CZ" dirty="0" smtClean="0">
                <a:solidFill>
                  <a:srgbClr val="FFC000"/>
                </a:solidFill>
              </a:rPr>
              <a:t>STH</a:t>
            </a:r>
          </a:p>
          <a:p>
            <a:pPr>
              <a:buFontTx/>
              <a:buChar char="-"/>
            </a:pPr>
            <a:r>
              <a:rPr lang="cs-CZ" dirty="0" smtClean="0"/>
              <a:t>z</a:t>
            </a:r>
            <a:r>
              <a:rPr lang="cs-CZ" dirty="0" smtClean="0"/>
              <a:t>vyšuje hladinu </a:t>
            </a:r>
            <a:r>
              <a:rPr lang="cs-CZ" dirty="0" smtClean="0">
                <a:solidFill>
                  <a:srgbClr val="FFC000"/>
                </a:solidFill>
              </a:rPr>
              <a:t>testosteronu</a:t>
            </a:r>
          </a:p>
          <a:p>
            <a:pPr>
              <a:buFontTx/>
              <a:buChar char="-"/>
            </a:pPr>
            <a:r>
              <a:rPr lang="cs-CZ" dirty="0" smtClean="0"/>
              <a:t>po </a:t>
            </a:r>
            <a:r>
              <a:rPr lang="cs-CZ" dirty="0" smtClean="0"/>
              <a:t>12ti </a:t>
            </a:r>
            <a:r>
              <a:rPr lang="cs-CZ" dirty="0" smtClean="0"/>
              <a:t>týdnech se </a:t>
            </a:r>
            <a:r>
              <a:rPr lang="cs-CZ" dirty="0" smtClean="0"/>
              <a:t>zvyšuje hladina </a:t>
            </a:r>
            <a:r>
              <a:rPr lang="cs-CZ" dirty="0" smtClean="0">
                <a:solidFill>
                  <a:srgbClr val="FFC000"/>
                </a:solidFill>
              </a:rPr>
              <a:t>adrenalinu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FFC000"/>
                </a:solidFill>
              </a:rPr>
              <a:t>noradrenalinu</a:t>
            </a:r>
            <a:r>
              <a:rPr lang="cs-CZ" dirty="0" smtClean="0"/>
              <a:t> při stejně intenzivní zátěži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/>
              <a:t>Další změny </a:t>
            </a:r>
            <a:r>
              <a:rPr lang="cs-CZ" dirty="0" err="1" smtClean="0"/>
              <a:t>detréninku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Vznik svalových kontraktur </a:t>
            </a:r>
            <a:r>
              <a:rPr lang="cs-CZ" sz="2800" dirty="0" smtClean="0"/>
              <a:t>a zkrácení šlach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Vyplavování vápníku z kostí</a:t>
            </a:r>
            <a:r>
              <a:rPr lang="cs-CZ" sz="2800" dirty="0" smtClean="0"/>
              <a:t>-ve vertikální poloze na osovém skeletu nemůže působit gravitace /0,2gr /denně/.Totéž v beztížném stavu u kosmonautů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Přesun ASN</a:t>
            </a:r>
            <a:r>
              <a:rPr lang="cs-CZ" sz="2800" dirty="0" smtClean="0"/>
              <a:t> směrem k sympatiku-ortostatické potíže</a:t>
            </a:r>
          </a:p>
          <a:p>
            <a:r>
              <a:rPr lang="cs-CZ" sz="2800" dirty="0" smtClean="0"/>
              <a:t>Lehce zvýšená </a:t>
            </a:r>
            <a:r>
              <a:rPr lang="cs-CZ" sz="2800" dirty="0" smtClean="0">
                <a:solidFill>
                  <a:srgbClr val="FFC000"/>
                </a:solidFill>
              </a:rPr>
              <a:t>srážlivost krve</a:t>
            </a:r>
            <a:r>
              <a:rPr lang="cs-CZ" sz="2800" dirty="0" smtClean="0"/>
              <a:t>-pozor na </a:t>
            </a:r>
            <a:r>
              <a:rPr lang="cs-CZ" sz="2800" dirty="0" err="1" smtClean="0"/>
              <a:t>tromboembolie</a:t>
            </a:r>
            <a:endParaRPr lang="cs-CZ" sz="28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395536" y="4941168"/>
            <a:ext cx="856895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rgbClr val="FF0000"/>
                </a:solidFill>
              </a:rPr>
              <a:t>Účelné omezení tréninku-u vysoce trénovaných osob lze udržet úroveň adaptací při snížení zátěže na 60-90% v přechodném </a:t>
            </a:r>
            <a:r>
              <a:rPr lang="cs-CZ" sz="2800" dirty="0" smtClean="0">
                <a:solidFill>
                  <a:srgbClr val="FF0000"/>
                </a:solidFill>
              </a:rPr>
              <a:t>období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371600" y="274638"/>
            <a:ext cx="7772400" cy="706437"/>
          </a:xfrm>
        </p:spPr>
        <p:txBody>
          <a:bodyPr>
            <a:normAutofit/>
          </a:bodyPr>
          <a:lstStyle/>
          <a:p>
            <a:r>
              <a:rPr lang="cs-CZ" dirty="0" smtClean="0"/>
              <a:t>Závěry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5157192"/>
            <a:ext cx="828092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C000"/>
                </a:solidFill>
              </a:rPr>
              <a:t>Adaptační mechanizmy </a:t>
            </a:r>
            <a:r>
              <a:rPr lang="cs-CZ" dirty="0" smtClean="0"/>
              <a:t>zůstávají zachovány po určitou dobu při intenzitě zátěže 60-90% u dobře trénovaných a 50-70%zátěže u méně </a:t>
            </a:r>
            <a:r>
              <a:rPr lang="cs-CZ" dirty="0" smtClean="0"/>
              <a:t>trénovaných</a:t>
            </a: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323528" y="908720"/>
            <a:ext cx="882047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Krátkodobý nebo dlouhodobý </a:t>
            </a:r>
            <a:r>
              <a:rPr lang="cs-CZ" dirty="0" err="1" smtClean="0"/>
              <a:t>detrénink</a:t>
            </a:r>
            <a:r>
              <a:rPr lang="cs-CZ" dirty="0" smtClean="0"/>
              <a:t> vede k </a:t>
            </a:r>
            <a:r>
              <a:rPr lang="cs-CZ" dirty="0" smtClean="0">
                <a:solidFill>
                  <a:srgbClr val="FFC000"/>
                </a:solidFill>
              </a:rPr>
              <a:t>různě rychlému ústupu adaptačních mechanizmů 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Souvisí </a:t>
            </a:r>
            <a:r>
              <a:rPr lang="cs-CZ" dirty="0" smtClean="0"/>
              <a:t>s intenzitou zátěže a jsou tedy jiné u vrcholových sportovců a jiné u osob které pěstují pohybovou aktivitu ve střední intenzitě.</a:t>
            </a:r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323528" y="2852936"/>
            <a:ext cx="8568952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0000"/>
                </a:solidFill>
              </a:rPr>
              <a:t>Ne každé snížení tréninkové intenzity vede k </a:t>
            </a:r>
            <a:r>
              <a:rPr lang="cs-CZ" dirty="0" err="1" smtClean="0">
                <a:solidFill>
                  <a:srgbClr val="FF0000"/>
                </a:solidFill>
              </a:rPr>
              <a:t>detréninku</a:t>
            </a:r>
            <a:r>
              <a:rPr lang="cs-CZ" dirty="0" smtClean="0">
                <a:solidFill>
                  <a:srgbClr val="FF0000"/>
                </a:solidFill>
              </a:rPr>
              <a:t>!!!!!!</a:t>
            </a:r>
          </a:p>
          <a:p>
            <a:pPr>
              <a:buFontTx/>
              <a:buChar char="-"/>
            </a:pPr>
            <a:r>
              <a:rPr lang="cs-CZ" dirty="0" smtClean="0"/>
              <a:t>čas</a:t>
            </a:r>
          </a:p>
          <a:p>
            <a:pPr>
              <a:buFontTx/>
              <a:buChar char="-"/>
            </a:pPr>
            <a:r>
              <a:rPr lang="cs-CZ" dirty="0" smtClean="0"/>
              <a:t>věk</a:t>
            </a:r>
          </a:p>
          <a:p>
            <a:pPr>
              <a:buFontTx/>
              <a:buChar char="-"/>
            </a:pPr>
            <a:r>
              <a:rPr lang="cs-CZ" dirty="0" smtClean="0"/>
              <a:t>stav aktuální trénovanosti</a:t>
            </a:r>
          </a:p>
          <a:p>
            <a:pPr>
              <a:buFontTx/>
              <a:buChar char="-"/>
            </a:pPr>
            <a:r>
              <a:rPr lang="cs-CZ" dirty="0" smtClean="0"/>
              <a:t>genetika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8" y="836712"/>
            <a:ext cx="799288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FF00"/>
                </a:solidFill>
              </a:rPr>
              <a:t>Detrénink</a:t>
            </a:r>
            <a:endParaRPr lang="cs-CZ" sz="2400" dirty="0" smtClean="0">
              <a:solidFill>
                <a:srgbClr val="FFFF00"/>
              </a:solidFill>
            </a:endParaRPr>
          </a:p>
          <a:p>
            <a:pPr algn="ctr"/>
            <a:r>
              <a:rPr lang="cs-CZ" sz="2400" dirty="0" smtClean="0"/>
              <a:t> </a:t>
            </a:r>
            <a:r>
              <a:rPr lang="cs-CZ" sz="2400" dirty="0" smtClean="0"/>
              <a:t>je částečná nebo úplná ztráta fyziologických a morfologických mechanizmů,které vlastní trénink vyvolává ve smyslu zvýšení výkonnosti organizmu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5" name="Obdélník 4"/>
          <p:cNvSpPr/>
          <p:nvPr/>
        </p:nvSpPr>
        <p:spPr>
          <a:xfrm>
            <a:off x="683568" y="3645024"/>
            <a:ext cx="7992888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FF00"/>
                </a:solidFill>
              </a:rPr>
              <a:t>Desadaptace</a:t>
            </a:r>
            <a:endParaRPr lang="cs-CZ" sz="2400" dirty="0" smtClean="0">
              <a:solidFill>
                <a:srgbClr val="FFFF00"/>
              </a:solidFill>
            </a:endParaRPr>
          </a:p>
          <a:p>
            <a:pPr algn="ctr"/>
            <a:r>
              <a:rPr lang="cs-CZ" sz="2400" dirty="0" smtClean="0"/>
              <a:t>regresivní </a:t>
            </a:r>
            <a:r>
              <a:rPr lang="cs-CZ" sz="2400" dirty="0" smtClean="0"/>
              <a:t>změny nastávající v organizmu při výpadku nebo snížení zátěže /nemoc,úraz,jiné přerušení aktivity/</a:t>
            </a:r>
            <a:br>
              <a:rPr lang="cs-CZ" sz="2400" dirty="0" smtClean="0"/>
            </a:br>
            <a:r>
              <a:rPr lang="cs-CZ" sz="2400" dirty="0" smtClean="0"/>
              <a:t>Doba 4.týdnů je předělem mezi krátkodobým a dlouhodobým přerušením tréninku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6408712"/>
          </a:xfrm>
        </p:spPr>
        <p:txBody>
          <a:bodyPr anchor="t">
            <a:normAutofit fontScale="90000"/>
          </a:bodyPr>
          <a:lstStyle/>
          <a:p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2700" dirty="0" smtClean="0">
                <a:solidFill>
                  <a:srgbClr val="FF0000"/>
                </a:solidFill>
              </a:rPr>
              <a:t>Adaptace</a:t>
            </a:r>
            <a:r>
              <a:rPr lang="cs-CZ" sz="2700" dirty="0" smtClean="0"/>
              <a:t> </a:t>
            </a:r>
            <a:r>
              <a:rPr lang="cs-CZ" sz="2700" dirty="0" smtClean="0"/>
              <a:t>na cvičení nebo trénink je </a:t>
            </a:r>
            <a:r>
              <a:rPr lang="cs-CZ" sz="2700" b="1" dirty="0" smtClean="0"/>
              <a:t>přechodný proces </a:t>
            </a:r>
            <a:r>
              <a:rPr lang="cs-CZ" sz="2700" dirty="0" smtClean="0"/>
              <a:t>jehož úroveň vyžaduje pokračování podnětu,který ji vyvolal</a:t>
            </a:r>
            <a:r>
              <a:rPr lang="cs-CZ" sz="2700" dirty="0" smtClean="0"/>
              <a:t>.</a:t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>
                <a:solidFill>
                  <a:srgbClr val="FF0000"/>
                </a:solidFill>
              </a:rPr>
              <a:t>Zákon </a:t>
            </a:r>
            <a:r>
              <a:rPr lang="cs-CZ" sz="2700" dirty="0" smtClean="0">
                <a:solidFill>
                  <a:srgbClr val="FF0000"/>
                </a:solidFill>
              </a:rPr>
              <a:t>reverzibility </a:t>
            </a:r>
            <a:r>
              <a:rPr lang="cs-CZ" sz="2700" dirty="0" smtClean="0"/>
              <a:t>znamená,že při výpadku zátěže nebo jejím výrazném snížení nastává </a:t>
            </a:r>
            <a:r>
              <a:rPr lang="cs-CZ" sz="2700" b="1" dirty="0" smtClean="0"/>
              <a:t>celkový pokles </a:t>
            </a:r>
            <a:r>
              <a:rPr lang="cs-CZ" sz="2700" b="1" dirty="0" smtClean="0"/>
              <a:t>výkonnosti</a:t>
            </a:r>
            <a:r>
              <a:rPr lang="cs-CZ" sz="2700" dirty="0" smtClean="0"/>
              <a:t>:</a:t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-rozdíly </a:t>
            </a:r>
            <a:r>
              <a:rPr lang="cs-CZ" sz="2700" dirty="0" smtClean="0"/>
              <a:t>u vysoce trénovaných sportovců a osob cvičících pro zdraví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-</a:t>
            </a:r>
            <a:r>
              <a:rPr lang="cs-CZ" sz="2700" dirty="0" smtClean="0"/>
              <a:t>individuální  rozdíly</a:t>
            </a:r>
            <a:br>
              <a:rPr lang="cs-CZ" sz="2700" dirty="0" smtClean="0"/>
            </a:br>
            <a:r>
              <a:rPr lang="cs-CZ" sz="2700" dirty="0" smtClean="0"/>
              <a:t>-</a:t>
            </a:r>
            <a:r>
              <a:rPr lang="cs-CZ" sz="2700" dirty="0" smtClean="0"/>
              <a:t>vlivy  </a:t>
            </a:r>
            <a:r>
              <a:rPr lang="cs-CZ" sz="2700" dirty="0" smtClean="0"/>
              <a:t>dědičnosti/metabolický model</a:t>
            </a:r>
            <a:r>
              <a:rPr lang="cs-CZ" sz="2700" dirty="0" smtClean="0"/>
              <a:t>/</a:t>
            </a:r>
            <a:br>
              <a:rPr lang="cs-CZ" sz="2700" dirty="0" smtClean="0"/>
            </a:br>
            <a:r>
              <a:rPr lang="cs-CZ" sz="2700" dirty="0" smtClean="0"/>
              <a:t>-</a:t>
            </a:r>
            <a:r>
              <a:rPr lang="cs-CZ" sz="2700" dirty="0" smtClean="0"/>
              <a:t>souběžná </a:t>
            </a:r>
            <a:r>
              <a:rPr lang="cs-CZ" sz="2700" dirty="0" smtClean="0"/>
              <a:t>psychosociální zátěž 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-</a:t>
            </a:r>
            <a:r>
              <a:rPr lang="cs-CZ" sz="2700" dirty="0" smtClean="0"/>
              <a:t>přerušení </a:t>
            </a:r>
            <a:r>
              <a:rPr lang="cs-CZ" sz="2700" dirty="0" smtClean="0"/>
              <a:t>tréninku volní nebo nucené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b="1" dirty="0" smtClean="0">
                <a:solidFill>
                  <a:srgbClr val="FFC000"/>
                </a:solidFill>
              </a:rPr>
              <a:t>Adaptační změny </a:t>
            </a:r>
            <a:r>
              <a:rPr lang="cs-CZ" sz="2800" dirty="0" smtClean="0"/>
              <a:t>organizmu na tělesnou zátěž /trénink/ </a:t>
            </a:r>
            <a:r>
              <a:rPr lang="cs-CZ" sz="2800" b="1" dirty="0" smtClean="0">
                <a:solidFill>
                  <a:srgbClr val="FFC000"/>
                </a:solidFill>
              </a:rPr>
              <a:t>nastávají</a:t>
            </a:r>
            <a:r>
              <a:rPr lang="cs-CZ" sz="2800" dirty="0" smtClean="0"/>
              <a:t> za podstatně </a:t>
            </a:r>
            <a:r>
              <a:rPr lang="cs-CZ" sz="2800" b="1" dirty="0" smtClean="0">
                <a:solidFill>
                  <a:srgbClr val="FFC000"/>
                </a:solidFill>
              </a:rPr>
              <a:t>delší dobu než jejich ztráta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smtClean="0"/>
              <a:t>při </a:t>
            </a:r>
            <a:r>
              <a:rPr lang="cs-CZ" sz="2800" dirty="0" err="1" smtClean="0"/>
              <a:t>detréninku</a:t>
            </a:r>
            <a:r>
              <a:rPr lang="cs-CZ" sz="2800" dirty="0" smtClean="0"/>
              <a:t>,která je výraznější u vysoce trénovaných osob.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>
                <a:solidFill>
                  <a:srgbClr val="FFC000"/>
                </a:solidFill>
              </a:rPr>
              <a:t>Abstinenční syndrom </a:t>
            </a:r>
            <a:r>
              <a:rPr lang="cs-CZ" sz="2800" dirty="0" smtClean="0"/>
              <a:t>s řadou příznaků rozlady ANS-více u výkonnostních sportovců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>
                <a:solidFill>
                  <a:srgbClr val="FFC000"/>
                </a:solidFill>
              </a:rPr>
              <a:t>Dlouhodobá </a:t>
            </a:r>
            <a:r>
              <a:rPr lang="cs-CZ" sz="2800" dirty="0" err="1" smtClean="0">
                <a:solidFill>
                  <a:srgbClr val="FFC000"/>
                </a:solidFill>
              </a:rPr>
              <a:t>hypokinéza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smtClean="0"/>
              <a:t>jako základ  civilizačních  chorob /Maladaptace na pohyb/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-315416"/>
            <a:ext cx="7772400" cy="1143000"/>
          </a:xfrm>
        </p:spPr>
        <p:txBody>
          <a:bodyPr/>
          <a:lstStyle/>
          <a:p>
            <a:r>
              <a:rPr lang="cs-CZ" dirty="0" smtClean="0"/>
              <a:t>Změny v transportním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764704"/>
            <a:ext cx="8060432" cy="5364088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800" dirty="0" smtClean="0"/>
              <a:t>Maximální </a:t>
            </a:r>
            <a:r>
              <a:rPr lang="cs-CZ" sz="2800" dirty="0" smtClean="0"/>
              <a:t>spotřeba kyslíku /</a:t>
            </a:r>
            <a:r>
              <a:rPr lang="cs-CZ" sz="2800" dirty="0" smtClean="0">
                <a:solidFill>
                  <a:srgbClr val="FFC000"/>
                </a:solidFill>
              </a:rPr>
              <a:t>VO2max</a:t>
            </a:r>
            <a:r>
              <a:rPr lang="cs-CZ" sz="2800" dirty="0" smtClean="0"/>
              <a:t>/-snížení rychleji u krátkodobého výpadku do 14% u dlouhodobého až 25%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Objem krve</a:t>
            </a:r>
            <a:r>
              <a:rPr lang="cs-CZ" sz="2800" dirty="0" smtClean="0"/>
              <a:t>-snížení plazmy i krvinek-v několika dnech 5-12%-důsledek je snížené plnění </a:t>
            </a:r>
            <a:r>
              <a:rPr lang="cs-CZ" sz="2800" dirty="0" smtClean="0"/>
              <a:t>komor</a:t>
            </a:r>
            <a:endParaRPr lang="cs-CZ" sz="2800" dirty="0" smtClean="0"/>
          </a:p>
          <a:p>
            <a:r>
              <a:rPr lang="cs-CZ" sz="2800" dirty="0" smtClean="0">
                <a:solidFill>
                  <a:srgbClr val="FFC000"/>
                </a:solidFill>
              </a:rPr>
              <a:t>Srdeční frekvence</a:t>
            </a:r>
            <a:r>
              <a:rPr lang="cs-CZ" sz="2800" dirty="0" smtClean="0"/>
              <a:t>-zvýšení jako důsledek </a:t>
            </a:r>
            <a:r>
              <a:rPr lang="cs-CZ" sz="2800" dirty="0" err="1" smtClean="0"/>
              <a:t>sympatoadrenergní</a:t>
            </a:r>
            <a:r>
              <a:rPr lang="cs-CZ" sz="2800" dirty="0" smtClean="0"/>
              <a:t> převahy při </a:t>
            </a:r>
            <a:r>
              <a:rPr lang="cs-CZ" sz="2800" dirty="0" err="1" smtClean="0"/>
              <a:t>detreninku</a:t>
            </a:r>
            <a:endParaRPr lang="cs-CZ" sz="2800" dirty="0" smtClean="0"/>
          </a:p>
          <a:p>
            <a:r>
              <a:rPr lang="cs-CZ" sz="2800" dirty="0" smtClean="0">
                <a:solidFill>
                  <a:srgbClr val="FFC000"/>
                </a:solidFill>
              </a:rPr>
              <a:t>Systolický </a:t>
            </a:r>
            <a:r>
              <a:rPr lang="cs-CZ" sz="2800" dirty="0" smtClean="0">
                <a:solidFill>
                  <a:srgbClr val="FFC000"/>
                </a:solidFill>
              </a:rPr>
              <a:t>objem</a:t>
            </a:r>
            <a:r>
              <a:rPr lang="cs-CZ" sz="2800" dirty="0" smtClean="0"/>
              <a:t>-pokles o 10-17</a:t>
            </a:r>
            <a:r>
              <a:rPr lang="cs-CZ" sz="2800" dirty="0" smtClean="0"/>
              <a:t>%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64096"/>
          </a:xfrm>
        </p:spPr>
        <p:txBody>
          <a:bodyPr/>
          <a:lstStyle/>
          <a:p>
            <a:r>
              <a:rPr lang="cs-CZ" dirty="0" smtClean="0"/>
              <a:t>Změny v transportním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099397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Minutový objem srdeční </a:t>
            </a:r>
            <a:r>
              <a:rPr lang="cs-CZ" sz="2800" dirty="0" smtClean="0"/>
              <a:t>/MV/-pokles asi o 8%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Srdeční rozměry</a:t>
            </a:r>
            <a:r>
              <a:rPr lang="cs-CZ" sz="2800" dirty="0" smtClean="0"/>
              <a:t>-snížení hmotnosti l.komory ale i tloušťky l.komory -19-25%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Zvýšení periferního odporu</a:t>
            </a:r>
            <a:r>
              <a:rPr lang="cs-CZ" sz="2800" dirty="0" smtClean="0"/>
              <a:t>-vegetativní </a:t>
            </a:r>
            <a:r>
              <a:rPr lang="cs-CZ" sz="2800" dirty="0" err="1" smtClean="0"/>
              <a:t>dysbalance</a:t>
            </a:r>
            <a:r>
              <a:rPr lang="cs-CZ" sz="2800" dirty="0" smtClean="0"/>
              <a:t> -zvýšení TK/systol i diastol/</a:t>
            </a:r>
          </a:p>
          <a:p>
            <a:r>
              <a:rPr lang="cs-CZ" sz="2800" dirty="0" err="1" smtClean="0">
                <a:solidFill>
                  <a:srgbClr val="FFC000"/>
                </a:solidFill>
              </a:rPr>
              <a:t>Kapilarizace</a:t>
            </a:r>
            <a:r>
              <a:rPr lang="cs-CZ" sz="2800" dirty="0" smtClean="0"/>
              <a:t> kosterního svalstva a myokardu-při dlouhodobém </a:t>
            </a:r>
            <a:r>
              <a:rPr lang="cs-CZ" sz="2800" dirty="0" err="1" smtClean="0"/>
              <a:t>detreninku</a:t>
            </a:r>
            <a:r>
              <a:rPr lang="cs-CZ" sz="2800" dirty="0" smtClean="0"/>
              <a:t> snížení o 10%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4437112"/>
            <a:ext cx="806489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již </a:t>
            </a:r>
            <a:r>
              <a:rPr lang="cs-CZ" sz="2400" dirty="0" smtClean="0"/>
              <a:t>krátkodobé přerušení </a:t>
            </a:r>
            <a:r>
              <a:rPr lang="cs-CZ" sz="2400" dirty="0" smtClean="0"/>
              <a:t>PA :</a:t>
            </a:r>
          </a:p>
          <a:p>
            <a:pPr>
              <a:buFontTx/>
              <a:buChar char="-"/>
            </a:pPr>
            <a:r>
              <a:rPr lang="cs-CZ" sz="2400" dirty="0" smtClean="0"/>
              <a:t>prodlužuje </a:t>
            </a:r>
            <a:r>
              <a:rPr lang="cs-CZ" sz="2400" dirty="0" smtClean="0"/>
              <a:t>iniciální fázi reakce na zatížení</a:t>
            </a:r>
            <a:r>
              <a:rPr lang="cs-CZ" sz="2400" dirty="0" smtClean="0"/>
              <a:t>,</a:t>
            </a:r>
          </a:p>
          <a:p>
            <a:pPr>
              <a:buFontTx/>
              <a:buChar char="-"/>
            </a:pPr>
            <a:r>
              <a:rPr lang="cs-CZ" sz="2400" dirty="0" smtClean="0"/>
              <a:t>prodlužuje </a:t>
            </a:r>
            <a:r>
              <a:rPr lang="cs-CZ" sz="2400" dirty="0" smtClean="0"/>
              <a:t>dobu do dosažení setrvalého </a:t>
            </a:r>
            <a:r>
              <a:rPr lang="cs-CZ" sz="2400" dirty="0" smtClean="0"/>
              <a:t>stavu</a:t>
            </a:r>
          </a:p>
          <a:p>
            <a:pPr>
              <a:buFontTx/>
              <a:buChar char="-"/>
            </a:pPr>
            <a:r>
              <a:rPr lang="cs-CZ" sz="2400" dirty="0" smtClean="0"/>
              <a:t> </a:t>
            </a:r>
            <a:r>
              <a:rPr lang="cs-CZ" sz="2400" dirty="0" smtClean="0"/>
              <a:t>zpomaluje pozdní fázi zotavení po ukončení </a:t>
            </a:r>
            <a:r>
              <a:rPr lang="cs-CZ" sz="2400" dirty="0" smtClean="0"/>
              <a:t>zatížení ( věk)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90066"/>
          </a:xfrm>
        </p:spPr>
        <p:txBody>
          <a:bodyPr>
            <a:noAutofit/>
          </a:bodyPr>
          <a:lstStyle/>
          <a:p>
            <a:r>
              <a:rPr lang="cs-CZ" sz="3600" dirty="0" smtClean="0"/>
              <a:t>Změny metabolizmu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91264" cy="5760640"/>
          </a:xfrm>
        </p:spPr>
        <p:txBody>
          <a:bodyPr>
            <a:noAutofit/>
          </a:bodyPr>
          <a:lstStyle/>
          <a:p>
            <a:pPr>
              <a:buNone/>
            </a:pPr>
            <a:endParaRPr lang="cs-CZ" sz="2400" dirty="0" smtClean="0"/>
          </a:p>
          <a:p>
            <a:r>
              <a:rPr lang="cs-CZ" sz="2400" dirty="0" smtClean="0">
                <a:solidFill>
                  <a:srgbClr val="FFC000"/>
                </a:solidFill>
              </a:rPr>
              <a:t>Pokles </a:t>
            </a:r>
            <a:r>
              <a:rPr lang="cs-CZ" sz="2400" dirty="0" smtClean="0">
                <a:solidFill>
                  <a:srgbClr val="FFC000"/>
                </a:solidFill>
              </a:rPr>
              <a:t>využívání tuků</a:t>
            </a:r>
            <a:r>
              <a:rPr lang="cs-CZ" sz="2400" dirty="0" smtClean="0"/>
              <a:t>-zvýšené využívaní sacharidů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Klesá periferní citlivost</a:t>
            </a:r>
            <a:r>
              <a:rPr lang="cs-CZ" sz="2400" dirty="0" smtClean="0"/>
              <a:t> na inzulin</a:t>
            </a:r>
          </a:p>
          <a:p>
            <a:r>
              <a:rPr lang="cs-CZ" sz="2400" dirty="0" smtClean="0"/>
              <a:t>Klesá </a:t>
            </a:r>
            <a:r>
              <a:rPr lang="cs-CZ" sz="2400" dirty="0" smtClean="0">
                <a:solidFill>
                  <a:srgbClr val="FFC000"/>
                </a:solidFill>
              </a:rPr>
              <a:t>aktivita lipoproteinové lipázy</a:t>
            </a:r>
            <a:r>
              <a:rPr lang="cs-CZ" sz="2400" dirty="0" smtClean="0"/>
              <a:t> v oblasti svalů a stoupá v oblasti tukových rezerv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Změny v lipidovém spektru</a:t>
            </a:r>
            <a:r>
              <a:rPr lang="cs-CZ" sz="2400" dirty="0" smtClean="0"/>
              <a:t>/klesá hladina HDL-cholesterolu a stoupá LDL a triglyceridů,zvyšují se tukové zásoby v </a:t>
            </a:r>
            <a:r>
              <a:rPr lang="cs-CZ" sz="2400" dirty="0" err="1" smtClean="0"/>
              <a:t>adipocytech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C000"/>
                </a:solidFill>
              </a:rPr>
              <a:t>Pokles zásobního glykogenu</a:t>
            </a:r>
            <a:r>
              <a:rPr lang="cs-CZ" sz="2400" dirty="0" smtClean="0"/>
              <a:t> ve svalech</a:t>
            </a:r>
          </a:p>
          <a:p>
            <a:r>
              <a:rPr lang="cs-CZ" sz="2400" dirty="0" smtClean="0"/>
              <a:t>Pokles </a:t>
            </a:r>
            <a:r>
              <a:rPr lang="cs-CZ" sz="2400" dirty="0" smtClean="0">
                <a:solidFill>
                  <a:srgbClr val="FFC000"/>
                </a:solidFill>
              </a:rPr>
              <a:t>aktivity </a:t>
            </a:r>
            <a:r>
              <a:rPr lang="cs-CZ" sz="2400" dirty="0" err="1" smtClean="0">
                <a:solidFill>
                  <a:srgbClr val="FFC000"/>
                </a:solidFill>
              </a:rPr>
              <a:t>mitochondrálních</a:t>
            </a:r>
            <a:r>
              <a:rPr lang="cs-CZ" sz="2400" dirty="0" smtClean="0">
                <a:solidFill>
                  <a:srgbClr val="FFC000"/>
                </a:solidFill>
              </a:rPr>
              <a:t> enzymů</a:t>
            </a:r>
            <a:r>
              <a:rPr lang="cs-CZ" sz="2400" dirty="0" smtClean="0"/>
              <a:t>-v pomalých svalových vláknech /30-40%/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Zvýšení</a:t>
            </a:r>
            <a:r>
              <a:rPr lang="cs-CZ" sz="2400" dirty="0" smtClean="0"/>
              <a:t> krevní hladiny </a:t>
            </a:r>
            <a:r>
              <a:rPr lang="cs-CZ" sz="2400" dirty="0" smtClean="0">
                <a:solidFill>
                  <a:srgbClr val="FFC000"/>
                </a:solidFill>
              </a:rPr>
              <a:t>laktát</a:t>
            </a:r>
            <a:r>
              <a:rPr lang="cs-CZ" sz="2400" dirty="0" smtClean="0"/>
              <a:t>u</a:t>
            </a:r>
            <a:endParaRPr lang="cs-CZ" sz="2400" dirty="0" smtClean="0"/>
          </a:p>
          <a:p>
            <a:r>
              <a:rPr lang="cs-CZ" sz="2400" dirty="0" smtClean="0"/>
              <a:t>Nárůst </a:t>
            </a:r>
            <a:r>
              <a:rPr lang="cs-CZ" sz="2400" dirty="0" smtClean="0">
                <a:solidFill>
                  <a:srgbClr val="FFC000"/>
                </a:solidFill>
              </a:rPr>
              <a:t>metabolické </a:t>
            </a:r>
            <a:r>
              <a:rPr lang="cs-CZ" sz="2400" dirty="0" smtClean="0">
                <a:solidFill>
                  <a:srgbClr val="FFC000"/>
                </a:solidFill>
              </a:rPr>
              <a:t>acidózy</a:t>
            </a:r>
            <a:endParaRPr lang="cs-CZ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Pohybový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327104"/>
          </a:xfrm>
        </p:spPr>
        <p:txBody>
          <a:bodyPr>
            <a:normAutofit lnSpcReduction="10000"/>
          </a:bodyPr>
          <a:lstStyle/>
          <a:p>
            <a:endParaRPr lang="cs-CZ" sz="3300" dirty="0" smtClean="0"/>
          </a:p>
          <a:p>
            <a:pPr>
              <a:buNone/>
            </a:pPr>
            <a:r>
              <a:rPr lang="cs-CZ" sz="3300" dirty="0" smtClean="0">
                <a:solidFill>
                  <a:srgbClr val="FFC000"/>
                </a:solidFill>
              </a:rPr>
              <a:t>Změny </a:t>
            </a:r>
            <a:r>
              <a:rPr lang="cs-CZ" sz="3300" dirty="0" smtClean="0">
                <a:solidFill>
                  <a:srgbClr val="FFC000"/>
                </a:solidFill>
              </a:rPr>
              <a:t>ve složení </a:t>
            </a:r>
            <a:r>
              <a:rPr lang="cs-CZ" sz="3300" dirty="0" smtClean="0">
                <a:solidFill>
                  <a:srgbClr val="FFC000"/>
                </a:solidFill>
              </a:rPr>
              <a:t>svalů:</a:t>
            </a:r>
          </a:p>
          <a:p>
            <a:pPr>
              <a:buNone/>
            </a:pPr>
            <a:r>
              <a:rPr lang="cs-CZ" sz="3300" dirty="0" smtClean="0"/>
              <a:t>-</a:t>
            </a:r>
            <a:r>
              <a:rPr lang="cs-CZ" sz="3300" dirty="0" smtClean="0"/>
              <a:t>nižší hustota </a:t>
            </a:r>
            <a:r>
              <a:rPr lang="cs-CZ" sz="3300" dirty="0" smtClean="0"/>
              <a:t>kapilár</a:t>
            </a:r>
          </a:p>
          <a:p>
            <a:pPr>
              <a:buNone/>
            </a:pPr>
            <a:r>
              <a:rPr lang="cs-CZ" sz="3300" dirty="0" smtClean="0"/>
              <a:t>-</a:t>
            </a:r>
            <a:r>
              <a:rPr lang="cs-CZ" sz="3300" dirty="0" smtClean="0"/>
              <a:t>nižší </a:t>
            </a:r>
            <a:r>
              <a:rPr lang="cs-CZ" sz="3300" dirty="0" err="1" smtClean="0"/>
              <a:t>arteriovenozní</a:t>
            </a:r>
            <a:r>
              <a:rPr lang="cs-CZ" sz="3300" dirty="0" smtClean="0"/>
              <a:t> </a:t>
            </a:r>
            <a:r>
              <a:rPr lang="cs-CZ" sz="3300" dirty="0" smtClean="0"/>
              <a:t>diference/10% u dlouhodobých výpadků</a:t>
            </a:r>
            <a:r>
              <a:rPr lang="cs-CZ" sz="3300" dirty="0" smtClean="0"/>
              <a:t>/</a:t>
            </a:r>
          </a:p>
          <a:p>
            <a:pPr>
              <a:buFontTx/>
              <a:buChar char="-"/>
            </a:pPr>
            <a:r>
              <a:rPr lang="cs-CZ" sz="3300" dirty="0" smtClean="0"/>
              <a:t>klesá </a:t>
            </a:r>
            <a:r>
              <a:rPr lang="cs-CZ" sz="3300" dirty="0" smtClean="0"/>
              <a:t>enzymová aktivita na podkladě snížení </a:t>
            </a:r>
            <a:r>
              <a:rPr lang="cs-CZ" sz="3300" dirty="0" smtClean="0"/>
              <a:t>oxidativní </a:t>
            </a:r>
            <a:r>
              <a:rPr lang="cs-CZ" sz="3300" dirty="0" smtClean="0"/>
              <a:t>kapacity </a:t>
            </a:r>
            <a:r>
              <a:rPr lang="cs-CZ" sz="3300" dirty="0" smtClean="0"/>
              <a:t>svalů</a:t>
            </a:r>
          </a:p>
          <a:p>
            <a:pPr>
              <a:buFontTx/>
              <a:buChar char="-"/>
            </a:pPr>
            <a:r>
              <a:rPr lang="cs-CZ" sz="3300" dirty="0" smtClean="0"/>
              <a:t>snižuje </a:t>
            </a:r>
            <a:r>
              <a:rPr lang="cs-CZ" sz="3300" dirty="0" smtClean="0"/>
              <a:t>se aktivita glykogen </a:t>
            </a:r>
            <a:r>
              <a:rPr lang="cs-CZ" sz="3300" dirty="0" err="1" smtClean="0"/>
              <a:t>syntázy</a:t>
            </a:r>
            <a:endParaRPr lang="cs-CZ" sz="3300" dirty="0" smtClean="0"/>
          </a:p>
          <a:p>
            <a:pPr>
              <a:buFontTx/>
              <a:buChar char="-"/>
            </a:pPr>
            <a:r>
              <a:rPr lang="cs-CZ" sz="3300" dirty="0" smtClean="0"/>
              <a:t>klesají mitochondriální </a:t>
            </a:r>
            <a:r>
              <a:rPr lang="cs-CZ" sz="3300" dirty="0" smtClean="0"/>
              <a:t>enzymy v pomalých </a:t>
            </a:r>
            <a:r>
              <a:rPr lang="cs-CZ" sz="3300" dirty="0" smtClean="0"/>
              <a:t>vláknech</a:t>
            </a:r>
            <a:endParaRPr lang="cs-CZ" sz="33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Pokles ATP </a:t>
            </a:r>
            <a:r>
              <a:rPr lang="cs-CZ" dirty="0" smtClean="0"/>
              <a:t>produkce o 12-20</a:t>
            </a:r>
            <a:r>
              <a:rPr lang="cs-CZ" dirty="0" smtClean="0"/>
              <a:t>% (udržuje </a:t>
            </a:r>
            <a:r>
              <a:rPr lang="cs-CZ" dirty="0" smtClean="0"/>
              <a:t>se vyšší než před </a:t>
            </a:r>
            <a:r>
              <a:rPr lang="cs-CZ" dirty="0" smtClean="0"/>
              <a:t>zátěží)</a:t>
            </a: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Změny ve svalových vláknech</a:t>
            </a:r>
            <a:r>
              <a:rPr lang="cs-CZ" dirty="0" smtClean="0"/>
              <a:t>-pokles objemu svalových vláken,změna poměru plochy ve prospěch pomalých vláken,celkově pokles počtu rychlých vláken/obecně úbytek celkové svalové hmoty/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Pokles silové výkonnosti</a:t>
            </a:r>
            <a:r>
              <a:rPr lang="cs-CZ" dirty="0" smtClean="0"/>
              <a:t> o </a:t>
            </a:r>
            <a:r>
              <a:rPr lang="cs-CZ" dirty="0" smtClean="0"/>
              <a:t>7-12</a:t>
            </a:r>
            <a:r>
              <a:rPr lang="cs-CZ" baseline="-25000" dirty="0" smtClean="0"/>
              <a:t>%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308</TotalTime>
  <Words>524</Words>
  <Application>Microsoft Office PowerPoint</Application>
  <PresentationFormat>Předvádění na obrazovce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Detrénink</vt:lpstr>
      <vt:lpstr>Snímek 2</vt:lpstr>
      <vt:lpstr>  Adaptace na cvičení nebo trénink je přechodný proces jehož úroveň vyžaduje pokračování podnětu,který ji vyvolal.   Zákon reverzibility znamená,že při výpadku zátěže nebo jejím výrazném snížení nastává celkový pokles výkonnosti:  -rozdíly u vysoce trénovaných sportovců a osob cvičících pro zdraví -individuální  rozdíly -vlivy  dědičnosti/metabolický model/ -souběžná psychosociální zátěž  -přerušení tréninku volní nebo nucené   </vt:lpstr>
      <vt:lpstr>Snímek 4</vt:lpstr>
      <vt:lpstr>Změny v transportním systému</vt:lpstr>
      <vt:lpstr>Změny v transportním systému</vt:lpstr>
      <vt:lpstr>Změny metabolizmu</vt:lpstr>
      <vt:lpstr>Pohybový systém</vt:lpstr>
      <vt:lpstr>Pohybový systém</vt:lpstr>
      <vt:lpstr>Hormonální aktivita</vt:lpstr>
      <vt:lpstr>Další změny detréninku</vt:lpstr>
      <vt:lpstr>Závěry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Zdeněk</dc:creator>
  <cp:lastModifiedBy>Zdeněk</cp:lastModifiedBy>
  <cp:revision>10</cp:revision>
  <dcterms:created xsi:type="dcterms:W3CDTF">2015-03-25T11:06:57Z</dcterms:created>
  <dcterms:modified xsi:type="dcterms:W3CDTF">2015-04-29T11:44:09Z</dcterms:modified>
</cp:coreProperties>
</file>