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72" r:id="rId3"/>
    <p:sldId id="273" r:id="rId4"/>
    <p:sldId id="258" r:id="rId5"/>
    <p:sldId id="259" r:id="rId6"/>
    <p:sldId id="263" r:id="rId7"/>
    <p:sldId id="264" r:id="rId8"/>
    <p:sldId id="260" r:id="rId9"/>
    <p:sldId id="271" r:id="rId10"/>
    <p:sldId id="262" r:id="rId11"/>
    <p:sldId id="266" r:id="rId12"/>
    <p:sldId id="268" r:id="rId13"/>
    <p:sldId id="269" r:id="rId14"/>
    <p:sldId id="265" r:id="rId15"/>
    <p:sldId id="274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2D222-A79E-4039-B28F-114D2F9C3FDE}" type="datetimeFigureOut">
              <a:rPr lang="cs-CZ" smtClean="0"/>
              <a:t>29. 2. 2016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40D23-BC77-4BBE-ADD8-9792133321D9}" type="slidenum">
              <a:rPr lang="cs-CZ" smtClean="0"/>
              <a:t>‹#›</a:t>
            </a:fld>
            <a:endParaRPr lang="cs-CZ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230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2D222-A79E-4039-B28F-114D2F9C3FDE}" type="datetimeFigureOut">
              <a:rPr lang="cs-CZ" smtClean="0"/>
              <a:t>29. 2. 2016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40D23-BC77-4BBE-ADD8-9792133321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4314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2D222-A79E-4039-B28F-114D2F9C3FDE}" type="datetimeFigureOut">
              <a:rPr lang="cs-CZ" smtClean="0"/>
              <a:t>29. 2. 2016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40D23-BC77-4BBE-ADD8-9792133321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17626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2D222-A79E-4039-B28F-114D2F9C3FDE}" type="datetimeFigureOut">
              <a:rPr lang="cs-CZ" smtClean="0"/>
              <a:t>29. 2. 2016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40D23-BC77-4BBE-ADD8-9792133321D9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743071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2D222-A79E-4039-B28F-114D2F9C3FDE}" type="datetimeFigureOut">
              <a:rPr lang="cs-CZ" smtClean="0"/>
              <a:t>29. 2. 2016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40D23-BC77-4BBE-ADD8-9792133321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54558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2D222-A79E-4039-B28F-114D2F9C3FDE}" type="datetimeFigureOut">
              <a:rPr lang="cs-CZ" smtClean="0"/>
              <a:t>29. 2. 2016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40D23-BC77-4BBE-ADD8-9792133321D9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37792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2D222-A79E-4039-B28F-114D2F9C3FDE}" type="datetimeFigureOut">
              <a:rPr lang="cs-CZ" smtClean="0"/>
              <a:t>29. 2. 2016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40D23-BC77-4BBE-ADD8-9792133321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53543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2D222-A79E-4039-B28F-114D2F9C3FDE}" type="datetimeFigureOut">
              <a:rPr lang="cs-CZ" smtClean="0"/>
              <a:t>29. 2. 2016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40D23-BC77-4BBE-ADD8-9792133321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49680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2D222-A79E-4039-B28F-114D2F9C3FDE}" type="datetimeFigureOut">
              <a:rPr lang="cs-CZ" smtClean="0"/>
              <a:t>29. 2. 2016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40D23-BC77-4BBE-ADD8-9792133321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2319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2D222-A79E-4039-B28F-114D2F9C3FDE}" type="datetimeFigureOut">
              <a:rPr lang="cs-CZ" smtClean="0"/>
              <a:t>29. 2. 2016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40D23-BC77-4BBE-ADD8-9792133321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1072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2D222-A79E-4039-B28F-114D2F9C3FDE}" type="datetimeFigureOut">
              <a:rPr lang="cs-CZ" smtClean="0"/>
              <a:t>29. 2. 2016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40D23-BC77-4BBE-ADD8-9792133321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0915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2D222-A79E-4039-B28F-114D2F9C3FDE}" type="datetimeFigureOut">
              <a:rPr lang="cs-CZ" smtClean="0"/>
              <a:t>29. 2. 2016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40D23-BC77-4BBE-ADD8-9792133321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181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2D222-A79E-4039-B28F-114D2F9C3FDE}" type="datetimeFigureOut">
              <a:rPr lang="cs-CZ" smtClean="0"/>
              <a:t>29. 2. 2016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40D23-BC77-4BBE-ADD8-9792133321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4717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2D222-A79E-4039-B28F-114D2F9C3FDE}" type="datetimeFigureOut">
              <a:rPr lang="cs-CZ" smtClean="0"/>
              <a:t>29. 2. 2016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40D23-BC77-4BBE-ADD8-9792133321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1889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2D222-A79E-4039-B28F-114D2F9C3FDE}" type="datetimeFigureOut">
              <a:rPr lang="cs-CZ" smtClean="0"/>
              <a:t>29. 2. 2016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40D23-BC77-4BBE-ADD8-9792133321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8675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2D222-A79E-4039-B28F-114D2F9C3FDE}" type="datetimeFigureOut">
              <a:rPr lang="cs-CZ" smtClean="0"/>
              <a:t>29. 2. 2016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40D23-BC77-4BBE-ADD8-9792133321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4555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2D222-A79E-4039-B28F-114D2F9C3FDE}" type="datetimeFigureOut">
              <a:rPr lang="cs-CZ" smtClean="0"/>
              <a:t>29. 2. 2016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40D23-BC77-4BBE-ADD8-9792133321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4165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442D222-A79E-4039-B28F-114D2F9C3FDE}" type="datetimeFigureOut">
              <a:rPr lang="cs-CZ" smtClean="0"/>
              <a:t>29. 2. 2016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5240D23-BC77-4BBE-ADD8-9792133321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05453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is.muni.cz/do/rect/el/estud/prif/ps11/metodika/web/ebook_citace_2011.html" TargetMode="External"/><Relationship Id="rId2" Type="http://schemas.openxmlformats.org/officeDocument/2006/relationships/hyperlink" Target="http://flash1r.apa.org/apastyle/basics/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fsps.muni.cz/studenti/bc-nmgr/szz-191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eds.a.ebscohost.com/eds/search/basic?sid=ed75485f-f139-4bfd-b4b0-17923a5c8dfb@sessionmgr4005&amp;vid=0&amp;hid=4213" TargetMode="External"/><Relationship Id="rId2" Type="http://schemas.openxmlformats.org/officeDocument/2006/relationships/hyperlink" Target="http://www.ezdroje.muni.cz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Literární rešerše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</a:rPr>
              <a:t>Metodologie bakalářské práce</a:t>
            </a:r>
          </a:p>
          <a:p>
            <a:endParaRPr lang="cs-CZ" b="1" dirty="0" smtClean="0">
              <a:solidFill>
                <a:schemeClr val="bg1"/>
              </a:solidFill>
            </a:endParaRPr>
          </a:p>
          <a:p>
            <a:endParaRPr lang="cs-CZ" b="1" dirty="0">
              <a:solidFill>
                <a:schemeClr val="bg1"/>
              </a:solidFill>
            </a:endParaRPr>
          </a:p>
          <a:p>
            <a:r>
              <a:rPr lang="cs-CZ" b="1" dirty="0" smtClean="0">
                <a:solidFill>
                  <a:schemeClr val="bg1"/>
                </a:solidFill>
              </a:rPr>
              <a:t>Bozděch, Michal</a:t>
            </a:r>
            <a:endParaRPr lang="cs-CZ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2437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4212" y="685800"/>
            <a:ext cx="8001000" cy="1319464"/>
          </a:xfrm>
        </p:spPr>
        <p:txBody>
          <a:bodyPr/>
          <a:lstStyle/>
          <a:p>
            <a:r>
              <a:rPr lang="cs-CZ" dirty="0" smtClean="0"/>
              <a:t>Nevyhovující výsledky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4211" y="2261937"/>
            <a:ext cx="7673725" cy="3529263"/>
          </a:xfrm>
        </p:spPr>
        <p:txBody>
          <a:bodyPr>
            <a:normAutofit lnSpcReduction="10000"/>
          </a:bodyPr>
          <a:lstStyle/>
          <a:p>
            <a:r>
              <a:rPr lang="cs-CZ" b="1" dirty="0" smtClean="0">
                <a:solidFill>
                  <a:schemeClr val="tx1"/>
                </a:solidFill>
              </a:rPr>
              <a:t>Upravit rešeršní dotaz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chemeClr val="tx1"/>
                </a:solidFill>
              </a:rPr>
              <a:t>Jiné odborné terminy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chemeClr val="tx1"/>
                </a:solidFill>
              </a:rPr>
              <a:t>Omezit / konkretizovat vyhledávání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chemeClr val="tx1"/>
                </a:solidFill>
              </a:rPr>
              <a:t>Dle </a:t>
            </a:r>
            <a:r>
              <a:rPr lang="cs-CZ" b="1" dirty="0" smtClean="0">
                <a:solidFill>
                  <a:schemeClr val="tx1"/>
                </a:solidFill>
              </a:rPr>
              <a:t>roku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chemeClr val="tx1"/>
                </a:solidFill>
              </a:rPr>
              <a:t>A</a:t>
            </a:r>
            <a:r>
              <a:rPr lang="cs-CZ" b="1" dirty="0" smtClean="0">
                <a:solidFill>
                  <a:schemeClr val="tx1"/>
                </a:solidFill>
              </a:rPr>
              <a:t>utorů</a:t>
            </a:r>
            <a:endParaRPr lang="cs-CZ" b="1" dirty="0" smtClean="0">
              <a:solidFill>
                <a:schemeClr val="tx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chemeClr val="tx1"/>
                </a:solidFill>
              </a:rPr>
              <a:t>Počet klíčových slov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chemeClr val="tx1"/>
                </a:solidFill>
              </a:rPr>
              <a:t>Jazyk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chemeClr val="tx1"/>
                </a:solidFill>
              </a:rPr>
              <a:t>T</a:t>
            </a:r>
            <a:r>
              <a:rPr lang="cs-CZ" b="1" dirty="0" smtClean="0">
                <a:solidFill>
                  <a:schemeClr val="tx1"/>
                </a:solidFill>
              </a:rPr>
              <a:t>erminologie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chemeClr val="tx1"/>
                </a:solidFill>
              </a:rPr>
              <a:t>Typ dokumentu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4717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1" y="333947"/>
            <a:ext cx="8534400" cy="1507067"/>
          </a:xfrm>
        </p:spPr>
        <p:txBody>
          <a:bodyPr/>
          <a:lstStyle/>
          <a:p>
            <a:r>
              <a:rPr lang="cs-CZ" b="1" dirty="0" smtClean="0"/>
              <a:t>systém osobní kartotéky</a:t>
            </a:r>
            <a:endParaRPr lang="cs-CZ" b="1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896323" y="2190352"/>
            <a:ext cx="3663646" cy="2122593"/>
          </a:xfrm>
        </p:spPr>
        <p:txBody>
          <a:bodyPr/>
          <a:lstStyle/>
          <a:p>
            <a:r>
              <a:rPr lang="cs-CZ" b="1" dirty="0"/>
              <a:t>Neplacené služby</a:t>
            </a:r>
            <a:r>
              <a:rPr lang="cs-CZ" b="1" dirty="0" smtClean="0"/>
              <a:t>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b="1" dirty="0" err="1" smtClean="0"/>
              <a:t>CiteULike</a:t>
            </a:r>
            <a:endParaRPr lang="cs-CZ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b="1" dirty="0" err="1" smtClean="0"/>
              <a:t>Connotea</a:t>
            </a:r>
            <a:r>
              <a:rPr lang="cs-CZ" b="1" dirty="0" smtClean="0"/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b="1" dirty="0" err="1" smtClean="0"/>
              <a:t>Zotero</a:t>
            </a:r>
            <a:r>
              <a:rPr lang="cs-CZ" b="1" dirty="0" smtClean="0"/>
              <a:t> </a:t>
            </a:r>
            <a:endParaRPr lang="cs-CZ" b="1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325282" y="1981804"/>
            <a:ext cx="4929188" cy="30305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 smtClean="0">
                <a:solidFill>
                  <a:schemeClr val="tx1"/>
                </a:solidFill>
              </a:rPr>
              <a:t>Placené služby: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800" b="1" dirty="0" err="1">
                <a:solidFill>
                  <a:schemeClr val="tx1"/>
                </a:solidFill>
              </a:rPr>
              <a:t>RefWorks</a:t>
            </a:r>
            <a:endParaRPr lang="cs-CZ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293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4212" y="685800"/>
            <a:ext cx="11219030" cy="1014664"/>
          </a:xfrm>
        </p:spPr>
        <p:txBody>
          <a:bodyPr>
            <a:normAutofit/>
          </a:bodyPr>
          <a:lstStyle/>
          <a:p>
            <a:r>
              <a:rPr lang="cs-CZ" dirty="0" smtClean="0"/>
              <a:t>Příklad literární rešerše (</a:t>
            </a:r>
            <a:r>
              <a:rPr lang="cs-CZ" dirty="0" err="1" smtClean="0"/>
              <a:t>word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4212" y="1989221"/>
            <a:ext cx="10336714" cy="3801979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Citace:</a:t>
            </a:r>
          </a:p>
          <a:p>
            <a:r>
              <a:rPr lang="cs-CZ" dirty="0">
                <a:solidFill>
                  <a:schemeClr val="bg1"/>
                </a:solidFill>
              </a:rPr>
              <a:t>Autor (rok):</a:t>
            </a:r>
          </a:p>
          <a:p>
            <a:r>
              <a:rPr lang="cs-CZ" dirty="0">
                <a:solidFill>
                  <a:schemeClr val="bg1"/>
                </a:solidFill>
              </a:rPr>
              <a:t>Zaměření (cíle, </a:t>
            </a:r>
            <a:r>
              <a:rPr lang="cs-CZ" dirty="0" smtClean="0">
                <a:solidFill>
                  <a:schemeClr val="bg1"/>
                </a:solidFill>
              </a:rPr>
              <a:t>název, oblast působení):</a:t>
            </a:r>
            <a:endParaRPr lang="cs-CZ" dirty="0">
              <a:solidFill>
                <a:schemeClr val="bg1"/>
              </a:solidFill>
            </a:endParaRPr>
          </a:p>
          <a:p>
            <a:r>
              <a:rPr lang="cs-CZ" dirty="0">
                <a:solidFill>
                  <a:schemeClr val="bg1"/>
                </a:solidFill>
              </a:rPr>
              <a:t>Abstrakt:</a:t>
            </a:r>
          </a:p>
          <a:p>
            <a:pPr lvl="1" algn="l"/>
            <a:r>
              <a:rPr lang="cs-CZ" dirty="0">
                <a:solidFill>
                  <a:schemeClr val="bg1"/>
                </a:solidFill>
              </a:rPr>
              <a:t>Úvod (</a:t>
            </a:r>
            <a:r>
              <a:rPr lang="cs-CZ" dirty="0" smtClean="0">
                <a:solidFill>
                  <a:schemeClr val="bg1"/>
                </a:solidFill>
              </a:rPr>
              <a:t>background):</a:t>
            </a:r>
            <a:endParaRPr lang="cs-CZ" dirty="0">
              <a:solidFill>
                <a:schemeClr val="bg1"/>
              </a:solidFill>
            </a:endParaRPr>
          </a:p>
          <a:p>
            <a:pPr lvl="1" algn="l"/>
            <a:r>
              <a:rPr lang="cs-CZ" dirty="0">
                <a:solidFill>
                  <a:schemeClr val="bg1"/>
                </a:solidFill>
              </a:rPr>
              <a:t>Metodika </a:t>
            </a:r>
            <a:r>
              <a:rPr lang="cs-CZ" dirty="0" smtClean="0">
                <a:solidFill>
                  <a:schemeClr val="bg1"/>
                </a:solidFill>
              </a:rPr>
              <a:t>(</a:t>
            </a:r>
            <a:r>
              <a:rPr lang="cs-CZ" dirty="0" err="1" smtClean="0">
                <a:solidFill>
                  <a:schemeClr val="bg1"/>
                </a:solidFill>
              </a:rPr>
              <a:t>Methods</a:t>
            </a:r>
            <a:r>
              <a:rPr lang="cs-CZ" dirty="0" smtClean="0">
                <a:solidFill>
                  <a:schemeClr val="bg1"/>
                </a:solidFill>
              </a:rPr>
              <a:t>, </a:t>
            </a:r>
            <a:r>
              <a:rPr lang="cs-CZ" dirty="0" err="1" smtClean="0">
                <a:solidFill>
                  <a:schemeClr val="bg1"/>
                </a:solidFill>
              </a:rPr>
              <a:t>statistic</a:t>
            </a:r>
            <a:r>
              <a:rPr lang="cs-CZ" dirty="0" smtClean="0">
                <a:solidFill>
                  <a:schemeClr val="bg1"/>
                </a:solidFill>
              </a:rPr>
              <a:t>):</a:t>
            </a:r>
            <a:endParaRPr lang="cs-CZ" dirty="0">
              <a:solidFill>
                <a:schemeClr val="bg1"/>
              </a:solidFill>
            </a:endParaRPr>
          </a:p>
          <a:p>
            <a:pPr lvl="1" algn="l"/>
            <a:r>
              <a:rPr lang="cs-CZ" dirty="0">
                <a:solidFill>
                  <a:schemeClr val="bg1"/>
                </a:solidFill>
              </a:rPr>
              <a:t>Výsledky (</a:t>
            </a:r>
            <a:r>
              <a:rPr lang="cs-CZ" dirty="0" err="1">
                <a:solidFill>
                  <a:schemeClr val="bg1"/>
                </a:solidFill>
              </a:rPr>
              <a:t>results</a:t>
            </a:r>
            <a:r>
              <a:rPr lang="cs-CZ" dirty="0" smtClean="0">
                <a:solidFill>
                  <a:schemeClr val="bg1"/>
                </a:solidFill>
              </a:rPr>
              <a:t>):</a:t>
            </a:r>
            <a:endParaRPr lang="cs-CZ" dirty="0">
              <a:solidFill>
                <a:schemeClr val="bg1"/>
              </a:solidFill>
            </a:endParaRPr>
          </a:p>
          <a:p>
            <a:pPr lvl="1" algn="l"/>
            <a:r>
              <a:rPr lang="cs-CZ" dirty="0">
                <a:solidFill>
                  <a:schemeClr val="bg1"/>
                </a:solidFill>
              </a:rPr>
              <a:t>Závěr (</a:t>
            </a:r>
            <a:r>
              <a:rPr lang="cs-CZ" dirty="0" err="1">
                <a:solidFill>
                  <a:schemeClr val="bg1"/>
                </a:solidFill>
              </a:rPr>
              <a:t>conclusions</a:t>
            </a:r>
            <a:r>
              <a:rPr lang="cs-CZ" dirty="0" smtClean="0">
                <a:solidFill>
                  <a:schemeClr val="bg1"/>
                </a:solidFill>
              </a:rPr>
              <a:t>):</a:t>
            </a:r>
            <a:endParaRPr lang="cs-CZ" dirty="0">
              <a:solidFill>
                <a:schemeClr val="bg1"/>
              </a:solidFill>
            </a:endParaRPr>
          </a:p>
          <a:p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2202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11138820" cy="982579"/>
          </a:xfrm>
        </p:spPr>
        <p:txBody>
          <a:bodyPr>
            <a:normAutofit/>
          </a:bodyPr>
          <a:lstStyle/>
          <a:p>
            <a:r>
              <a:rPr lang="cs-CZ" dirty="0"/>
              <a:t>Příklad literární rešerše </a:t>
            </a:r>
            <a:r>
              <a:rPr lang="cs-CZ" dirty="0" smtClean="0"/>
              <a:t>(</a:t>
            </a:r>
            <a:r>
              <a:rPr lang="cs-CZ" dirty="0" err="1" smtClean="0"/>
              <a:t>excel</a:t>
            </a:r>
            <a:r>
              <a:rPr lang="cs-CZ" dirty="0" smtClean="0"/>
              <a:t>)</a:t>
            </a: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4240348"/>
              </p:ext>
            </p:extLst>
          </p:nvPr>
        </p:nvGraphicFramePr>
        <p:xfrm>
          <a:off x="1858944" y="1892970"/>
          <a:ext cx="9627204" cy="46201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2951"/>
                <a:gridCol w="1386672"/>
                <a:gridCol w="1165609"/>
                <a:gridCol w="1748413"/>
                <a:gridCol w="1768510"/>
                <a:gridCol w="2945049"/>
              </a:tblGrid>
              <a:tr h="660018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Autor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Rok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Oblast</a:t>
                      </a:r>
                      <a:r>
                        <a:rPr lang="cs-CZ" baseline="0" dirty="0" smtClean="0"/>
                        <a:t> zájmu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Analýza</a:t>
                      </a:r>
                      <a:r>
                        <a:rPr lang="cs-CZ" baseline="0" dirty="0" smtClean="0"/>
                        <a:t> dat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Pozn.</a:t>
                      </a:r>
                      <a:endParaRPr lang="cs-CZ" dirty="0"/>
                    </a:p>
                  </a:txBody>
                  <a:tcPr/>
                </a:tc>
              </a:tr>
              <a:tr h="660018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Agricola</a:t>
                      </a:r>
                      <a:r>
                        <a:rPr lang="cs-CZ" dirty="0" smtClean="0"/>
                        <a:t> &amp; Zháněl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2013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Tenis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Chi</a:t>
                      </a:r>
                      <a:r>
                        <a:rPr lang="cs-CZ" dirty="0" smtClean="0"/>
                        <a:t>-square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U14, ITF</a:t>
                      </a:r>
                      <a:endParaRPr lang="cs-CZ" dirty="0"/>
                    </a:p>
                  </a:txBody>
                  <a:tcPr/>
                </a:tc>
              </a:tr>
              <a:tr h="660018"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Ulbricht</a:t>
                      </a:r>
                      <a:r>
                        <a:rPr lang="cs-CZ" dirty="0" smtClean="0"/>
                        <a:t> et al.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(,)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2014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Tenis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Cohen</a:t>
                      </a:r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Bonferroni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Důkladně prostudovat, U12-U18</a:t>
                      </a:r>
                      <a:endParaRPr lang="cs-CZ" dirty="0"/>
                    </a:p>
                  </a:txBody>
                  <a:tcPr/>
                </a:tc>
              </a:tr>
              <a:tr h="660018"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Vymyšlený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1999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Kopaná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ANOVA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Podklady pro literární</a:t>
                      </a:r>
                      <a:r>
                        <a:rPr lang="cs-CZ" baseline="0" dirty="0" smtClean="0"/>
                        <a:t> přehled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</a:txBody>
                  <a:tcPr/>
                </a:tc>
              </a:tr>
              <a:tr h="660018"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60018"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660018">
                <a:tc>
                  <a:txBody>
                    <a:bodyPr/>
                    <a:lstStyle/>
                    <a:p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1384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1159043"/>
          </a:xfrm>
        </p:spPr>
        <p:txBody>
          <a:bodyPr/>
          <a:lstStyle/>
          <a:p>
            <a:r>
              <a:rPr lang="cs-CZ" dirty="0" smtClean="0"/>
              <a:t>Pár rad na závěr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4211" y="2005263"/>
            <a:ext cx="9454399" cy="3785937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chemeClr val="tx1"/>
                </a:solidFill>
              </a:rPr>
              <a:t>Zužte téma (kvalita, ne kvantita)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chemeClr val="tx1"/>
                </a:solidFill>
              </a:rPr>
              <a:t>Neodbíhejte </a:t>
            </a:r>
            <a:r>
              <a:rPr lang="cs-CZ" b="1" dirty="0">
                <a:solidFill>
                  <a:schemeClr val="tx1"/>
                </a:solidFill>
              </a:rPr>
              <a:t>(</a:t>
            </a:r>
            <a:r>
              <a:rPr lang="cs-CZ" b="1" dirty="0" smtClean="0">
                <a:solidFill>
                  <a:schemeClr val="tx1"/>
                </a:solidFill>
              </a:rPr>
              <a:t>příliš) od tématu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chemeClr val="tx1"/>
                </a:solidFill>
              </a:rPr>
              <a:t>Neobjevujte Ameriku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chemeClr val="tx1"/>
                </a:solidFill>
              </a:rPr>
              <a:t>Efektivní hledání, čtení a tvorba poznámek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chemeClr val="tx1"/>
                </a:solidFill>
              </a:rPr>
              <a:t>Věnovat větší pozornost citacím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chemeClr val="tx1"/>
                </a:solidFill>
              </a:rPr>
              <a:t>Zdržet se radikálních tvrzeních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040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Citační norma - APA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 err="1">
                <a:solidFill>
                  <a:schemeClr val="tx1"/>
                </a:solidFill>
              </a:rPr>
              <a:t>American</a:t>
            </a:r>
            <a:r>
              <a:rPr lang="cs-CZ" b="1" dirty="0">
                <a:solidFill>
                  <a:schemeClr val="tx1"/>
                </a:solidFill>
              </a:rPr>
              <a:t> </a:t>
            </a:r>
            <a:r>
              <a:rPr lang="cs-CZ" b="1" dirty="0" err="1">
                <a:solidFill>
                  <a:schemeClr val="tx1"/>
                </a:solidFill>
              </a:rPr>
              <a:t>Psychological</a:t>
            </a:r>
            <a:r>
              <a:rPr lang="cs-CZ" b="1" dirty="0">
                <a:solidFill>
                  <a:schemeClr val="tx1"/>
                </a:solidFill>
              </a:rPr>
              <a:t> </a:t>
            </a:r>
            <a:r>
              <a:rPr lang="cs-CZ" b="1" dirty="0" err="1">
                <a:solidFill>
                  <a:schemeClr val="tx1"/>
                </a:solidFill>
              </a:rPr>
              <a:t>Association</a:t>
            </a:r>
            <a:r>
              <a:rPr lang="cs-CZ" b="1" dirty="0" smtClean="0">
                <a:solidFill>
                  <a:schemeClr val="tx1"/>
                </a:solidFill>
              </a:rPr>
              <a:t>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chemeClr val="tx1"/>
                </a:solidFill>
                <a:hlinkClick r:id="rId2"/>
              </a:rPr>
              <a:t>http</a:t>
            </a:r>
            <a:r>
              <a:rPr lang="cs-CZ" b="1" dirty="0">
                <a:solidFill>
                  <a:schemeClr val="tx1"/>
                </a:solidFill>
                <a:hlinkClick r:id="rId2"/>
              </a:rPr>
              <a:t>://flash1r.apa.org/apastyle/basics</a:t>
            </a:r>
            <a:r>
              <a:rPr lang="cs-CZ" b="1" dirty="0" smtClean="0">
                <a:solidFill>
                  <a:schemeClr val="tx1"/>
                </a:solidFill>
                <a:hlinkClick r:id="rId2"/>
              </a:rPr>
              <a:t>/</a:t>
            </a:r>
            <a:endParaRPr lang="cs-CZ" b="1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chemeClr val="tx1"/>
                </a:solidFill>
              </a:rPr>
              <a:t>Metodika tvorby bibliografických citací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chemeClr val="tx1"/>
                </a:solidFill>
                <a:hlinkClick r:id="rId3"/>
              </a:rPr>
              <a:t>http://</a:t>
            </a:r>
            <a:r>
              <a:rPr lang="cs-CZ" b="1" dirty="0" smtClean="0">
                <a:solidFill>
                  <a:schemeClr val="tx1"/>
                </a:solidFill>
                <a:hlinkClick r:id="rId3"/>
              </a:rPr>
              <a:t>is.muni.cz/do/rect/el/estud/prif/ps11/metodika/web/ebook_citace_2011.html</a:t>
            </a:r>
            <a:endParaRPr lang="cs-CZ" b="1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chemeClr val="tx1"/>
                </a:solidFill>
              </a:rPr>
              <a:t>Podmínky k vypracování bakalářské práce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chemeClr val="tx1"/>
                </a:solidFill>
                <a:hlinkClick r:id="rId4"/>
              </a:rPr>
              <a:t>http://</a:t>
            </a:r>
            <a:r>
              <a:rPr lang="cs-CZ" b="1" dirty="0" smtClean="0">
                <a:solidFill>
                  <a:schemeClr val="tx1"/>
                </a:solidFill>
                <a:hlinkClick r:id="rId4"/>
              </a:rPr>
              <a:t>www.fsps.muni.cz/studenti/bc-nmgr/szz-191.html</a:t>
            </a:r>
            <a:endParaRPr lang="cs-CZ" b="1" dirty="0" smtClean="0">
              <a:solidFill>
                <a:schemeClr val="tx1"/>
              </a:solidFill>
            </a:endParaRPr>
          </a:p>
          <a:p>
            <a:pPr lvl="1" algn="l"/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5279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338575" y="2883880"/>
            <a:ext cx="2373722" cy="1235478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cs-CZ" i="1" dirty="0" smtClean="0"/>
              <a:t>Projekt</a:t>
            </a:r>
            <a:endParaRPr lang="cs-CZ" i="1" dirty="0"/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2263311" y="721929"/>
            <a:ext cx="2644524" cy="150706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cs-CZ" i="1" dirty="0" smtClean="0"/>
              <a:t>Pracovní projekt</a:t>
            </a:r>
            <a:endParaRPr lang="cs-CZ" i="1" dirty="0"/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6755204" y="708680"/>
            <a:ext cx="2788903" cy="150706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cs-CZ" i="1" dirty="0" smtClean="0"/>
              <a:t>Literární rešerše </a:t>
            </a:r>
            <a:endParaRPr lang="cs-CZ" i="1" dirty="0"/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6843435" y="4881010"/>
            <a:ext cx="2612440" cy="150706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cs-CZ" i="1" dirty="0" smtClean="0"/>
              <a:t>Vědecká práce</a:t>
            </a:r>
            <a:endParaRPr lang="cs-CZ" i="1" dirty="0"/>
          </a:p>
        </p:txBody>
      </p:sp>
      <p:sp>
        <p:nvSpPr>
          <p:cNvPr id="12" name="Nadpis 1"/>
          <p:cNvSpPr txBox="1">
            <a:spLocks/>
          </p:cNvSpPr>
          <p:nvPr/>
        </p:nvSpPr>
        <p:spPr>
          <a:xfrm>
            <a:off x="331286" y="4759156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cs-CZ" dirty="0"/>
          </a:p>
        </p:txBody>
      </p:sp>
      <p:cxnSp>
        <p:nvCxnSpPr>
          <p:cNvPr id="15" name="Přímá spojnice se šipkou 14"/>
          <p:cNvCxnSpPr>
            <a:stCxn id="9" idx="3"/>
            <a:endCxn id="10" idx="1"/>
          </p:cNvCxnSpPr>
          <p:nvPr/>
        </p:nvCxnSpPr>
        <p:spPr>
          <a:xfrm flipV="1">
            <a:off x="4907835" y="1462214"/>
            <a:ext cx="1847369" cy="1324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>
            <a:stCxn id="9" idx="2"/>
            <a:endCxn id="2" idx="0"/>
          </p:cNvCxnSpPr>
          <p:nvPr/>
        </p:nvCxnSpPr>
        <p:spPr>
          <a:xfrm>
            <a:off x="3585573" y="2228996"/>
            <a:ext cx="1939863" cy="65488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>
            <a:stCxn id="2" idx="2"/>
            <a:endCxn id="11" idx="0"/>
          </p:cNvCxnSpPr>
          <p:nvPr/>
        </p:nvCxnSpPr>
        <p:spPr>
          <a:xfrm>
            <a:off x="5525436" y="4119358"/>
            <a:ext cx="2624219" cy="76165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>
            <a:stCxn id="10" idx="2"/>
            <a:endCxn id="11" idx="0"/>
          </p:cNvCxnSpPr>
          <p:nvPr/>
        </p:nvCxnSpPr>
        <p:spPr>
          <a:xfrm flipH="1">
            <a:off x="8149655" y="2215747"/>
            <a:ext cx="1" cy="266526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Pravoúhlá spojnice 23"/>
          <p:cNvCxnSpPr>
            <a:stCxn id="10" idx="0"/>
            <a:endCxn id="9" idx="0"/>
          </p:cNvCxnSpPr>
          <p:nvPr/>
        </p:nvCxnSpPr>
        <p:spPr>
          <a:xfrm rot="16200000" flipH="1" flipV="1">
            <a:off x="5860990" y="-1566738"/>
            <a:ext cx="13249" cy="4564083"/>
          </a:xfrm>
          <a:prstGeom prst="bentConnector3">
            <a:avLst>
              <a:gd name="adj1" fmla="val -1725413"/>
            </a:avLst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5524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500"/>
                            </p:stCondLst>
                            <p:childTnLst>
                              <p:par>
                                <p:cTn id="38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  <p:bldP spid="10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4212" y="685800"/>
            <a:ext cx="10545262" cy="1624264"/>
          </a:xfrm>
        </p:spPr>
        <p:txBody>
          <a:bodyPr/>
          <a:lstStyle/>
          <a:p>
            <a:r>
              <a:rPr lang="cs-CZ" b="1" dirty="0" smtClean="0"/>
              <a:t>Seminární práce č.1- rešerše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4212" y="2534653"/>
            <a:ext cx="6400800" cy="3256547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chemeClr val="tx1"/>
                </a:solidFill>
              </a:rPr>
              <a:t>Min. 5 zahraničních zdrojů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chemeClr val="tx1"/>
                </a:solidFill>
              </a:rPr>
              <a:t>Max. 5 let starých (2012 – 2016)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chemeClr val="tx1"/>
                </a:solidFill>
              </a:rPr>
              <a:t>SK není zahraniční zdroj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chemeClr val="tx1"/>
                </a:solidFill>
              </a:rPr>
              <a:t>1. </a:t>
            </a:r>
            <a:r>
              <a:rPr lang="cs-CZ" b="1" dirty="0" err="1" smtClean="0">
                <a:solidFill>
                  <a:schemeClr val="tx1"/>
                </a:solidFill>
              </a:rPr>
              <a:t>str</a:t>
            </a:r>
            <a:r>
              <a:rPr lang="cs-CZ" b="1" dirty="0" smtClean="0">
                <a:solidFill>
                  <a:schemeClr val="tx1"/>
                </a:solidFill>
              </a:rPr>
              <a:t> (</a:t>
            </a:r>
            <a:r>
              <a:rPr lang="cs-CZ" b="1" dirty="0" err="1" smtClean="0">
                <a:solidFill>
                  <a:schemeClr val="tx1"/>
                </a:solidFill>
              </a:rPr>
              <a:t>max</a:t>
            </a:r>
            <a:r>
              <a:rPr lang="cs-CZ" b="1" dirty="0" smtClean="0">
                <a:solidFill>
                  <a:schemeClr val="tx1"/>
                </a:solidFill>
              </a:rPr>
              <a:t>), APA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651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4212" y="685800"/>
            <a:ext cx="10978870" cy="1107142"/>
          </a:xfrm>
        </p:spPr>
        <p:txBody>
          <a:bodyPr/>
          <a:lstStyle/>
          <a:p>
            <a:r>
              <a:rPr lang="cs-CZ" dirty="0" smtClean="0"/>
              <a:t>Definice literární rešerše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78658" y="2185397"/>
            <a:ext cx="9926225" cy="3429340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chemeClr val="tx1"/>
                </a:solidFill>
              </a:rPr>
              <a:t>Předchází tvorbě vědecké práce a je to mimo jiné návrh výzkumného projektu a výběr vhodné metodiky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chemeClr val="tx1"/>
                </a:solidFill>
              </a:rPr>
              <a:t>Rešerše je soupis literatury k tématu, na kterém máte pracovat, napsat nějaké pojednání nebo připravit referát, prezentaci či přednášku. </a:t>
            </a:r>
            <a:endParaRPr lang="cs-CZ" b="1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8596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4211" y="128335"/>
            <a:ext cx="11219031" cy="1556084"/>
          </a:xfrm>
        </p:spPr>
        <p:txBody>
          <a:bodyPr/>
          <a:lstStyle/>
          <a:p>
            <a:r>
              <a:rPr lang="cs-CZ" dirty="0" smtClean="0"/>
              <a:t>Udělat literární rešerši znamená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4211" y="2229853"/>
            <a:ext cx="9855451" cy="4283242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chemeClr val="tx1"/>
                </a:solidFill>
              </a:rPr>
              <a:t>Prohledat dostupné informační zdroje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b="1" i="1" dirty="0" smtClean="0">
                <a:solidFill>
                  <a:schemeClr val="tx1"/>
                </a:solidFill>
              </a:rPr>
              <a:t>Katalogy, odborné elektronické databáze, internetové zdroje (univerzitní, odborné společnosti,  firmy ze sledovaného oboru)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chemeClr val="tx1"/>
                </a:solidFill>
              </a:rPr>
              <a:t>Shromáždění a prostudování relevantní  literatury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b="1" i="1" dirty="0" smtClean="0">
                <a:solidFill>
                  <a:schemeClr val="tx1"/>
                </a:solidFill>
              </a:rPr>
              <a:t>Vytvoření přehledu o stavu poznání v oboru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chemeClr val="tx1"/>
                </a:solidFill>
              </a:rPr>
              <a:t>Utřídění poznatků, východisek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chemeClr val="tx1"/>
                </a:solidFill>
              </a:rPr>
              <a:t>Nalezení inspirace pro vlastní vědeckou práci 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4235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4211" y="685799"/>
            <a:ext cx="10449009" cy="1207169"/>
          </a:xfrm>
        </p:spPr>
        <p:txBody>
          <a:bodyPr/>
          <a:lstStyle/>
          <a:p>
            <a:r>
              <a:rPr lang="cs-CZ" dirty="0" smtClean="0"/>
              <a:t>Proč dělat literární rešerši?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4211" y="2165684"/>
            <a:ext cx="11058610" cy="4235115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• </a:t>
            </a:r>
            <a:r>
              <a:rPr lang="cs-CZ" b="1" dirty="0" smtClean="0">
                <a:solidFill>
                  <a:schemeClr val="tx1"/>
                </a:solidFill>
              </a:rPr>
              <a:t>Identifikujete </a:t>
            </a:r>
            <a:r>
              <a:rPr lang="cs-CZ" b="1" dirty="0">
                <a:solidFill>
                  <a:schemeClr val="tx1"/>
                </a:solidFill>
              </a:rPr>
              <a:t>mezery v literatuře</a:t>
            </a:r>
          </a:p>
          <a:p>
            <a:pPr lvl="0"/>
            <a:r>
              <a:rPr lang="cs-CZ" b="1" dirty="0">
                <a:solidFill>
                  <a:schemeClr val="tx1"/>
                </a:solidFill>
              </a:rPr>
              <a:t>• </a:t>
            </a:r>
            <a:r>
              <a:rPr lang="cs-CZ" b="1" dirty="0" smtClean="0">
                <a:solidFill>
                  <a:schemeClr val="tx1"/>
                </a:solidFill>
              </a:rPr>
              <a:t>Vyhnete </a:t>
            </a:r>
            <a:r>
              <a:rPr lang="cs-CZ" b="1" dirty="0">
                <a:solidFill>
                  <a:schemeClr val="tx1"/>
                </a:solidFill>
              </a:rPr>
              <a:t>se vybádání něčeho, co už udělal někdo dávno před vámi</a:t>
            </a:r>
          </a:p>
          <a:p>
            <a:pPr lvl="0"/>
            <a:r>
              <a:rPr lang="cs-CZ" b="1" dirty="0">
                <a:solidFill>
                  <a:schemeClr val="tx1"/>
                </a:solidFill>
              </a:rPr>
              <a:t>• </a:t>
            </a:r>
            <a:r>
              <a:rPr lang="cs-CZ" b="1" dirty="0" smtClean="0">
                <a:solidFill>
                  <a:schemeClr val="tx1"/>
                </a:solidFill>
              </a:rPr>
              <a:t>Šetří </a:t>
            </a:r>
            <a:r>
              <a:rPr lang="cs-CZ" b="1" dirty="0">
                <a:solidFill>
                  <a:schemeClr val="tx1"/>
                </a:solidFill>
              </a:rPr>
              <a:t>to čas </a:t>
            </a:r>
            <a:r>
              <a:rPr lang="cs-CZ" b="1" dirty="0" smtClean="0">
                <a:solidFill>
                  <a:schemeClr val="tx1"/>
                </a:solidFill>
              </a:rPr>
              <a:t>(a peníze), </a:t>
            </a:r>
            <a:r>
              <a:rPr lang="cs-CZ" b="1" dirty="0">
                <a:solidFill>
                  <a:schemeClr val="tx1"/>
                </a:solidFill>
              </a:rPr>
              <a:t>protože nemusíte dělat stejné chyby jako vaši předchůdci</a:t>
            </a:r>
          </a:p>
          <a:p>
            <a:pPr lvl="0"/>
            <a:r>
              <a:rPr lang="cs-CZ" b="1" dirty="0">
                <a:solidFill>
                  <a:schemeClr val="tx1"/>
                </a:solidFill>
              </a:rPr>
              <a:t>• </a:t>
            </a:r>
            <a:r>
              <a:rPr lang="cs-CZ" b="1" dirty="0" smtClean="0">
                <a:solidFill>
                  <a:schemeClr val="tx1"/>
                </a:solidFill>
              </a:rPr>
              <a:t>Můžete </a:t>
            </a:r>
            <a:r>
              <a:rPr lang="cs-CZ" b="1" dirty="0">
                <a:solidFill>
                  <a:schemeClr val="tx1"/>
                </a:solidFill>
              </a:rPr>
              <a:t>začít tam, kde ostatní skončili</a:t>
            </a:r>
          </a:p>
          <a:p>
            <a:pPr lvl="0"/>
            <a:r>
              <a:rPr lang="cs-CZ" b="1" dirty="0">
                <a:solidFill>
                  <a:schemeClr val="tx1"/>
                </a:solidFill>
              </a:rPr>
              <a:t>• </a:t>
            </a:r>
            <a:r>
              <a:rPr lang="cs-CZ" b="1" dirty="0" smtClean="0">
                <a:solidFill>
                  <a:schemeClr val="tx1"/>
                </a:solidFill>
              </a:rPr>
              <a:t>Zjistíte</a:t>
            </a:r>
            <a:r>
              <a:rPr lang="cs-CZ" b="1" dirty="0">
                <a:solidFill>
                  <a:schemeClr val="tx1"/>
                </a:solidFill>
              </a:rPr>
              <a:t>, kteří další lidé pracují ve stejném oboru</a:t>
            </a:r>
          </a:p>
          <a:p>
            <a:pPr lvl="0"/>
            <a:r>
              <a:rPr lang="cs-CZ" b="1" dirty="0">
                <a:solidFill>
                  <a:schemeClr val="tx1"/>
                </a:solidFill>
              </a:rPr>
              <a:t>• </a:t>
            </a:r>
            <a:r>
              <a:rPr lang="cs-CZ" b="1" dirty="0" smtClean="0">
                <a:solidFill>
                  <a:schemeClr val="tx1"/>
                </a:solidFill>
              </a:rPr>
              <a:t>Zjistíte</a:t>
            </a:r>
            <a:r>
              <a:rPr lang="cs-CZ" b="1" dirty="0">
                <a:solidFill>
                  <a:schemeClr val="tx1"/>
                </a:solidFill>
              </a:rPr>
              <a:t>, </a:t>
            </a:r>
            <a:r>
              <a:rPr lang="cs-CZ" b="1" dirty="0" smtClean="0">
                <a:solidFill>
                  <a:schemeClr val="tx1"/>
                </a:solidFill>
              </a:rPr>
              <a:t>které </a:t>
            </a:r>
            <a:r>
              <a:rPr lang="cs-CZ" b="1" dirty="0">
                <a:solidFill>
                  <a:schemeClr val="tx1"/>
                </a:solidFill>
              </a:rPr>
              <a:t>práce jsou klíčové pro váš obor</a:t>
            </a:r>
          </a:p>
          <a:p>
            <a:pPr lvl="0"/>
            <a:r>
              <a:rPr lang="cs-CZ" b="1" dirty="0">
                <a:solidFill>
                  <a:schemeClr val="tx1"/>
                </a:solidFill>
              </a:rPr>
              <a:t>• </a:t>
            </a:r>
            <a:r>
              <a:rPr lang="cs-CZ" b="1" dirty="0" smtClean="0">
                <a:solidFill>
                  <a:schemeClr val="tx1"/>
                </a:solidFill>
              </a:rPr>
              <a:t>Můžete </a:t>
            </a:r>
            <a:r>
              <a:rPr lang="cs-CZ" b="1" dirty="0">
                <a:solidFill>
                  <a:schemeClr val="tx1"/>
                </a:solidFill>
              </a:rPr>
              <a:t>srovnat svůj projekt s ostatními</a:t>
            </a:r>
          </a:p>
          <a:p>
            <a:pPr lvl="0"/>
            <a:r>
              <a:rPr lang="cs-CZ" b="1" dirty="0">
                <a:solidFill>
                  <a:schemeClr val="tx1"/>
                </a:solidFill>
              </a:rPr>
              <a:t>• </a:t>
            </a:r>
            <a:r>
              <a:rPr lang="cs-CZ" b="1" dirty="0" smtClean="0">
                <a:solidFill>
                  <a:schemeClr val="tx1"/>
                </a:solidFill>
              </a:rPr>
              <a:t>Naleznete </a:t>
            </a:r>
            <a:r>
              <a:rPr lang="cs-CZ" b="1" dirty="0">
                <a:solidFill>
                  <a:schemeClr val="tx1"/>
                </a:solidFill>
              </a:rPr>
              <a:t>metody vhodné pro váš projekt</a:t>
            </a:r>
          </a:p>
          <a:p>
            <a:pPr lvl="0"/>
            <a:r>
              <a:rPr lang="cs-CZ" b="1" dirty="0">
                <a:solidFill>
                  <a:schemeClr val="tx1"/>
                </a:solidFill>
              </a:rPr>
              <a:t>• </a:t>
            </a:r>
            <a:r>
              <a:rPr lang="cs-CZ" b="1" dirty="0" smtClean="0">
                <a:solidFill>
                  <a:schemeClr val="tx1"/>
                </a:solidFill>
              </a:rPr>
              <a:t>Identifikujete </a:t>
            </a:r>
            <a:r>
              <a:rPr lang="cs-CZ" b="1" dirty="0">
                <a:solidFill>
                  <a:schemeClr val="tx1"/>
                </a:solidFill>
              </a:rPr>
              <a:t>protikladné názory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0476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11202988" cy="1175085"/>
          </a:xfrm>
        </p:spPr>
        <p:txBody>
          <a:bodyPr/>
          <a:lstStyle/>
          <a:p>
            <a:r>
              <a:rPr lang="cs-CZ" dirty="0" smtClean="0"/>
              <a:t>Výsledek literární rešerše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4212" y="2117558"/>
            <a:ext cx="10031914" cy="3673643"/>
          </a:xfrm>
        </p:spPr>
        <p:txBody>
          <a:bodyPr>
            <a:normAutofit lnSpcReduction="10000"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chemeClr val="tx1"/>
                </a:solidFill>
              </a:rPr>
              <a:t>Přehled</a:t>
            </a:r>
            <a:r>
              <a:rPr lang="cs-CZ" b="1" dirty="0">
                <a:solidFill>
                  <a:schemeClr val="tx1"/>
                </a:solidFill>
              </a:rPr>
              <a:t> </a:t>
            </a:r>
            <a:r>
              <a:rPr lang="cs-CZ" b="1" dirty="0" smtClean="0">
                <a:solidFill>
                  <a:schemeClr val="tx1"/>
                </a:solidFill>
              </a:rPr>
              <a:t>problematiky v daném tématu </a:t>
            </a:r>
            <a:r>
              <a:rPr lang="cs-CZ" b="1" dirty="0">
                <a:solidFill>
                  <a:schemeClr val="tx1"/>
                </a:solidFill>
              </a:rPr>
              <a:t>(</a:t>
            </a:r>
            <a:r>
              <a:rPr lang="cs-CZ" b="1" dirty="0" smtClean="0">
                <a:solidFill>
                  <a:schemeClr val="tx1"/>
                </a:solidFill>
              </a:rPr>
              <a:t>aktuální)</a:t>
            </a:r>
            <a:endParaRPr lang="cs-CZ" b="1" dirty="0">
              <a:solidFill>
                <a:schemeClr val="tx1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chemeClr val="tx1"/>
                </a:solidFill>
              </a:rPr>
              <a:t>P</a:t>
            </a:r>
            <a:r>
              <a:rPr lang="cs-CZ" b="1" dirty="0" smtClean="0">
                <a:solidFill>
                  <a:schemeClr val="tx1"/>
                </a:solidFill>
              </a:rPr>
              <a:t>odklady </a:t>
            </a:r>
            <a:r>
              <a:rPr lang="cs-CZ" b="1" dirty="0">
                <a:solidFill>
                  <a:schemeClr val="tx1"/>
                </a:solidFill>
              </a:rPr>
              <a:t>pro budoucí </a:t>
            </a:r>
            <a:r>
              <a:rPr lang="cs-CZ" b="1" dirty="0" smtClean="0">
                <a:solidFill>
                  <a:schemeClr val="tx1"/>
                </a:solidFill>
              </a:rPr>
              <a:t>práci </a:t>
            </a:r>
            <a:endParaRPr lang="cs-CZ" b="1" dirty="0">
              <a:solidFill>
                <a:schemeClr val="tx1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chemeClr val="tx1"/>
                </a:solidFill>
              </a:rPr>
              <a:t>N</a:t>
            </a:r>
            <a:r>
              <a:rPr lang="cs-CZ" b="1" dirty="0" smtClean="0">
                <a:solidFill>
                  <a:schemeClr val="tx1"/>
                </a:solidFill>
              </a:rPr>
              <a:t>ávrh </a:t>
            </a:r>
            <a:r>
              <a:rPr lang="cs-CZ" b="1" dirty="0">
                <a:solidFill>
                  <a:schemeClr val="tx1"/>
                </a:solidFill>
              </a:rPr>
              <a:t>budoucího výzkumu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chemeClr val="tx1"/>
                </a:solidFill>
              </a:rPr>
              <a:t>S</a:t>
            </a:r>
            <a:r>
              <a:rPr lang="cs-CZ" b="1" dirty="0" smtClean="0">
                <a:solidFill>
                  <a:schemeClr val="tx1"/>
                </a:solidFill>
              </a:rPr>
              <a:t>právné </a:t>
            </a:r>
            <a:r>
              <a:rPr lang="cs-CZ" b="1" dirty="0">
                <a:solidFill>
                  <a:schemeClr val="tx1"/>
                </a:solidFill>
              </a:rPr>
              <a:t>použití odborné terminologie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chemeClr val="tx1"/>
                </a:solidFill>
              </a:rPr>
              <a:t>O</a:t>
            </a:r>
            <a:r>
              <a:rPr lang="cs-CZ" b="1" dirty="0" smtClean="0">
                <a:solidFill>
                  <a:schemeClr val="tx1"/>
                </a:solidFill>
              </a:rPr>
              <a:t>rientace </a:t>
            </a:r>
            <a:r>
              <a:rPr lang="cs-CZ" b="1" dirty="0">
                <a:solidFill>
                  <a:schemeClr val="tx1"/>
                </a:solidFill>
              </a:rPr>
              <a:t>v problematice (ne dokonalé porozumění</a:t>
            </a:r>
            <a:r>
              <a:rPr lang="cs-CZ" b="1" dirty="0" smtClean="0">
                <a:solidFill>
                  <a:schemeClr val="tx1"/>
                </a:solidFill>
              </a:rPr>
              <a:t>)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chemeClr val="tx1"/>
                </a:solidFill>
              </a:rPr>
              <a:t>Odůvodnění výzkumného projektu (výzkumný záměr)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chemeClr val="tx1"/>
                </a:solidFill>
              </a:rPr>
              <a:t>Odůvodnění použitých metod (standardizované / inovativní)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chemeClr val="tx1"/>
                </a:solidFill>
              </a:rPr>
              <a:t>Syntéza základních informací</a:t>
            </a:r>
            <a:endParaRPr lang="cs-CZ" b="1" dirty="0">
              <a:solidFill>
                <a:schemeClr val="tx1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5888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4212" y="192504"/>
            <a:ext cx="8001000" cy="1155032"/>
          </a:xfrm>
        </p:spPr>
        <p:txBody>
          <a:bodyPr/>
          <a:lstStyle/>
          <a:p>
            <a:r>
              <a:rPr lang="cs-CZ" dirty="0" smtClean="0"/>
              <a:t>Rešeršní dotaz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4212" y="1844842"/>
            <a:ext cx="11154862" cy="4812631"/>
          </a:xfrm>
        </p:spPr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Formulace/upřesnění vyhledávacích operátorů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chemeClr val="tx1"/>
                </a:solidFill>
              </a:rPr>
              <a:t>Booleovský operátor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chemeClr val="tx1"/>
                </a:solidFill>
              </a:rPr>
              <a:t>NOT / AND / OR / + / -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 err="1" smtClean="0">
                <a:solidFill>
                  <a:schemeClr val="tx1"/>
                </a:solidFill>
              </a:rPr>
              <a:t>Proximitní</a:t>
            </a:r>
            <a:r>
              <a:rPr lang="cs-CZ" b="1" dirty="0" smtClean="0">
                <a:solidFill>
                  <a:schemeClr val="tx1"/>
                </a:solidFill>
              </a:rPr>
              <a:t> operátor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chemeClr val="tx1"/>
                </a:solidFill>
              </a:rPr>
              <a:t>NEAR (n) /  „“  / PARAGRAPH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chemeClr val="tx1"/>
                </a:solidFill>
              </a:rPr>
              <a:t>Zástupné operátory (rozšiřovací)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chemeClr val="tx1"/>
                </a:solidFill>
              </a:rPr>
              <a:t>? (neznámé písmeno)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chemeClr val="tx1"/>
                </a:solidFill>
              </a:rPr>
              <a:t># (nahradí jeden nebo žádný znak)</a:t>
            </a:r>
          </a:p>
        </p:txBody>
      </p:sp>
      <p:pic>
        <p:nvPicPr>
          <p:cNvPr id="1026" name="Picture 2" descr="https://upload.wikimedia.org/wikipedia/commons/thumb/4/41/Venn-not.svg/220px-Venn-not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5472" y="551198"/>
            <a:ext cx="2095500" cy="140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upload.wikimedia.org/wikipedia/commons/thumb/3/32/Venn-and.svg/220px-Venn-and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5472" y="2433890"/>
            <a:ext cx="2095500" cy="140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upload.wikimedia.org/wikipedia/commons/thumb/7/7f/Venn-or.svg/220px-Venn-or.svg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5472" y="4527720"/>
            <a:ext cx="2095500" cy="140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3782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4211" y="685799"/>
            <a:ext cx="10817977" cy="1143001"/>
          </a:xfrm>
        </p:spPr>
        <p:txBody>
          <a:bodyPr/>
          <a:lstStyle/>
          <a:p>
            <a:r>
              <a:rPr lang="cs-CZ" dirty="0" smtClean="0"/>
              <a:t>Zdroje literární rešerše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4212" y="1941095"/>
            <a:ext cx="10047956" cy="3850105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chemeClr val="tx1"/>
                </a:solidFill>
              </a:rPr>
              <a:t>Google </a:t>
            </a:r>
            <a:r>
              <a:rPr lang="cs-CZ" b="1" dirty="0" err="1" smtClean="0">
                <a:solidFill>
                  <a:schemeClr val="tx1"/>
                </a:solidFill>
              </a:rPr>
              <a:t>scholar</a:t>
            </a:r>
            <a:endParaRPr lang="cs-CZ" b="1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chemeClr val="tx1"/>
                </a:solidFill>
              </a:rPr>
              <a:t>Open </a:t>
            </a:r>
            <a:r>
              <a:rPr lang="cs-CZ" b="1" dirty="0" err="1" smtClean="0">
                <a:solidFill>
                  <a:schemeClr val="tx1"/>
                </a:solidFill>
              </a:rPr>
              <a:t>access</a:t>
            </a:r>
            <a:endParaRPr lang="cs-CZ" b="1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chemeClr val="tx1"/>
                </a:solidFill>
                <a:hlinkClick r:id="rId2"/>
              </a:rPr>
              <a:t>www.ezdroje.muni.cz</a:t>
            </a:r>
            <a:endParaRPr lang="cs-CZ" b="1" dirty="0" smtClean="0">
              <a:solidFill>
                <a:schemeClr val="tx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chemeClr val="tx1"/>
                </a:solidFill>
              </a:rPr>
              <a:t>Připojení z MU PC, či školní síť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chemeClr val="tx1"/>
                </a:solidFill>
              </a:rPr>
              <a:t>Přístup </a:t>
            </a:r>
            <a:r>
              <a:rPr lang="cs-CZ" b="1" dirty="0" smtClean="0">
                <a:solidFill>
                  <a:schemeClr val="tx1"/>
                </a:solidFill>
              </a:rPr>
              <a:t>vpn.muni.cz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chemeClr val="tx1"/>
                </a:solidFill>
              </a:rPr>
              <a:t>Web </a:t>
            </a:r>
            <a:r>
              <a:rPr lang="cs-CZ" b="1" dirty="0" err="1" smtClean="0">
                <a:solidFill>
                  <a:schemeClr val="tx1"/>
                </a:solidFill>
              </a:rPr>
              <a:t>of</a:t>
            </a:r>
            <a:r>
              <a:rPr lang="cs-CZ" b="1" dirty="0" smtClean="0">
                <a:solidFill>
                  <a:schemeClr val="tx1"/>
                </a:solidFill>
              </a:rPr>
              <a:t> Science, </a:t>
            </a:r>
            <a:r>
              <a:rPr lang="cs-CZ" b="1" dirty="0" err="1" smtClean="0">
                <a:solidFill>
                  <a:schemeClr val="tx1"/>
                </a:solidFill>
              </a:rPr>
              <a:t>Scopus</a:t>
            </a:r>
            <a:r>
              <a:rPr lang="cs-CZ" b="1" dirty="0" smtClean="0">
                <a:solidFill>
                  <a:schemeClr val="tx1"/>
                </a:solidFill>
              </a:rPr>
              <a:t>, </a:t>
            </a:r>
            <a:r>
              <a:rPr lang="cs-CZ" b="1" dirty="0" err="1" smtClean="0">
                <a:solidFill>
                  <a:schemeClr val="tx1"/>
                </a:solidFill>
              </a:rPr>
              <a:t>Taylor</a:t>
            </a:r>
            <a:r>
              <a:rPr lang="cs-CZ" b="1" dirty="0" smtClean="0">
                <a:solidFill>
                  <a:schemeClr val="tx1"/>
                </a:solidFill>
              </a:rPr>
              <a:t> &amp; Francis (</a:t>
            </a:r>
            <a:r>
              <a:rPr lang="cs-CZ" b="1" dirty="0" err="1" smtClean="0">
                <a:solidFill>
                  <a:schemeClr val="tx1"/>
                </a:solidFill>
              </a:rPr>
              <a:t>Social</a:t>
            </a:r>
            <a:r>
              <a:rPr lang="cs-CZ" b="1" dirty="0" smtClean="0">
                <a:solidFill>
                  <a:schemeClr val="tx1"/>
                </a:solidFill>
              </a:rPr>
              <a:t> Science &amp; </a:t>
            </a:r>
            <a:r>
              <a:rPr lang="cs-CZ" b="1" dirty="0" err="1" smtClean="0">
                <a:solidFill>
                  <a:schemeClr val="tx1"/>
                </a:solidFill>
              </a:rPr>
              <a:t>Humanities</a:t>
            </a:r>
            <a:r>
              <a:rPr lang="cs-CZ" b="1" dirty="0" smtClean="0">
                <a:solidFill>
                  <a:schemeClr val="tx1"/>
                </a:solidFill>
              </a:rPr>
              <a:t> </a:t>
            </a:r>
            <a:r>
              <a:rPr lang="cs-CZ" b="1" dirty="0" err="1" smtClean="0">
                <a:solidFill>
                  <a:schemeClr val="tx1"/>
                </a:solidFill>
              </a:rPr>
              <a:t>Library</a:t>
            </a:r>
            <a:r>
              <a:rPr lang="cs-CZ" b="1" dirty="0">
                <a:solidFill>
                  <a:schemeClr val="tx1"/>
                </a:solidFill>
              </a:rPr>
              <a:t>)</a:t>
            </a:r>
            <a:endParaRPr lang="cs-CZ" b="1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chemeClr val="tx1"/>
                </a:solidFill>
                <a:hlinkClick r:id="rId3"/>
              </a:rPr>
              <a:t>www.discovery.muni.cz</a:t>
            </a:r>
            <a:endParaRPr lang="cs-CZ" b="1" dirty="0" smtClean="0">
              <a:solidFill>
                <a:schemeClr val="tx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3094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Řez">
  <a:themeElements>
    <a:clrScheme name="Fialová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Řez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Řez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2128</TotalTime>
  <Words>492</Words>
  <Application>Microsoft Office PowerPoint</Application>
  <PresentationFormat>Širokoúhlá obrazovka</PresentationFormat>
  <Paragraphs>127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Century Gothic</vt:lpstr>
      <vt:lpstr>Wingdings 3</vt:lpstr>
      <vt:lpstr>Řez</vt:lpstr>
      <vt:lpstr>Literární rešerše </vt:lpstr>
      <vt:lpstr>Projekt</vt:lpstr>
      <vt:lpstr>Seminární práce č.1- rešerše</vt:lpstr>
      <vt:lpstr>Definice literární rešerše </vt:lpstr>
      <vt:lpstr>Udělat literární rešerši znamená</vt:lpstr>
      <vt:lpstr>Proč dělat literární rešerši?</vt:lpstr>
      <vt:lpstr>Výsledek literární rešerše</vt:lpstr>
      <vt:lpstr>Rešeršní dotaz</vt:lpstr>
      <vt:lpstr>Zdroje literární rešerše</vt:lpstr>
      <vt:lpstr>Nevyhovující výsledky</vt:lpstr>
      <vt:lpstr>systém osobní kartotéky</vt:lpstr>
      <vt:lpstr>Příklad literární rešerše (word)</vt:lpstr>
      <vt:lpstr>Příklad literární rešerše (excel)</vt:lpstr>
      <vt:lpstr>Pár rad na závěr</vt:lpstr>
      <vt:lpstr>Citační norma - APA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Literární rešerše</dc:title>
  <dc:creator>Michal Bozděch</dc:creator>
  <cp:lastModifiedBy>Michal Bozděch</cp:lastModifiedBy>
  <cp:revision>35</cp:revision>
  <dcterms:created xsi:type="dcterms:W3CDTF">2016-02-25T14:51:25Z</dcterms:created>
  <dcterms:modified xsi:type="dcterms:W3CDTF">2016-02-29T12:05:05Z</dcterms:modified>
</cp:coreProperties>
</file>