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6" r:id="rId11"/>
    <p:sldId id="267" r:id="rId12"/>
    <p:sldId id="265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uho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uhlý trojuho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uho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Rovná spojnic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ovná spojnic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uhlý trojuho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A6A8ACD-102A-4459-A9D7-7C4D2E083E0D}" type="datetimeFigureOut">
              <a:rPr lang="cs-CZ" smtClean="0"/>
              <a:t>27.6.2015</a:t>
            </a:fld>
            <a:endParaRPr lang="cs-CZ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A02F240-C769-4BC1-9088-B5981C5BCF93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es91XdfJsM" TargetMode="External"/><Relationship Id="rId2" Type="http://schemas.openxmlformats.org/officeDocument/2006/relationships/hyperlink" Target="https://www.youtube.com/watch?v=F69NORRriZ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REkZG-dhH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hRn_YyB12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E295ggKbH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g3BiOw4TW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HlDyLpfDW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Odborná praxe 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Basketbalový klub BASKETBRNO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395536" y="5229200"/>
            <a:ext cx="5724128" cy="1196752"/>
          </a:xfrm>
          <a:prstGeom prst="rect">
            <a:avLst/>
          </a:prstGeom>
        </p:spPr>
        <p:txBody>
          <a:bodyPr vert="horz" anchor="t">
            <a:normAutofit fontScale="92500" lnSpcReduction="20000"/>
          </a:bodyPr>
          <a:lstStyle/>
          <a:p>
            <a:pPr marL="0" marR="36576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cs-CZ" sz="3000" b="0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Dagmar Moc Králová</a:t>
            </a:r>
          </a:p>
          <a:p>
            <a:pPr marL="0" marR="36576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cs-CZ" sz="300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</a:endParaRPr>
          </a:p>
          <a:p>
            <a:pPr marL="0" marR="36576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cs-CZ" sz="3000" b="0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30.6.2015</a:t>
            </a:r>
            <a:r>
              <a:rPr kumimoji="0" lang="cs-CZ" sz="3000" b="0" i="0" u="none" strike="noStrike" kern="1200" cap="none" spc="0" normalizeH="0" noProof="0" dirty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Brno</a:t>
            </a:r>
            <a:endParaRPr kumimoji="0" lang="cs-CZ" sz="3000" b="0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potíže</a:t>
            </a:r>
            <a:endParaRPr lang="cs-CZ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6162604"/>
          </a:xfrm>
        </p:spPr>
        <p:txBody>
          <a:bodyPr/>
          <a:lstStyle/>
          <a:p>
            <a:r>
              <a:rPr lang="cs-CZ" dirty="0" smtClean="0"/>
              <a:t>Úrazy z </a:t>
            </a:r>
            <a:r>
              <a:rPr lang="cs-CZ" dirty="0" smtClean="0"/>
              <a:t>přetížení</a:t>
            </a:r>
            <a:endParaRPr lang="cs-CZ" dirty="0" smtClean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616260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Distenze – ruptury v důsledku svalové </a:t>
            </a:r>
            <a:r>
              <a:rPr lang="cs-CZ" dirty="0" err="1" smtClean="0"/>
              <a:t>dysbalance</a:t>
            </a:r>
            <a:r>
              <a:rPr lang="cs-CZ" dirty="0" smtClean="0"/>
              <a:t> (svaly </a:t>
            </a:r>
            <a:r>
              <a:rPr lang="cs-CZ" dirty="0" err="1" smtClean="0"/>
              <a:t>rotát</a:t>
            </a:r>
            <a:r>
              <a:rPr lang="cs-CZ" dirty="0" smtClean="0"/>
              <a:t>. manžety vč. MBB, </a:t>
            </a:r>
            <a:r>
              <a:rPr lang="cs-CZ" dirty="0" err="1" smtClean="0"/>
              <a:t>bř</a:t>
            </a:r>
            <a:r>
              <a:rPr lang="cs-CZ" dirty="0" smtClean="0"/>
              <a:t>. Svaly, ADD – třísla (úkroky), MRF, ITT, zadní strana stehen, mm. </a:t>
            </a:r>
            <a:r>
              <a:rPr lang="cs-CZ" dirty="0" err="1" smtClean="0"/>
              <a:t>tibiales</a:t>
            </a:r>
            <a:r>
              <a:rPr lang="cs-CZ" dirty="0" smtClean="0"/>
              <a:t> – </a:t>
            </a:r>
            <a:r>
              <a:rPr lang="cs-CZ" dirty="0" err="1" smtClean="0"/>
              <a:t>shin</a:t>
            </a:r>
            <a:r>
              <a:rPr lang="cs-CZ" dirty="0" smtClean="0"/>
              <a:t> split – periost, m. triceps </a:t>
            </a:r>
            <a:r>
              <a:rPr lang="cs-CZ" dirty="0" err="1" smtClean="0"/>
              <a:t>surae</a:t>
            </a:r>
            <a:r>
              <a:rPr lang="cs-CZ" dirty="0" smtClean="0"/>
              <a:t>, svaly nohy)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HKK: tendinitidy sv. RM, dl. Hlava MBB, MTB až ruptury – bloky </a:t>
            </a:r>
            <a:r>
              <a:rPr lang="cs-CZ" dirty="0" err="1" smtClean="0"/>
              <a:t>overhead</a:t>
            </a:r>
            <a:r>
              <a:rPr lang="cs-CZ" dirty="0" smtClean="0"/>
              <a:t>, hod na koš, </a:t>
            </a:r>
          </a:p>
          <a:p>
            <a:endParaRPr lang="cs-CZ" dirty="0" smtClean="0"/>
          </a:p>
          <a:p>
            <a:r>
              <a:rPr lang="cs-CZ" dirty="0" smtClean="0"/>
              <a:t>Trup: ústřel krční páteře, blokády žeber, nestabilní </a:t>
            </a:r>
            <a:r>
              <a:rPr lang="cs-CZ" dirty="0" err="1" smtClean="0"/>
              <a:t>ThL</a:t>
            </a:r>
            <a:r>
              <a:rPr lang="cs-CZ" dirty="0" smtClean="0"/>
              <a:t>, SI, dráždění sedacího nervu – r x </a:t>
            </a:r>
            <a:r>
              <a:rPr lang="cs-CZ" dirty="0" err="1" smtClean="0"/>
              <a:t>pseudor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DKK: osteitis </a:t>
            </a:r>
            <a:r>
              <a:rPr lang="cs-CZ" dirty="0" err="1" smtClean="0"/>
              <a:t>pelvis</a:t>
            </a:r>
            <a:r>
              <a:rPr lang="cs-CZ" dirty="0" smtClean="0"/>
              <a:t> (</a:t>
            </a:r>
            <a:r>
              <a:rPr lang="cs-CZ" dirty="0" err="1" smtClean="0"/>
              <a:t>add</a:t>
            </a:r>
            <a:r>
              <a:rPr lang="cs-CZ" dirty="0" smtClean="0"/>
              <a:t>, </a:t>
            </a:r>
            <a:r>
              <a:rPr lang="cs-CZ" dirty="0" err="1" smtClean="0"/>
              <a:t>fl</a:t>
            </a:r>
            <a:r>
              <a:rPr lang="cs-CZ" dirty="0" smtClean="0"/>
              <a:t>. kyčle, </a:t>
            </a:r>
            <a:r>
              <a:rPr lang="cs-CZ" dirty="0" err="1" smtClean="0"/>
              <a:t>lumbopelvic</a:t>
            </a:r>
            <a:r>
              <a:rPr lang="cs-CZ" dirty="0" smtClean="0"/>
              <a:t>. sv.), </a:t>
            </a:r>
            <a:r>
              <a:rPr lang="cs-CZ" dirty="0" err="1" smtClean="0"/>
              <a:t>impingement</a:t>
            </a:r>
            <a:r>
              <a:rPr lang="cs-CZ" dirty="0" smtClean="0"/>
              <a:t> FA, trhlina labra, ILB; </a:t>
            </a:r>
            <a:r>
              <a:rPr lang="cs-CZ" dirty="0" err="1" smtClean="0"/>
              <a:t>femoropatelární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, </a:t>
            </a:r>
            <a:r>
              <a:rPr lang="cs-CZ" dirty="0" err="1" smtClean="0"/>
              <a:t>Osgood</a:t>
            </a:r>
            <a:r>
              <a:rPr lang="cs-CZ" dirty="0" smtClean="0"/>
              <a:t> </a:t>
            </a:r>
            <a:r>
              <a:rPr lang="cs-CZ" dirty="0" err="1" smtClean="0"/>
              <a:t>Schlatter</a:t>
            </a:r>
            <a:r>
              <a:rPr lang="cs-CZ" dirty="0" smtClean="0"/>
              <a:t>, AŠ, plantární </a:t>
            </a:r>
            <a:r>
              <a:rPr lang="cs-CZ" dirty="0" err="1" smtClean="0"/>
              <a:t>fasciitida</a:t>
            </a:r>
            <a:r>
              <a:rPr lang="cs-CZ" dirty="0" smtClean="0"/>
              <a:t>,</a:t>
            </a:r>
          </a:p>
          <a:p>
            <a:endParaRPr lang="cs-CZ" dirty="0" smtClean="0"/>
          </a:p>
          <a:p>
            <a:r>
              <a:rPr lang="cs-CZ" dirty="0" smtClean="0"/>
              <a:t>Vše vede až k artrózám…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Staly by se traumatické úrazy, pokud by byl organismus dostatečně zkompenzovaný?</a:t>
            </a:r>
            <a:endParaRPr lang="cs-CZ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60440"/>
          </a:xfrm>
        </p:spPr>
        <p:txBody>
          <a:bodyPr/>
          <a:lstStyle/>
          <a:p>
            <a:r>
              <a:rPr lang="cs-CZ" dirty="0" smtClean="0"/>
              <a:t>Nejspíš ano, ale v daleko menší míře.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Dokonalý lidský organismus by byl schopen absorbovat všechnu energii.</a:t>
            </a:r>
          </a:p>
          <a:p>
            <a:r>
              <a:rPr lang="cs-CZ" dirty="0" smtClean="0"/>
              <a:t>Vliv zvýšeného napětí v důsledku emocí a vyšších požadavků na výkon průchod energie zhoršuje.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Na co se zaměřit v rámci kompenzace…</a:t>
            </a:r>
            <a:endParaRPr lang="cs-CZ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Autofit/>
          </a:bodyPr>
          <a:lstStyle/>
          <a:p>
            <a:r>
              <a:rPr lang="cs-CZ" sz="2000" dirty="0" smtClean="0"/>
              <a:t>Propojit trup tak, aby energie z pletence ramenního byla přenášena do dolní části trupu a naopak (dribling postavení lopatek x doskoky). </a:t>
            </a:r>
            <a:r>
              <a:rPr lang="cs-CZ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Bránice, nitrobřišní tlak…VYPLNIT BALÓN ZEVNITŘ DO VŠECH SMĚRŮ</a:t>
            </a:r>
          </a:p>
          <a:p>
            <a:r>
              <a:rPr lang="cs-CZ" sz="2000" dirty="0" smtClean="0"/>
              <a:t>Stabilizace lopatek </a:t>
            </a:r>
            <a:r>
              <a:rPr lang="cs-CZ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POCIT ZDI ZA LOPATKAMI AŽ CELÝMI ZÁDY VČ. HLAVY</a:t>
            </a:r>
          </a:p>
          <a:p>
            <a:r>
              <a:rPr lang="cs-CZ" sz="2000" dirty="0" smtClean="0"/>
              <a:t>Při aktivaci svalů </a:t>
            </a:r>
            <a:r>
              <a:rPr lang="cs-CZ" sz="2000" dirty="0" err="1" smtClean="0"/>
              <a:t>rotát</a:t>
            </a:r>
            <a:r>
              <a:rPr lang="cs-CZ" sz="2000" dirty="0" smtClean="0"/>
              <a:t>. manžety vyjít z předchozího bodu a zaměřit se na práci svalů v excentrické kontrakci. Aktivní dlaň (</a:t>
            </a:r>
            <a:r>
              <a:rPr lang="cs-CZ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PŘEDSTAVA ÚCHOPU MÍČE</a:t>
            </a:r>
            <a:r>
              <a:rPr lang="cs-CZ" sz="2000" dirty="0" smtClean="0"/>
              <a:t>), stabilní zápěstí a loketní kloub vč. lopatek (</a:t>
            </a:r>
            <a:r>
              <a:rPr lang="cs-CZ" sz="2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POCIT ZDI</a:t>
            </a:r>
            <a:r>
              <a:rPr lang="cs-CZ" sz="2000" dirty="0" smtClean="0"/>
              <a:t>)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Z předchozích bodů vyplývá práce v UKŘ se zaměřením na </a:t>
            </a:r>
            <a:r>
              <a:rPr lang="cs-CZ" sz="2000" dirty="0" err="1" smtClean="0"/>
              <a:t>exc</a:t>
            </a:r>
            <a:r>
              <a:rPr lang="cs-CZ" sz="2000" dirty="0" smtClean="0"/>
              <a:t>. kontrakce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 fontScale="85000" lnSpcReduction="20000"/>
          </a:bodyPr>
          <a:lstStyle/>
          <a:p>
            <a:r>
              <a:rPr lang="cs-CZ" sz="3200" dirty="0" smtClean="0"/>
              <a:t>Fyziologické postavení DKK v různých opěrných </a:t>
            </a:r>
            <a:r>
              <a:rPr lang="cs-CZ" sz="3200" dirty="0" smtClean="0"/>
              <a:t>funkcích (pánev v neutrálním postavení v návaznosti na napřímenou páteř, </a:t>
            </a:r>
            <a:r>
              <a:rPr lang="cs-CZ" sz="3200" dirty="0" err="1" smtClean="0"/>
              <a:t>KyK</a:t>
            </a:r>
            <a:r>
              <a:rPr lang="cs-CZ" sz="3200" dirty="0" smtClean="0"/>
              <a:t> jemná ZR a ABD, </a:t>
            </a:r>
            <a:r>
              <a:rPr lang="cs-CZ" sz="3200" dirty="0" err="1" smtClean="0"/>
              <a:t>KoK</a:t>
            </a:r>
            <a:r>
              <a:rPr lang="cs-CZ" sz="3200" dirty="0" smtClean="0"/>
              <a:t> ne </a:t>
            </a:r>
            <a:r>
              <a:rPr lang="cs-CZ" sz="3200" dirty="0" err="1" smtClean="0"/>
              <a:t>hyperextenze</a:t>
            </a:r>
            <a:r>
              <a:rPr lang="cs-CZ" sz="3200" dirty="0" smtClean="0"/>
              <a:t>, hlezenní klouby </a:t>
            </a:r>
            <a:r>
              <a:rPr lang="cs-CZ" sz="3200" dirty="0" err="1" smtClean="0"/>
              <a:t>calcaneus</a:t>
            </a:r>
            <a:r>
              <a:rPr lang="cs-CZ" sz="3200" dirty="0" smtClean="0"/>
              <a:t> v ose s bércem).</a:t>
            </a:r>
          </a:p>
          <a:p>
            <a:r>
              <a:rPr lang="cs-CZ" sz="3200" dirty="0" smtClean="0"/>
              <a:t>Práce </a:t>
            </a:r>
            <a:r>
              <a:rPr lang="cs-CZ" sz="3200" dirty="0" smtClean="0"/>
              <a:t>s ploskou a aktivací klenby. </a:t>
            </a:r>
            <a:r>
              <a:rPr lang="cs-CZ" sz="3200" dirty="0" smtClean="0"/>
              <a:t>Váha </a:t>
            </a:r>
            <a:r>
              <a:rPr lang="cs-CZ" sz="3200" dirty="0" smtClean="0"/>
              <a:t>na plných chodidlech: více zatížit špičky, paty a USTÁLIT SE NA STŘEDECH CHODIDEL – ODPOVĚĎ AŽ DO PÁNVE – NEUTRALITA. </a:t>
            </a:r>
            <a:r>
              <a:rPr lang="cs-CZ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POCIT UZEMĚNÍ, VÁHA NA STŘED, PRŮCHOD ENERGIE SKRZ PÁNEV A CELÝ TRUP – NAKONEC PŘIDAT I ZEĎ.</a:t>
            </a:r>
          </a:p>
          <a:p>
            <a:r>
              <a:rPr lang="cs-CZ" sz="3200" dirty="0" smtClean="0"/>
              <a:t>Korové funkce (</a:t>
            </a:r>
            <a:r>
              <a:rPr lang="cs-CZ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PŘEDSTAVA VLASTNÍHO TĚLA, PRÁCE SE ZAVŘENÝMA OČIMA, NABOSO, VENKU NA TRÁVĚ</a:t>
            </a:r>
            <a:r>
              <a:rPr lang="cs-CZ" sz="3200" dirty="0" smtClean="0"/>
              <a:t>).</a:t>
            </a:r>
            <a:endParaRPr lang="cs-CZ" sz="3200" dirty="0" smtClean="0"/>
          </a:p>
          <a:p>
            <a:r>
              <a:rPr lang="cs-CZ" sz="3200" dirty="0" err="1" smtClean="0"/>
              <a:t>Propriocepce</a:t>
            </a:r>
            <a:r>
              <a:rPr lang="cs-CZ" sz="3200" dirty="0" smtClean="0"/>
              <a:t> se zaměřením na kvalitu</a:t>
            </a:r>
            <a:r>
              <a:rPr lang="cs-CZ" sz="3200" dirty="0" smtClean="0"/>
              <a:t>!!! </a:t>
            </a:r>
            <a:r>
              <a:rPr lang="cs-CZ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Ne hned balanční plochy!!!!!!</a:t>
            </a:r>
            <a:endParaRPr lang="cs-CZ" sz="32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asketvarnsdorf.cz/sablony/default/postavick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564904"/>
            <a:ext cx="7859950" cy="3456384"/>
          </a:xfrm>
          <a:prstGeom prst="rect">
            <a:avLst/>
          </a:prstGeom>
          <a:noFill/>
        </p:spPr>
      </p:pic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062912" cy="1068536"/>
          </a:xfrm>
        </p:spPr>
        <p:txBody>
          <a:bodyPr/>
          <a:lstStyle/>
          <a:p>
            <a:pPr algn="ctr"/>
            <a:r>
              <a:rPr lang="cs-CZ" dirty="0" smtClean="0"/>
              <a:t>Děkuji vám za pozornost.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Basketbal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www.youtube.com/watch?v=F69NORRriZs</a:t>
            </a:r>
            <a:r>
              <a:rPr lang="cs-CZ" dirty="0" smtClean="0"/>
              <a:t> (od 2.35)</a:t>
            </a:r>
          </a:p>
          <a:p>
            <a:endParaRPr lang="cs-CZ" dirty="0" smtClean="0"/>
          </a:p>
          <a:p>
            <a:r>
              <a:rPr lang="cs-CZ" smtClean="0">
                <a:hlinkClick r:id="rId3"/>
              </a:rPr>
              <a:t>https</a:t>
            </a:r>
            <a:r>
              <a:rPr lang="cs-CZ" smtClean="0">
                <a:hlinkClick r:id="rId3"/>
              </a:rPr>
              <a:t>://</a:t>
            </a:r>
            <a:r>
              <a:rPr lang="cs-CZ" smtClean="0">
                <a:hlinkClick r:id="rId3"/>
              </a:rPr>
              <a:t>www.youtube.com/watch?v=Pes91XdfJsM</a:t>
            </a:r>
            <a:r>
              <a:rPr lang="cs-CZ" smtClean="0"/>
              <a:t> (2.12)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Posty v basketbalu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Rozehrávač;</a:t>
            </a:r>
          </a:p>
          <a:p>
            <a:endParaRPr lang="cs-CZ" dirty="0" smtClean="0"/>
          </a:p>
          <a:p>
            <a:r>
              <a:rPr lang="cs-CZ" dirty="0" smtClean="0"/>
              <a:t>Křídlo: - střílející rozehrávač – menší křídlo;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/>
              <a:t>              - vyšší křídlo;</a:t>
            </a:r>
          </a:p>
          <a:p>
            <a:r>
              <a:rPr lang="cs-CZ" dirty="0" smtClean="0"/>
              <a:t>Pivot: - menší (pohyblivější) pivot</a:t>
            </a:r>
          </a:p>
          <a:p>
            <a:pPr>
              <a:buNone/>
            </a:pPr>
            <a:r>
              <a:rPr lang="cs-CZ" dirty="0" smtClean="0"/>
              <a:t>              - centr pivot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/>
          <a:lstStyle/>
          <a:p>
            <a:r>
              <a:rPr lang="cs-CZ" dirty="0" smtClean="0"/>
              <a:t>Rozehrávač: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je mozek týmu ,který </a:t>
            </a:r>
            <a:r>
              <a:rPr lang="cs-CZ" dirty="0" smtClean="0"/>
              <a:t>vymýšlí </a:t>
            </a:r>
            <a:r>
              <a:rPr lang="cs-CZ" dirty="0" smtClean="0"/>
              <a:t>akce a rozehrává jejich </a:t>
            </a:r>
            <a:r>
              <a:rPr lang="cs-CZ" dirty="0" smtClean="0"/>
              <a:t>průběh;</a:t>
            </a:r>
          </a:p>
          <a:p>
            <a:r>
              <a:rPr lang="cs-CZ" dirty="0" smtClean="0"/>
              <a:t>jeho </a:t>
            </a:r>
            <a:r>
              <a:rPr lang="cs-CZ" dirty="0" smtClean="0"/>
              <a:t>úkolem je přejít s míčem přes půli hrací plochy a rozestavit útočný </a:t>
            </a:r>
            <a:r>
              <a:rPr lang="cs-CZ" dirty="0" smtClean="0"/>
              <a:t>pokus;</a:t>
            </a:r>
          </a:p>
          <a:p>
            <a:r>
              <a:rPr lang="cs-CZ" dirty="0" smtClean="0"/>
              <a:t>hráči </a:t>
            </a:r>
            <a:r>
              <a:rPr lang="cs-CZ" dirty="0" smtClean="0"/>
              <a:t>menšího </a:t>
            </a:r>
            <a:r>
              <a:rPr lang="cs-CZ" dirty="0" smtClean="0"/>
              <a:t>vzrůstu, rychlost, </a:t>
            </a:r>
            <a:r>
              <a:rPr lang="cs-CZ" dirty="0" smtClean="0"/>
              <a:t>vynikající v </a:t>
            </a:r>
            <a:r>
              <a:rPr lang="cs-CZ" dirty="0" smtClean="0"/>
              <a:t>driblinku;</a:t>
            </a:r>
          </a:p>
          <a:p>
            <a:r>
              <a:rPr lang="cs-CZ" dirty="0" smtClean="0"/>
              <a:t>s</a:t>
            </a:r>
            <a:r>
              <a:rPr lang="cs-CZ" dirty="0" smtClean="0"/>
              <a:t>kvělá přihrávka, výborná střelba </a:t>
            </a:r>
            <a:r>
              <a:rPr lang="cs-CZ" dirty="0" smtClean="0"/>
              <a:t>z dlouhé </a:t>
            </a:r>
            <a:r>
              <a:rPr lang="cs-CZ" dirty="0" smtClean="0"/>
              <a:t>vzdálenosti, skvělé ovládání míče </a:t>
            </a:r>
            <a:r>
              <a:rPr lang="cs-CZ" dirty="0" smtClean="0"/>
              <a:t>a </a:t>
            </a:r>
            <a:r>
              <a:rPr lang="cs-CZ" dirty="0" smtClean="0"/>
              <a:t>dribling, </a:t>
            </a:r>
            <a:r>
              <a:rPr lang="cs-CZ" dirty="0" smtClean="0"/>
              <a:t>ale </a:t>
            </a:r>
            <a:r>
              <a:rPr lang="cs-CZ" dirty="0" smtClean="0"/>
              <a:t>rovněž zakončení akce košem;</a:t>
            </a:r>
          </a:p>
          <a:p>
            <a:r>
              <a:rPr lang="cs-CZ" dirty="0" smtClean="0"/>
              <a:t>nejsložitější </a:t>
            </a:r>
            <a:r>
              <a:rPr lang="cs-CZ" dirty="0" smtClean="0"/>
              <a:t>pozice v novodobém basketbale. </a:t>
            </a:r>
            <a:endParaRPr lang="cs-CZ" dirty="0" smtClean="0"/>
          </a:p>
          <a:p>
            <a:pPr>
              <a:buNone/>
            </a:pPr>
            <a:r>
              <a:rPr lang="cs-CZ" b="1" i="1" dirty="0" smtClean="0">
                <a:hlinkClick r:id="rId2"/>
              </a:rPr>
              <a:t>https://</a:t>
            </a:r>
            <a:r>
              <a:rPr lang="cs-CZ" b="1" i="1" dirty="0" smtClean="0">
                <a:hlinkClick r:id="rId2"/>
              </a:rPr>
              <a:t>www.youtube.com/watch?v=2REkZG-dhHc</a:t>
            </a:r>
            <a:r>
              <a:rPr lang="cs-CZ" b="1" i="1" dirty="0" smtClean="0"/>
              <a:t> </a:t>
            </a:r>
            <a:endParaRPr lang="cs-CZ" b="1" i="1" dirty="0" smtClean="0"/>
          </a:p>
          <a:p>
            <a:r>
              <a:rPr lang="cs-CZ" b="1" i="1" dirty="0" smtClean="0"/>
              <a:t>Allen </a:t>
            </a:r>
            <a:r>
              <a:rPr lang="cs-CZ" b="1" i="1" dirty="0" err="1" smtClean="0"/>
              <a:t>Iverson</a:t>
            </a:r>
            <a:r>
              <a:rPr lang="cs-CZ" b="1" i="1" dirty="0" smtClean="0"/>
              <a:t> ,</a:t>
            </a:r>
            <a:r>
              <a:rPr lang="cs-CZ" b="1" i="1" dirty="0" err="1" smtClean="0"/>
              <a:t>Stephon</a:t>
            </a:r>
            <a:r>
              <a:rPr lang="cs-CZ" b="1" i="1" dirty="0" smtClean="0"/>
              <a:t> </a:t>
            </a:r>
            <a:r>
              <a:rPr lang="cs-CZ" b="1" i="1" dirty="0" err="1" smtClean="0"/>
              <a:t>Marbury</a:t>
            </a:r>
            <a:r>
              <a:rPr lang="cs-CZ" b="1" i="1" dirty="0" smtClean="0"/>
              <a:t> , </a:t>
            </a:r>
            <a:r>
              <a:rPr lang="cs-CZ" b="1" i="1" dirty="0" err="1" smtClean="0"/>
              <a:t>Jason</a:t>
            </a:r>
            <a:r>
              <a:rPr lang="cs-CZ" b="1" i="1" dirty="0" smtClean="0"/>
              <a:t> </a:t>
            </a:r>
            <a:r>
              <a:rPr lang="cs-CZ" b="1" i="1" dirty="0" err="1" smtClean="0"/>
              <a:t>Kidd</a:t>
            </a:r>
            <a:r>
              <a:rPr lang="cs-CZ" b="1" i="1" dirty="0" smtClean="0"/>
              <a:t> </a:t>
            </a:r>
            <a:r>
              <a:rPr lang="cs-CZ" i="1" dirty="0" smtClean="0"/>
              <a:t>a </a:t>
            </a:r>
            <a:r>
              <a:rPr lang="cs-CZ" b="1" i="1" dirty="0" err="1" smtClean="0"/>
              <a:t>Levell</a:t>
            </a:r>
            <a:r>
              <a:rPr lang="cs-CZ" b="1" i="1" dirty="0" smtClean="0"/>
              <a:t> </a:t>
            </a:r>
            <a:r>
              <a:rPr lang="cs-CZ" b="1" i="1" dirty="0" err="1" smtClean="0"/>
              <a:t>Sanders</a:t>
            </a:r>
            <a:r>
              <a:rPr lang="cs-CZ" b="1" i="1" dirty="0" smtClean="0"/>
              <a:t>.</a:t>
            </a:r>
            <a:endParaRPr lang="cs-CZ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cs-CZ" dirty="0" smtClean="0"/>
              <a:t>Menší křídlo: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tato pozice znázorňuje hráče ,který se pohybuje po celé půli </a:t>
            </a:r>
            <a:r>
              <a:rPr lang="cs-CZ" dirty="0" smtClean="0"/>
              <a:t>hřiště;</a:t>
            </a:r>
          </a:p>
          <a:p>
            <a:r>
              <a:rPr lang="cs-CZ" dirty="0" smtClean="0"/>
              <a:t>typově </a:t>
            </a:r>
            <a:r>
              <a:rPr lang="cs-CZ" dirty="0" smtClean="0"/>
              <a:t>blízký rozehrávači ,ale je vyšší postavy než </a:t>
            </a:r>
            <a:r>
              <a:rPr lang="cs-CZ" dirty="0" smtClean="0"/>
              <a:t>on;</a:t>
            </a:r>
          </a:p>
          <a:p>
            <a:r>
              <a:rPr lang="cs-CZ" dirty="0" smtClean="0"/>
              <a:t>m</a:t>
            </a:r>
            <a:r>
              <a:rPr lang="cs-CZ" dirty="0" smtClean="0"/>
              <a:t>ůže mít </a:t>
            </a:r>
            <a:r>
              <a:rPr lang="cs-CZ" dirty="0" smtClean="0"/>
              <a:t>horší techniku vedení </a:t>
            </a:r>
            <a:r>
              <a:rPr lang="cs-CZ" dirty="0" smtClean="0"/>
              <a:t>míče;</a:t>
            </a:r>
          </a:p>
          <a:p>
            <a:r>
              <a:rPr lang="cs-CZ" dirty="0" smtClean="0"/>
              <a:t>dobrá střelba </a:t>
            </a:r>
            <a:r>
              <a:rPr lang="cs-CZ" dirty="0" smtClean="0"/>
              <a:t>z dlouhé vzdálenosti,ale </a:t>
            </a:r>
            <a:r>
              <a:rPr lang="cs-CZ" dirty="0" smtClean="0"/>
              <a:t>i zakončení při úniku </a:t>
            </a:r>
            <a:r>
              <a:rPr lang="cs-CZ" dirty="0" smtClean="0"/>
              <a:t>na </a:t>
            </a:r>
            <a:r>
              <a:rPr lang="cs-CZ" dirty="0" smtClean="0"/>
              <a:t>koš;</a:t>
            </a:r>
          </a:p>
          <a:p>
            <a:r>
              <a:rPr lang="cs-CZ" dirty="0" smtClean="0"/>
              <a:t>nejlepší </a:t>
            </a:r>
            <a:r>
              <a:rPr lang="cs-CZ" dirty="0" smtClean="0"/>
              <a:t>střelci a největší hvězdy svých družstev. 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www.youtube.com/watch?v=ThRn_YyB12I</a:t>
            </a:r>
            <a:r>
              <a:rPr lang="cs-CZ" dirty="0" smtClean="0"/>
              <a:t> (2.05)</a:t>
            </a:r>
            <a:endParaRPr lang="cs-CZ" dirty="0" smtClean="0"/>
          </a:p>
          <a:p>
            <a:r>
              <a:rPr lang="cs-CZ" b="1" dirty="0" smtClean="0"/>
              <a:t>Michael </a:t>
            </a:r>
            <a:r>
              <a:rPr lang="cs-CZ" b="1" dirty="0" err="1" smtClean="0"/>
              <a:t>Jordan</a:t>
            </a:r>
            <a:r>
              <a:rPr lang="cs-CZ" b="1" dirty="0" smtClean="0"/>
              <a:t> , </a:t>
            </a:r>
            <a:r>
              <a:rPr lang="cs-CZ" b="1" dirty="0" err="1" smtClean="0"/>
              <a:t>Kobe</a:t>
            </a:r>
            <a:r>
              <a:rPr lang="cs-CZ" b="1" dirty="0" smtClean="0"/>
              <a:t> </a:t>
            </a:r>
            <a:r>
              <a:rPr lang="cs-CZ" b="1" dirty="0" err="1" smtClean="0"/>
              <a:t>Bryant</a:t>
            </a:r>
            <a:r>
              <a:rPr lang="cs-CZ" b="1" dirty="0" smtClean="0"/>
              <a:t> , </a:t>
            </a:r>
            <a:r>
              <a:rPr lang="cs-CZ" b="1" dirty="0" err="1" smtClean="0"/>
              <a:t>Vince</a:t>
            </a:r>
            <a:r>
              <a:rPr lang="cs-CZ" b="1" dirty="0" smtClean="0"/>
              <a:t> </a:t>
            </a:r>
            <a:r>
              <a:rPr lang="cs-CZ" b="1" dirty="0" err="1" smtClean="0"/>
              <a:t>Carter</a:t>
            </a:r>
            <a:r>
              <a:rPr lang="cs-CZ" b="1" dirty="0" smtClean="0"/>
              <a:t> </a:t>
            </a:r>
            <a:r>
              <a:rPr lang="cs-CZ" dirty="0" smtClean="0"/>
              <a:t>nebo </a:t>
            </a:r>
            <a:r>
              <a:rPr lang="cs-CZ" b="1" dirty="0" err="1" smtClean="0"/>
              <a:t>Lawrence</a:t>
            </a:r>
            <a:r>
              <a:rPr lang="cs-CZ" b="1" dirty="0" smtClean="0"/>
              <a:t> </a:t>
            </a:r>
            <a:r>
              <a:rPr lang="cs-CZ" b="1" dirty="0" err="1" smtClean="0"/>
              <a:t>Hamm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cs-CZ" dirty="0" smtClean="0"/>
              <a:t>Vyšší křídlo: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toto křídlo je typově bližší </a:t>
            </a:r>
            <a:r>
              <a:rPr lang="cs-CZ" dirty="0" err="1" smtClean="0"/>
              <a:t>pivotovi</a:t>
            </a:r>
            <a:r>
              <a:rPr lang="cs-CZ" dirty="0" smtClean="0"/>
              <a:t>;</a:t>
            </a:r>
          </a:p>
          <a:p>
            <a:r>
              <a:rPr lang="cs-CZ" dirty="0" smtClean="0"/>
              <a:t>neoperuje </a:t>
            </a:r>
            <a:r>
              <a:rPr lang="cs-CZ" dirty="0" smtClean="0"/>
              <a:t>přímo pod koši a zakončuje většinou z druhé </a:t>
            </a:r>
            <a:r>
              <a:rPr lang="cs-CZ" dirty="0" smtClean="0"/>
              <a:t>vlny;</a:t>
            </a:r>
          </a:p>
          <a:p>
            <a:r>
              <a:rPr lang="cs-CZ" dirty="0" smtClean="0"/>
              <a:t>vysocí, silní, ale </a:t>
            </a:r>
            <a:r>
              <a:rPr lang="cs-CZ" dirty="0" smtClean="0"/>
              <a:t>hlavně </a:t>
            </a:r>
            <a:r>
              <a:rPr lang="cs-CZ" dirty="0" smtClean="0"/>
              <a:t>rychlí;</a:t>
            </a:r>
          </a:p>
          <a:p>
            <a:r>
              <a:rPr lang="cs-CZ" dirty="0" smtClean="0"/>
              <a:t>přechod </a:t>
            </a:r>
            <a:r>
              <a:rPr lang="cs-CZ" dirty="0" smtClean="0"/>
              <a:t>mezi pivotem a křídlem. 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www.youtube.com/watch?v=mE295ggKbHU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b="1" dirty="0" err="1" smtClean="0"/>
              <a:t>Scottie</a:t>
            </a:r>
            <a:r>
              <a:rPr lang="cs-CZ" b="1" dirty="0" smtClean="0"/>
              <a:t> </a:t>
            </a:r>
            <a:r>
              <a:rPr lang="cs-CZ" b="1" dirty="0" err="1" smtClean="0"/>
              <a:t>Pippen</a:t>
            </a:r>
            <a:r>
              <a:rPr lang="cs-CZ" b="1" dirty="0" smtClean="0"/>
              <a:t> , </a:t>
            </a:r>
            <a:r>
              <a:rPr lang="cs-CZ" b="1" dirty="0" err="1" smtClean="0"/>
              <a:t>LeBron</a:t>
            </a:r>
            <a:r>
              <a:rPr lang="cs-CZ" b="1" dirty="0" smtClean="0"/>
              <a:t> </a:t>
            </a:r>
            <a:r>
              <a:rPr lang="cs-CZ" b="1" dirty="0" err="1" smtClean="0"/>
              <a:t>James</a:t>
            </a:r>
            <a:r>
              <a:rPr lang="cs-CZ" b="1" dirty="0" smtClean="0"/>
              <a:t> , </a:t>
            </a:r>
            <a:r>
              <a:rPr lang="cs-CZ" b="1" dirty="0" err="1" smtClean="0"/>
              <a:t>Clyde</a:t>
            </a:r>
            <a:r>
              <a:rPr lang="cs-CZ" b="1" dirty="0" smtClean="0"/>
              <a:t> </a:t>
            </a:r>
            <a:r>
              <a:rPr lang="cs-CZ" b="1" dirty="0" err="1" smtClean="0"/>
              <a:t>Drexler</a:t>
            </a:r>
            <a:r>
              <a:rPr lang="cs-CZ" b="1" dirty="0" smtClean="0"/>
              <a:t> </a:t>
            </a:r>
            <a:r>
              <a:rPr lang="cs-CZ" dirty="0" smtClean="0"/>
              <a:t>nebo u nás v lize se tomuto postu blíží </a:t>
            </a:r>
            <a:r>
              <a:rPr lang="cs-CZ" b="1" dirty="0" err="1" smtClean="0"/>
              <a:t>Blake</a:t>
            </a:r>
            <a:r>
              <a:rPr lang="cs-CZ" b="1" dirty="0" smtClean="0"/>
              <a:t> </a:t>
            </a:r>
            <a:r>
              <a:rPr lang="cs-CZ" b="1" dirty="0" err="1" smtClean="0"/>
              <a:t>Schilb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cs-CZ" dirty="0" smtClean="0"/>
              <a:t>Menší pivot: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hráč na pozici </a:t>
            </a:r>
            <a:r>
              <a:rPr lang="cs-CZ" dirty="0" smtClean="0"/>
              <a:t>č.4 - </a:t>
            </a:r>
            <a:r>
              <a:rPr lang="cs-CZ" dirty="0" smtClean="0"/>
              <a:t>pivot ,který </a:t>
            </a:r>
            <a:r>
              <a:rPr lang="cs-CZ" dirty="0" smtClean="0"/>
              <a:t>je </a:t>
            </a:r>
            <a:r>
              <a:rPr lang="cs-CZ" dirty="0" smtClean="0"/>
              <a:t>víc pohyblivý a typově bližší </a:t>
            </a:r>
            <a:r>
              <a:rPr lang="cs-CZ" dirty="0" smtClean="0"/>
              <a:t>křídlu;</a:t>
            </a:r>
          </a:p>
          <a:p>
            <a:r>
              <a:rPr lang="cs-CZ" dirty="0" smtClean="0"/>
              <a:t>nejlepší doskok;</a:t>
            </a:r>
          </a:p>
          <a:p>
            <a:r>
              <a:rPr lang="cs-CZ" dirty="0" smtClean="0"/>
              <a:t>pole </a:t>
            </a:r>
            <a:r>
              <a:rPr lang="cs-CZ" dirty="0" smtClean="0"/>
              <a:t>působnosti je kolem čáry trestného </a:t>
            </a:r>
            <a:r>
              <a:rPr lang="cs-CZ" dirty="0" smtClean="0"/>
              <a:t>hodu;</a:t>
            </a:r>
          </a:p>
          <a:p>
            <a:r>
              <a:rPr lang="cs-CZ" dirty="0" smtClean="0"/>
              <a:t>většinou zakončují </a:t>
            </a:r>
            <a:r>
              <a:rPr lang="cs-CZ" dirty="0" smtClean="0"/>
              <a:t>z druhého sledu nepovedené akce </a:t>
            </a:r>
            <a:r>
              <a:rPr lang="cs-CZ" dirty="0" err="1" smtClean="0"/>
              <a:t>pivota</a:t>
            </a:r>
            <a:r>
              <a:rPr lang="cs-CZ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www.youtube.com/watch?v=wg3BiOw4TWo</a:t>
            </a:r>
            <a:r>
              <a:rPr lang="cs-CZ" dirty="0" smtClean="0"/>
              <a:t> (0.30, 1.30)</a:t>
            </a:r>
            <a:endParaRPr lang="cs-CZ" dirty="0" smtClean="0"/>
          </a:p>
          <a:p>
            <a:r>
              <a:rPr lang="cs-CZ" b="1" dirty="0" err="1" smtClean="0"/>
              <a:t>Dennis</a:t>
            </a:r>
            <a:r>
              <a:rPr lang="cs-CZ" b="1" dirty="0" smtClean="0"/>
              <a:t> </a:t>
            </a:r>
            <a:r>
              <a:rPr lang="cs-CZ" b="1" dirty="0" err="1" smtClean="0"/>
              <a:t>Rodman</a:t>
            </a:r>
            <a:r>
              <a:rPr lang="cs-CZ" b="1" dirty="0" smtClean="0"/>
              <a:t> , </a:t>
            </a:r>
            <a:r>
              <a:rPr lang="cs-CZ" b="1" dirty="0" err="1" smtClean="0"/>
              <a:t>Elton</a:t>
            </a:r>
            <a:r>
              <a:rPr lang="cs-CZ" b="1" dirty="0" smtClean="0"/>
              <a:t> </a:t>
            </a:r>
            <a:r>
              <a:rPr lang="cs-CZ" b="1" dirty="0" err="1" smtClean="0"/>
              <a:t>Brand</a:t>
            </a:r>
            <a:r>
              <a:rPr lang="cs-CZ" b="1" dirty="0" smtClean="0"/>
              <a:t> , </a:t>
            </a:r>
            <a:r>
              <a:rPr lang="cs-CZ" b="1" dirty="0" err="1" smtClean="0"/>
              <a:t>Ben</a:t>
            </a:r>
            <a:r>
              <a:rPr lang="cs-CZ" b="1" dirty="0" smtClean="0"/>
              <a:t> </a:t>
            </a:r>
            <a:r>
              <a:rPr lang="cs-CZ" b="1" dirty="0" err="1" smtClean="0"/>
              <a:t>Wallace</a:t>
            </a:r>
            <a:r>
              <a:rPr lang="cs-CZ" b="1" dirty="0" smtClean="0"/>
              <a:t> </a:t>
            </a:r>
            <a:r>
              <a:rPr lang="cs-CZ" dirty="0" smtClean="0"/>
              <a:t>nebo u nás </a:t>
            </a:r>
            <a:r>
              <a:rPr lang="cs-CZ" b="1" dirty="0" err="1" smtClean="0"/>
              <a:t>Shawn</a:t>
            </a:r>
            <a:r>
              <a:rPr lang="cs-CZ" b="1" dirty="0" smtClean="0"/>
              <a:t> </a:t>
            </a:r>
            <a:r>
              <a:rPr lang="cs-CZ" b="1" dirty="0" err="1" smtClean="0"/>
              <a:t>Pruitt</a:t>
            </a:r>
            <a:r>
              <a:rPr lang="cs-CZ" b="1" dirty="0" smtClean="0"/>
              <a:t> ,</a:t>
            </a:r>
            <a:r>
              <a:rPr lang="cs-CZ" b="1" dirty="0" err="1" smtClean="0"/>
              <a:t>Kenneth</a:t>
            </a:r>
            <a:r>
              <a:rPr lang="cs-CZ" b="1" dirty="0" smtClean="0"/>
              <a:t> </a:t>
            </a:r>
            <a:r>
              <a:rPr lang="cs-CZ" b="1" dirty="0" err="1" smtClean="0"/>
              <a:t>Walker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cs-CZ" dirty="0" smtClean="0"/>
              <a:t>Centr pivot: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pivot je podkošový </a:t>
            </a:r>
            <a:r>
              <a:rPr lang="cs-CZ" dirty="0" smtClean="0"/>
              <a:t>hráč;</a:t>
            </a:r>
          </a:p>
          <a:p>
            <a:r>
              <a:rPr lang="cs-CZ" dirty="0" smtClean="0"/>
              <a:t>nejvyšší </a:t>
            </a:r>
            <a:r>
              <a:rPr lang="cs-CZ" dirty="0" smtClean="0"/>
              <a:t>a nejmohutnější hráč v </a:t>
            </a:r>
            <a:r>
              <a:rPr lang="cs-CZ" dirty="0" smtClean="0"/>
              <a:t>týmu;</a:t>
            </a:r>
          </a:p>
          <a:p>
            <a:r>
              <a:rPr lang="cs-CZ" dirty="0" smtClean="0"/>
              <a:t>málo </a:t>
            </a:r>
            <a:r>
              <a:rPr lang="cs-CZ" dirty="0" smtClean="0"/>
              <a:t>pohyblivý a pohybuje se přímo pod </a:t>
            </a:r>
            <a:r>
              <a:rPr lang="cs-CZ" dirty="0" smtClean="0"/>
              <a:t>koši;</a:t>
            </a:r>
          </a:p>
          <a:p>
            <a:r>
              <a:rPr lang="cs-CZ" dirty="0" smtClean="0"/>
              <a:t>z</a:t>
            </a:r>
            <a:r>
              <a:rPr lang="cs-CZ" dirty="0" smtClean="0"/>
              <a:t>akončuje akce </a:t>
            </a:r>
            <a:r>
              <a:rPr lang="cs-CZ" dirty="0" smtClean="0"/>
              <a:t>z blízkosti </a:t>
            </a:r>
            <a:r>
              <a:rPr lang="cs-CZ" dirty="0" smtClean="0"/>
              <a:t>koše;</a:t>
            </a:r>
          </a:p>
          <a:p>
            <a:r>
              <a:rPr lang="cs-CZ" dirty="0" smtClean="0"/>
              <a:t>výborný doskok.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www.youtube.com/watch?v=6HlDyLpfDWE</a:t>
            </a:r>
            <a:r>
              <a:rPr lang="cs-CZ" dirty="0" smtClean="0"/>
              <a:t> (1.46)</a:t>
            </a:r>
            <a:endParaRPr lang="cs-CZ" dirty="0" smtClean="0"/>
          </a:p>
          <a:p>
            <a:r>
              <a:rPr lang="cs-CZ" b="1" dirty="0" err="1" smtClean="0"/>
              <a:t>Kareem</a:t>
            </a:r>
            <a:r>
              <a:rPr lang="cs-CZ" b="1" dirty="0" smtClean="0"/>
              <a:t> </a:t>
            </a:r>
            <a:r>
              <a:rPr lang="cs-CZ" b="1" dirty="0" err="1" smtClean="0"/>
              <a:t>Abdul</a:t>
            </a:r>
            <a:r>
              <a:rPr lang="cs-CZ" b="1" dirty="0" smtClean="0"/>
              <a:t>-</a:t>
            </a:r>
            <a:r>
              <a:rPr lang="cs-CZ" b="1" dirty="0" err="1" smtClean="0"/>
              <a:t>Jabbar</a:t>
            </a:r>
            <a:r>
              <a:rPr lang="cs-CZ" b="1" dirty="0" smtClean="0"/>
              <a:t>, </a:t>
            </a:r>
            <a:r>
              <a:rPr lang="cs-CZ" b="1" dirty="0" err="1" smtClean="0"/>
              <a:t>Shaquille</a:t>
            </a:r>
            <a:r>
              <a:rPr lang="cs-CZ" b="1" dirty="0" smtClean="0"/>
              <a:t> </a:t>
            </a:r>
            <a:r>
              <a:rPr lang="cs-CZ" b="1" dirty="0" smtClean="0"/>
              <a:t>O´</a:t>
            </a:r>
            <a:r>
              <a:rPr lang="cs-CZ" b="1" dirty="0" err="1" smtClean="0"/>
              <a:t>Neal</a:t>
            </a:r>
            <a:r>
              <a:rPr lang="cs-CZ" b="1" dirty="0" smtClean="0"/>
              <a:t>, </a:t>
            </a:r>
            <a:r>
              <a:rPr lang="cs-CZ" b="1" dirty="0" smtClean="0"/>
              <a:t>Charles </a:t>
            </a:r>
            <a:r>
              <a:rPr lang="cs-CZ" b="1" dirty="0" err="1" smtClean="0"/>
              <a:t>Barkley</a:t>
            </a:r>
            <a:r>
              <a:rPr lang="cs-CZ" b="1" dirty="0" smtClean="0"/>
              <a:t>, </a:t>
            </a:r>
            <a:r>
              <a:rPr lang="cs-CZ" b="1" dirty="0" err="1" smtClean="0"/>
              <a:t>Yao</a:t>
            </a:r>
            <a:r>
              <a:rPr lang="cs-CZ" b="1" dirty="0" smtClean="0"/>
              <a:t> </a:t>
            </a:r>
            <a:r>
              <a:rPr lang="cs-CZ" b="1" dirty="0" smtClean="0"/>
              <a:t>Ming, </a:t>
            </a:r>
            <a:r>
              <a:rPr lang="cs-CZ" b="1" dirty="0" err="1" smtClean="0"/>
              <a:t>Tim</a:t>
            </a:r>
            <a:r>
              <a:rPr lang="cs-CZ" b="1" dirty="0" smtClean="0"/>
              <a:t> </a:t>
            </a:r>
            <a:r>
              <a:rPr lang="cs-CZ" b="1" dirty="0" err="1" smtClean="0"/>
              <a:t>Duncan</a:t>
            </a:r>
            <a:r>
              <a:rPr lang="cs-CZ" b="1" dirty="0" smtClean="0"/>
              <a:t> </a:t>
            </a:r>
            <a:r>
              <a:rPr lang="cs-CZ" dirty="0" smtClean="0"/>
              <a:t>nebo u nás </a:t>
            </a:r>
            <a:r>
              <a:rPr lang="cs-CZ" b="1" dirty="0" err="1" smtClean="0"/>
              <a:t>Roderick</a:t>
            </a:r>
            <a:r>
              <a:rPr lang="cs-CZ" b="1" dirty="0" smtClean="0"/>
              <a:t> </a:t>
            </a:r>
            <a:r>
              <a:rPr lang="cs-CZ" b="1" dirty="0" err="1" smtClean="0"/>
              <a:t>Platt</a:t>
            </a:r>
            <a:r>
              <a:rPr lang="cs-CZ" b="1" dirty="0" smtClean="0"/>
              <a:t>, </a:t>
            </a:r>
            <a:r>
              <a:rPr lang="cs-CZ" b="1" dirty="0" err="1" smtClean="0"/>
              <a:t>Steve</a:t>
            </a:r>
            <a:r>
              <a:rPr lang="cs-CZ" b="1" dirty="0" smtClean="0"/>
              <a:t> </a:t>
            </a:r>
            <a:r>
              <a:rPr lang="cs-CZ" b="1" dirty="0" err="1" smtClean="0"/>
              <a:t>Castelberry</a:t>
            </a:r>
            <a:r>
              <a:rPr lang="cs-CZ" b="1" dirty="0" smtClean="0"/>
              <a:t>, </a:t>
            </a:r>
            <a:r>
              <a:rPr lang="cs-CZ" b="1" dirty="0" smtClean="0"/>
              <a:t>Robert </a:t>
            </a:r>
            <a:r>
              <a:rPr lang="cs-CZ" b="1" dirty="0" err="1" smtClean="0"/>
              <a:t>Šarovič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potíže</a:t>
            </a:r>
            <a:endParaRPr lang="cs-CZ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6234612"/>
          </a:xfrm>
        </p:spPr>
        <p:txBody>
          <a:bodyPr/>
          <a:lstStyle/>
          <a:p>
            <a:r>
              <a:rPr lang="cs-CZ" dirty="0" smtClean="0"/>
              <a:t>Úrazy traumatické</a:t>
            </a:r>
            <a:endParaRPr lang="cs-CZ" dirty="0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6234612"/>
          </a:xfrm>
        </p:spPr>
        <p:txBody>
          <a:bodyPr>
            <a:normAutofit/>
          </a:bodyPr>
          <a:lstStyle/>
          <a:p>
            <a:r>
              <a:rPr lang="cs-CZ" dirty="0" smtClean="0"/>
              <a:t>HKK: luxace ramen (pády na nataženou HK), poranění vazů pletence ramenního, lok.kl., zápěstí – </a:t>
            </a:r>
            <a:r>
              <a:rPr lang="cs-CZ" dirty="0" err="1" smtClean="0"/>
              <a:t>instabilita</a:t>
            </a:r>
            <a:r>
              <a:rPr lang="cs-CZ" dirty="0" smtClean="0"/>
              <a:t>; traumata </a:t>
            </a:r>
            <a:r>
              <a:rPr lang="cs-CZ" dirty="0" smtClean="0"/>
              <a:t>č</a:t>
            </a:r>
            <a:r>
              <a:rPr lang="cs-CZ" dirty="0" smtClean="0"/>
              <a:t>lánků prstů (</a:t>
            </a:r>
            <a:r>
              <a:rPr lang="cs-CZ" dirty="0" err="1" smtClean="0"/>
              <a:t>šp</a:t>
            </a:r>
            <a:r>
              <a:rPr lang="cs-CZ" dirty="0" smtClean="0"/>
              <a:t>. </a:t>
            </a:r>
            <a:r>
              <a:rPr lang="cs-CZ" dirty="0" smtClean="0"/>
              <a:t>ú</a:t>
            </a:r>
            <a:r>
              <a:rPr lang="cs-CZ" dirty="0" smtClean="0"/>
              <a:t>chop míče), extensorů prstů</a:t>
            </a:r>
          </a:p>
          <a:p>
            <a:endParaRPr lang="cs-CZ" dirty="0" smtClean="0"/>
          </a:p>
          <a:p>
            <a:r>
              <a:rPr lang="cs-CZ" dirty="0" smtClean="0"/>
              <a:t>Trup: ústřel krční páteře, naražená až zlomená žebra (kontakt)</a:t>
            </a:r>
          </a:p>
          <a:p>
            <a:endParaRPr lang="cs-CZ" dirty="0" smtClean="0"/>
          </a:p>
          <a:p>
            <a:r>
              <a:rPr lang="cs-CZ" dirty="0" smtClean="0"/>
              <a:t>DKK: poranění článků prstců, distorze – luxace </a:t>
            </a:r>
            <a:r>
              <a:rPr lang="cs-CZ" dirty="0" err="1" smtClean="0"/>
              <a:t>hlezna</a:t>
            </a:r>
            <a:r>
              <a:rPr lang="cs-CZ" dirty="0" smtClean="0"/>
              <a:t>, kolenního kloubu - </a:t>
            </a:r>
            <a:r>
              <a:rPr lang="cs-CZ" dirty="0" err="1" smtClean="0"/>
              <a:t>instabilita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dšenie">
  <a:themeElements>
    <a:clrScheme name="Nadšeni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Nadšeni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Nadšeni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2758</TotalTime>
  <Words>799</Words>
  <Application>Microsoft Office PowerPoint</Application>
  <PresentationFormat>Prezentácia na obrazovke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Nadšenie</vt:lpstr>
      <vt:lpstr>Odborná praxe III</vt:lpstr>
      <vt:lpstr>Ukázka Basketbal</vt:lpstr>
      <vt:lpstr>Posty v basketbalu</vt:lpstr>
      <vt:lpstr>Rozehrávač:</vt:lpstr>
      <vt:lpstr>Menší křídlo:</vt:lpstr>
      <vt:lpstr>Vyšší křídlo:</vt:lpstr>
      <vt:lpstr>Menší pivot:</vt:lpstr>
      <vt:lpstr>Centr pivot:</vt:lpstr>
      <vt:lpstr>Nejčastější potíže</vt:lpstr>
      <vt:lpstr>Nejčastější potíže</vt:lpstr>
      <vt:lpstr>Staly by se traumatické úrazy, pokud by byl organismus dostatečně zkompenzovaný?</vt:lpstr>
      <vt:lpstr>Na co se zaměřit v rámci kompenzace…</vt:lpstr>
      <vt:lpstr>Snímka 13</vt:lpstr>
      <vt:lpstr>Děkuji vám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III</dc:title>
  <dc:creator>Katka</dc:creator>
  <cp:lastModifiedBy>Katka</cp:lastModifiedBy>
  <cp:revision>41</cp:revision>
  <dcterms:created xsi:type="dcterms:W3CDTF">2015-06-27T15:35:37Z</dcterms:created>
  <dcterms:modified xsi:type="dcterms:W3CDTF">2015-06-29T13:33:51Z</dcterms:modified>
</cp:coreProperties>
</file>