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EEB4B-A975-4004-A04E-78131F633565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09255-BBC0-4407-884B-DB23EAB5E0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699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EEB4B-A975-4004-A04E-78131F633565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09255-BBC0-4407-884B-DB23EAB5E0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7404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EEB4B-A975-4004-A04E-78131F633565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09255-BBC0-4407-884B-DB23EAB5E0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756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EEB4B-A975-4004-A04E-78131F633565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09255-BBC0-4407-884B-DB23EAB5E0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0377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EEB4B-A975-4004-A04E-78131F633565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09255-BBC0-4407-884B-DB23EAB5E0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137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EEB4B-A975-4004-A04E-78131F633565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09255-BBC0-4407-884B-DB23EAB5E0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0501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EEB4B-A975-4004-A04E-78131F633565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09255-BBC0-4407-884B-DB23EAB5E0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957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EEB4B-A975-4004-A04E-78131F633565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09255-BBC0-4407-884B-DB23EAB5E0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387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EEB4B-A975-4004-A04E-78131F633565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09255-BBC0-4407-884B-DB23EAB5E0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0753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EEB4B-A975-4004-A04E-78131F633565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09255-BBC0-4407-884B-DB23EAB5E0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1685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EEB4B-A975-4004-A04E-78131F633565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09255-BBC0-4407-884B-DB23EAB5E0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8734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EEB4B-A975-4004-A04E-78131F633565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09255-BBC0-4407-884B-DB23EAB5E0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4153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MEDITACE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HC /P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3881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50825"/>
            <a:ext cx="10515600" cy="1325563"/>
          </a:xfrm>
        </p:spPr>
        <p:txBody>
          <a:bodyPr/>
          <a:lstStyle/>
          <a:p>
            <a:r>
              <a:rPr lang="cs-CZ" dirty="0" smtClean="0"/>
              <a:t>                 </a:t>
            </a:r>
            <a:r>
              <a:rPr lang="cs-CZ" b="1" dirty="0" smtClean="0"/>
              <a:t>KONCENTRACE → MEDITACE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58900"/>
            <a:ext cx="10515600" cy="4818063"/>
          </a:xfrm>
        </p:spPr>
        <p:txBody>
          <a:bodyPr>
            <a:normAutofit/>
          </a:bodyPr>
          <a:lstStyle/>
          <a:p>
            <a:r>
              <a:rPr lang="cs-CZ" sz="3200" dirty="0" smtClean="0"/>
              <a:t>Koncentrace – DHARANA – soustředění mysli na vnější, nebo vnitřní objekt</a:t>
            </a:r>
          </a:p>
          <a:p>
            <a:r>
              <a:rPr lang="cs-CZ" sz="3200" dirty="0" smtClean="0"/>
              <a:t>Umění se úplně ponořit do toho, co právě děláme a zapomenout na vše ostatní – pracovat s plným vnitřním zaujetím a nedělat zbytečně více věcí najednou.</a:t>
            </a:r>
          </a:p>
          <a:p>
            <a:r>
              <a:rPr lang="cs-CZ" sz="3200" dirty="0" smtClean="0"/>
              <a:t>Je to psychický proces, při kterém neprovádíme žádné pohyby.</a:t>
            </a:r>
          </a:p>
          <a:p>
            <a:r>
              <a:rPr lang="cs-CZ" sz="3200" dirty="0" smtClean="0"/>
              <a:t>Koncentrace umožňuje následně vědomou kontrolu a řízení mysli.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3223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20700"/>
            <a:ext cx="10515600" cy="838200"/>
          </a:xfrm>
        </p:spPr>
        <p:txBody>
          <a:bodyPr>
            <a:normAutofit fontScale="90000"/>
          </a:bodyPr>
          <a:lstStyle/>
          <a:p>
            <a:r>
              <a:rPr lang="cs-CZ" b="1" i="1" dirty="0" smtClean="0"/>
              <a:t>Jednotlivé kroky koncentrace (5 – 20 minut)</a:t>
            </a:r>
            <a:br>
              <a:rPr lang="cs-CZ" b="1" i="1" dirty="0" smtClean="0"/>
            </a:b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81100"/>
            <a:ext cx="10515600" cy="4995863"/>
          </a:xfrm>
        </p:spPr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cs-CZ" dirty="0" smtClean="0"/>
              <a:t>Zaujmout pohodlnou pozici (jógový sed, leh ..)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 smtClean="0"/>
              <a:t>Uvolnění celého těla při vzpřímené páteři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 smtClean="0"/>
              <a:t>Ve stavu ustálené mysli vyslovit v duchu </a:t>
            </a:r>
            <a:r>
              <a:rPr lang="cs-CZ" b="1" dirty="0" smtClean="0"/>
              <a:t>pozitivní </a:t>
            </a:r>
            <a:r>
              <a:rPr lang="cs-CZ" dirty="0" smtClean="0"/>
              <a:t>přání – </a:t>
            </a:r>
            <a:r>
              <a:rPr lang="cs-CZ" dirty="0" err="1" smtClean="0"/>
              <a:t>sankalpu</a:t>
            </a:r>
            <a:r>
              <a:rPr lang="cs-CZ" dirty="0" smtClean="0"/>
              <a:t> (2x ji zopakujeme)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 smtClean="0"/>
              <a:t>Imaginace – představa, která pomáhá v koncentraci udržet ustálené vědomí (předmětem Imaginace – střed mezi obočím, srdce, aj.)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 smtClean="0"/>
              <a:t>Opět zopakujeme 3x </a:t>
            </a:r>
            <a:r>
              <a:rPr lang="cs-CZ" dirty="0" err="1" smtClean="0"/>
              <a:t>sankalpu</a:t>
            </a:r>
            <a:endParaRPr lang="cs-CZ" dirty="0" smtClean="0"/>
          </a:p>
          <a:p>
            <a:pPr marL="514350" indent="-514350">
              <a:buFont typeface="+mj-lt"/>
              <a:buAutoNum type="arabicParenR"/>
            </a:pPr>
            <a:r>
              <a:rPr lang="cs-CZ" dirty="0" smtClean="0"/>
              <a:t>Prohloubíme dech a uvědomíme si, v jaké pozici se nacházíme, vnímáme zvuky okolí, rozhýbeme prsty a končetiny, třeme dlaně a poté je zlehka přiložíme ke stále zavřeným očím – pod </a:t>
            </a:r>
            <a:r>
              <a:rPr lang="cs-CZ" dirty="0" smtClean="0"/>
              <a:t>dlaněmi </a:t>
            </a:r>
            <a:r>
              <a:rPr lang="cs-CZ" dirty="0" smtClean="0"/>
              <a:t>je otevřeme, dlaně oddálíme.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6179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Koncentrace na vnější předmět – BAHIR TRATAK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006600"/>
            <a:ext cx="10515600" cy="4170363"/>
          </a:xfrm>
        </p:spPr>
        <p:txBody>
          <a:bodyPr/>
          <a:lstStyle/>
          <a:p>
            <a:r>
              <a:rPr lang="cs-CZ" dirty="0" smtClean="0"/>
              <a:t>Na květinu, na plamen svíčky, měsíc, obrazec</a:t>
            </a:r>
          </a:p>
          <a:p>
            <a:r>
              <a:rPr lang="cs-CZ" dirty="0" smtClean="0"/>
              <a:t>Předmět pozorujeme ve vzdálenosti 1m v úrovni našich očí</a:t>
            </a:r>
          </a:p>
          <a:p>
            <a:r>
              <a:rPr lang="cs-CZ" dirty="0" smtClean="0"/>
              <a:t>Dostaví-li se pálení očí – víčka zavřeme do odeznění nepříjemného pocitu. Při zavřených očí se nám předmět zobrazí v negativní projekci – soustředíme se na něj a </a:t>
            </a:r>
            <a:r>
              <a:rPr lang="cs-CZ" smtClean="0"/>
              <a:t>po </a:t>
            </a:r>
            <a:r>
              <a:rPr lang="cs-CZ" smtClean="0"/>
              <a:t>slábnutí oči </a:t>
            </a:r>
            <a:r>
              <a:rPr lang="cs-CZ" dirty="0" smtClean="0"/>
              <a:t>otevřeme.</a:t>
            </a:r>
          </a:p>
          <a:p>
            <a:r>
              <a:rPr lang="cs-CZ" dirty="0" smtClean="0"/>
              <a:t>Celý proces opakujeme 4x.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9962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Koncentrace na zvuk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Zvuk vyvolává v našem těle určité vibrace – vyhledáváme zvuky, které jsou nám příjemné – vyvolávají pozitivní vibrace v našem těle</a:t>
            </a:r>
          </a:p>
          <a:p>
            <a:r>
              <a:rPr lang="cs-CZ" dirty="0" smtClean="0"/>
              <a:t>Šumění vody, zvuky zvonů</a:t>
            </a:r>
          </a:p>
          <a:p>
            <a:r>
              <a:rPr lang="cs-CZ" dirty="0" smtClean="0"/>
              <a:t>Koncentrace na zvuk ÓM – základní vibrace, je symbolem čistého vědomí</a:t>
            </a:r>
          </a:p>
          <a:p>
            <a:pPr marL="0" indent="0">
              <a:buNone/>
            </a:pPr>
            <a:r>
              <a:rPr lang="cs-CZ" dirty="0" smtClean="0"/>
              <a:t>Zpívání ÓM tak dlouho, jak udržíme dech, poté se opět nadechneme a zpíváme ÓM</a:t>
            </a:r>
          </a:p>
          <a:p>
            <a:pPr marL="0" indent="0">
              <a:buNone/>
            </a:pPr>
            <a:r>
              <a:rPr lang="cs-CZ" dirty="0" smtClean="0"/>
              <a:t>ÓM zpíváme před mentálním cvičením, </a:t>
            </a:r>
            <a:r>
              <a:rPr lang="cs-CZ" dirty="0" err="1" smtClean="0"/>
              <a:t>pránájámou</a:t>
            </a:r>
            <a:r>
              <a:rPr lang="cs-CZ" dirty="0"/>
              <a:t> </a:t>
            </a:r>
            <a:r>
              <a:rPr lang="cs-CZ" dirty="0" smtClean="0"/>
              <a:t>a meditací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5837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</p:spPr>
        <p:txBody>
          <a:bodyPr/>
          <a:lstStyle/>
          <a:p>
            <a:r>
              <a:rPr lang="cs-CZ" dirty="0" smtClean="0"/>
              <a:t>Koncentrace na mantry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98600"/>
            <a:ext cx="10515600" cy="4678363"/>
          </a:xfrm>
        </p:spPr>
        <p:txBody>
          <a:bodyPr/>
          <a:lstStyle/>
          <a:p>
            <a:r>
              <a:rPr lang="cs-CZ" dirty="0" smtClean="0"/>
              <a:t>Technika DŽAPA (opakování mantry) – necháme znít mantru celým tělem, celou bytostí. Používají se různá sanskrtská slova, která můžeme hlasitě vyslovovat, nebo bez hlasitého vyslovování – jen v duchu, mentálně:</a:t>
            </a:r>
          </a:p>
          <a:p>
            <a:pPr marL="0" indent="0">
              <a:buNone/>
            </a:pPr>
            <a:r>
              <a:rPr lang="cs-CZ" dirty="0" smtClean="0"/>
              <a:t>   „RAM“, </a:t>
            </a:r>
          </a:p>
          <a:p>
            <a:pPr marL="0" indent="0">
              <a:buNone/>
            </a:pPr>
            <a:r>
              <a:rPr lang="cs-CZ" dirty="0" smtClean="0"/>
              <a:t>  „SO HAM“</a:t>
            </a:r>
          </a:p>
          <a:p>
            <a:pPr marL="0" indent="0">
              <a:buNone/>
            </a:pPr>
            <a:r>
              <a:rPr lang="cs-CZ" dirty="0" smtClean="0"/>
              <a:t>  „ ŠÁNTI“</a:t>
            </a:r>
          </a:p>
          <a:p>
            <a:pPr marL="0" indent="0">
              <a:buNone/>
            </a:pPr>
            <a:r>
              <a:rPr lang="cs-CZ" dirty="0" smtClean="0"/>
              <a:t>Po této koncentraci přecházíme na koncentraci na vnitřní předmět (na svůj dech, na jednotlivé čakry, na tělo v </a:t>
            </a:r>
            <a:r>
              <a:rPr lang="cs-CZ" dirty="0" err="1" smtClean="0"/>
              <a:t>ásánách</a:t>
            </a:r>
            <a:r>
              <a:rPr lang="cs-CZ" dirty="0" smtClean="0"/>
              <a:t>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0940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MEDITACE – DHJÁNA (7. stupeň </a:t>
            </a:r>
            <a:r>
              <a:rPr lang="cs-CZ" dirty="0" err="1" smtClean="0"/>
              <a:t>Rádžajógy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Navazuje na koncentraci, je nejvyšší jógová technika</a:t>
            </a:r>
          </a:p>
          <a:p>
            <a:r>
              <a:rPr lang="cs-CZ" dirty="0" smtClean="0"/>
              <a:t>Dokonalé vnitřní zklidnění, vede k poznání sebe sama</a:t>
            </a:r>
          </a:p>
          <a:p>
            <a:r>
              <a:rPr lang="cs-CZ" dirty="0" smtClean="0"/>
              <a:t>Dochází k pocitu harmonie, sjednocení, k pocitu jednoty všeho kosmického bytí</a:t>
            </a:r>
          </a:p>
          <a:p>
            <a:r>
              <a:rPr lang="cs-CZ" dirty="0" smtClean="0"/>
              <a:t>Dodržovat pravidlo pro úspěšnou meditaci - meditaci provádět </a:t>
            </a:r>
            <a:r>
              <a:rPr lang="cs-CZ" b="1" i="1" dirty="0" smtClean="0"/>
              <a:t>pravidelně</a:t>
            </a:r>
            <a:r>
              <a:rPr lang="cs-CZ" dirty="0" smtClean="0"/>
              <a:t> – </a:t>
            </a:r>
            <a:r>
              <a:rPr lang="cs-CZ" b="1" i="1" dirty="0" smtClean="0"/>
              <a:t>ve stejnou dobu</a:t>
            </a:r>
            <a:r>
              <a:rPr lang="cs-CZ" dirty="0" smtClean="0"/>
              <a:t>( ráno, nebo večer) a </a:t>
            </a:r>
            <a:r>
              <a:rPr lang="cs-CZ" b="1" i="1" dirty="0" smtClean="0"/>
              <a:t>na stejném místě</a:t>
            </a:r>
          </a:p>
          <a:p>
            <a:r>
              <a:rPr lang="cs-CZ" dirty="0" smtClean="0"/>
              <a:t>Důležité je vnitřní naladění a rozpoložení mysli (radostné)</a:t>
            </a:r>
          </a:p>
          <a:p>
            <a:r>
              <a:rPr lang="cs-CZ" dirty="0" smtClean="0"/>
              <a:t>Stav mysli se odráží v našich nejčastějších myšlenkách – proto by měly být pozitivní – ty se poté projevují v činech.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2839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Příklad meditace: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79500"/>
            <a:ext cx="10515600" cy="5097463"/>
          </a:xfrm>
        </p:spPr>
        <p:txBody>
          <a:bodyPr>
            <a:normAutofit fontScale="85000" lnSpcReduction="20000"/>
          </a:bodyPr>
          <a:lstStyle/>
          <a:p>
            <a:r>
              <a:rPr lang="cs-CZ" b="1" i="1" dirty="0" smtClean="0"/>
              <a:t>Zaujmout pohodlný sed </a:t>
            </a:r>
            <a:r>
              <a:rPr lang="cs-CZ" dirty="0" smtClean="0"/>
              <a:t>se vzpřímenou páteří, pravá ruka v levé dlani volně v klíně, oči přivření, nebo zavřené</a:t>
            </a:r>
          </a:p>
          <a:p>
            <a:r>
              <a:rPr lang="cs-CZ" b="1" i="1" dirty="0" smtClean="0"/>
              <a:t>3x zazpíváme ÓM</a:t>
            </a:r>
          </a:p>
          <a:p>
            <a:r>
              <a:rPr lang="cs-CZ" b="1" i="1" dirty="0" smtClean="0"/>
              <a:t>Uvolnit se v pozici – zpomalit a zklidnit dech, soustředit se dovnitř </a:t>
            </a:r>
            <a:r>
              <a:rPr lang="cs-CZ" dirty="0" smtClean="0"/>
              <a:t>– na nějaké místo (srdeční čakru, </a:t>
            </a:r>
            <a:r>
              <a:rPr lang="cs-CZ" dirty="0" err="1" smtClean="0"/>
              <a:t>solar</a:t>
            </a:r>
            <a:r>
              <a:rPr lang="cs-CZ" dirty="0" smtClean="0"/>
              <a:t> plexus, místo mezi obočím..)</a:t>
            </a:r>
          </a:p>
          <a:p>
            <a:r>
              <a:rPr lang="cs-CZ" dirty="0" smtClean="0"/>
              <a:t>V místě, na které se koncentrujeme si </a:t>
            </a:r>
            <a:r>
              <a:rPr lang="cs-CZ" b="1" i="1" dirty="0" smtClean="0"/>
              <a:t>představíme zářící bod </a:t>
            </a:r>
            <a:r>
              <a:rPr lang="cs-CZ" dirty="0" smtClean="0"/>
              <a:t>a necháme celé nitro pronikat zářícími paprsky tohoto světla (paprsky lásky a porozumění) – pozorujeme toto světlo, nijak nezasahujeme.</a:t>
            </a:r>
          </a:p>
          <a:p>
            <a:r>
              <a:rPr lang="cs-CZ" dirty="0" smtClean="0"/>
              <a:t>Po celou dobu meditace můžeme mentálně opakovat mantru („ÓM“, „SO HAM“, „AHAM BRAHMA ASMI“, „ÓM, GURU DÍP NAHAMA“) tak dlouho, jak je nám to příjemné.</a:t>
            </a:r>
          </a:p>
          <a:p>
            <a:r>
              <a:rPr lang="cs-CZ" b="1" i="1" dirty="0" smtClean="0"/>
              <a:t>Ukončení </a:t>
            </a:r>
            <a:r>
              <a:rPr lang="cs-CZ" dirty="0" smtClean="0"/>
              <a:t>– sledovat svůj dech, sledovat, jak se tělo při nádechu aktivuje a při výdechu zbavuje všeho nepotřebného, všech nečistot, uvědomíme si svoji pozici, kde se nacházíme, procítíme celé tělo, několikrát se zhluboka nadechneme a vydechneme. 3x zazpíváme „ÓM“. Třeme dlaně, až jsou teplé přiložíme k očím – necháme teplo proudit do očí a do celé hlavy. Po ukončení meditace zůstaneme po určitou dobu v klidu, tiše, s nikým nekomunikujeme (stav MAUNA).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21207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691</Words>
  <Application>Microsoft Office PowerPoint</Application>
  <PresentationFormat>Širokoúhlá obrazovka</PresentationFormat>
  <Paragraphs>45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MEDITACE</vt:lpstr>
      <vt:lpstr>                 KONCENTRACE → MEDITACE</vt:lpstr>
      <vt:lpstr>Jednotlivé kroky koncentrace (5 – 20 minut) </vt:lpstr>
      <vt:lpstr>Koncentrace na vnější předmět – BAHIR TRATAK</vt:lpstr>
      <vt:lpstr>Koncentrace na zvuk</vt:lpstr>
      <vt:lpstr>Koncentrace na mantry</vt:lpstr>
      <vt:lpstr>MEDITACE – DHJÁNA (7. stupeň Rádžajógy)</vt:lpstr>
      <vt:lpstr>Příklad meditace: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MEDITACE</dc:title>
  <dc:creator>User</dc:creator>
  <cp:lastModifiedBy>User</cp:lastModifiedBy>
  <cp:revision>10</cp:revision>
  <dcterms:created xsi:type="dcterms:W3CDTF">2015-03-12T10:01:55Z</dcterms:created>
  <dcterms:modified xsi:type="dcterms:W3CDTF">2015-04-20T12:48:37Z</dcterms:modified>
</cp:coreProperties>
</file>