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4" r:id="rId3"/>
    <p:sldId id="275" r:id="rId4"/>
    <p:sldId id="276" r:id="rId5"/>
    <p:sldId id="281" r:id="rId6"/>
    <p:sldId id="258" r:id="rId7"/>
    <p:sldId id="278" r:id="rId8"/>
    <p:sldId id="271" r:id="rId9"/>
    <p:sldId id="259" r:id="rId10"/>
    <p:sldId id="282" r:id="rId11"/>
    <p:sldId id="283" r:id="rId12"/>
    <p:sldId id="260" r:id="rId13"/>
    <p:sldId id="292" r:id="rId14"/>
    <p:sldId id="299" r:id="rId15"/>
    <p:sldId id="284" r:id="rId16"/>
    <p:sldId id="301" r:id="rId17"/>
    <p:sldId id="302" r:id="rId18"/>
    <p:sldId id="294" r:id="rId19"/>
    <p:sldId id="286" r:id="rId20"/>
    <p:sldId id="287" r:id="rId21"/>
    <p:sldId id="288" r:id="rId22"/>
    <p:sldId id="289" r:id="rId23"/>
    <p:sldId id="290" r:id="rId24"/>
    <p:sldId id="303" r:id="rId25"/>
    <p:sldId id="304" r:id="rId26"/>
    <p:sldId id="305" r:id="rId27"/>
    <p:sldId id="318" r:id="rId28"/>
    <p:sldId id="295" r:id="rId29"/>
    <p:sldId id="307" r:id="rId30"/>
    <p:sldId id="308" r:id="rId31"/>
    <p:sldId id="309" r:id="rId32"/>
    <p:sldId id="310" r:id="rId33"/>
    <p:sldId id="311" r:id="rId34"/>
    <p:sldId id="312" r:id="rId35"/>
    <p:sldId id="314" r:id="rId36"/>
    <p:sldId id="316" r:id="rId37"/>
    <p:sldId id="297" r:id="rId38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52" autoAdjust="0"/>
  </p:normalViewPr>
  <p:slideViewPr>
    <p:cSldViewPr>
      <p:cViewPr varScale="1">
        <p:scale>
          <a:sx n="71" d="100"/>
          <a:sy n="71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2D1C0-8439-4C6F-BB62-C10286951C6B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19D12-0940-4C4E-8052-9C43C07007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1726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7E965-190D-491F-B2DC-C465A16F77D3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3004D-A836-4441-B3F6-7C3FB31FFF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0903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Komunikační dovednosti jsou ty znalosti a schopnosti, které se tréninkem zautomatizovaly, a staly se z nich dovednosti, které využíváme efektivně při komunikování.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(Všimněte si někdy, že např. v inzerci bývají často uvedeny „komunikační dovednosti/schopnosti“ v požadavcích zaměstnavatelů na různé pracovní pozice.)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04D-A836-4441-B3F6-7C3FB31FFFD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3026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Transakční pojetí pohlíží na komunikaci tak, že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každý mluvčí je zároveň i posluchačem a naopak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 tedy jak komunikujícím, tak sdělujícím. Považuje také všechny prvky komunikace vždy za 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navzájem závislé, změna v kterémkoliv prvku procesu vyvolává následnou změnu i v ostatních.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Účastníky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každé komunikace jsou většinou min. 2 osoby: první (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osoba 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která kóduje a vysílá sdělovanou informaci a druhá (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osoba B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která sdělovanou kódovanou informaci přijímá a dekóduje.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Informace obvykle převádíme do takového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kódu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kterému příjemce rozumí. Komunikační způsobilost závisí na znalosti fungování komunikace a schopnosti jejího efektivního využití, je specifická vždy pro danou kulturu - zásady komunikace se mohou u různých kultur i značně lišit. Dále při kódování a dekódování je třeba zvážit nejen kontext, ale i „osobitost“ jak vysílače, tak i přijímače.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Samotná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sdělovaná informace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Její obsah nebo podoba se může v průběhu procesu přenosu měnit (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např. vlivem rušivých vnějších, ale i vnitřních vlivů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Šum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cokoliv, co překáží přijímání signálů. Může mít povahu fyzickou (hluk), fyziologickou (vada sluchu), psychologickou (únava) nebo sémantickou (nepochopení významu slov).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Komunikační kanál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umožňuje přenos sdělení. Velmi často je používáno více kanálů (smyslů) najednou. Za kanály můžeme považovat i komunikační prostředky jako film, televizi, rozhlas, osobní rozhovor, kouřové signály apod.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„Zpětná vazba“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určitá reakce osoby B v rozhovoru na informaci, kterou dostala od osoby A. Je důležitá proto, že mluvčímu ukazuje, jak působí jeho sdělení na posluchače. Na základě reakce posluchačů pak mluvčí může svá sdělení upravovat a měnit.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Zpětná vazba může být kombinací: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Pozitivní;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negativní;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rozumějící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d)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nerozumějící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(vyžadující další vysvětlení).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Příkladem existence zpětné vazby je úsměv ☺! Usměje-li se na nás někdo, buď se také usmějeme anebo nás to podnítí k pokračování toho, co zrovna děláme (v rozhovoru, činnosti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04D-A836-4441-B3F6-7C3FB31FFFD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8307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Je-li obsah (tedy verbální komunikace)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rozporu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 neverbálními projevy (např. s gesty, mimikou) mluvíme o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„dvojné vazbě“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04D-A836-4441-B3F6-7C3FB31FFFD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3532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Asertivita má svůj největší rozmach již za sebou, přesto je mnohdy vykládána nesprávným způsobem. Bylo o ní napsáno nespočetné množství knih, a tudíž existuje také stejné množství definic a popisů asertivity a asertivního chování, nikoliv 1 definice daná a správná. Proto zde máte uveden popis asertivity tak, jak ji vidí autoři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04D-A836-4441-B3F6-7C3FB31FFFD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7053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13AF54C-5CE7-427C-A612-2CAADACFD134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D1D80E-D25E-473B-9279-04238D48F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V3AFNsCQg" TargetMode="External"/><Relationship Id="rId2" Type="http://schemas.openxmlformats.org/officeDocument/2006/relationships/hyperlink" Target="https://www.youtube.com/watch?v=kl8zig72Wt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501008"/>
            <a:ext cx="4680520" cy="1470025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Interpersonální </a:t>
            </a:r>
            <a:b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komunikace</a:t>
            </a:r>
            <a:b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b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asertivita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4419600" cy="1066800"/>
          </a:xfrm>
        </p:spPr>
        <p:txBody>
          <a:bodyPr/>
          <a:lstStyle/>
          <a:p>
            <a:pPr algn="ctr"/>
            <a:endParaRPr lang="cs-CZ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157"/>
            <a:ext cx="3953037" cy="176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66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16" y="-387424"/>
            <a:ext cx="9145016" cy="1426170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Jak zajistit efektivní komunikaci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 fontScale="92500"/>
          </a:bodyPr>
          <a:lstStyle/>
          <a:p>
            <a:pPr lvl="0"/>
            <a:r>
              <a:rPr lang="cs-CZ" sz="2800" dirty="0"/>
              <a:t>lepší je mluvit 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přirozeným jazykem</a:t>
            </a:r>
            <a:r>
              <a:rPr lang="cs-CZ" sz="2800" dirty="0"/>
              <a:t>, tzn. tak, aby nám druhá strana rozuměla (vyhýbat se cizím slovům a odborným výrazům</a:t>
            </a:r>
            <a:r>
              <a:rPr lang="cs-CZ" sz="2800" dirty="0" smtClean="0"/>
              <a:t>)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používat 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spíše krátké věty</a:t>
            </a:r>
            <a:r>
              <a:rPr lang="cs-CZ" sz="2800" dirty="0"/>
              <a:t>, protože dlouhé věty odvádějí pozornost </a:t>
            </a:r>
            <a:r>
              <a:rPr lang="cs-CZ" sz="2800" dirty="0" smtClean="0"/>
              <a:t>posluchače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efektivnější je hovořit 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konkrétně a </a:t>
            </a:r>
            <a:r>
              <a:rPr lang="cs-CZ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jednoznačně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ponechat druhé straně 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dostatek „prostoru“</a:t>
            </a:r>
            <a:r>
              <a:rPr lang="cs-CZ" sz="2800" dirty="0"/>
              <a:t> při rozhovoru (abychom například poskytli druhé straně čas a získali pak od něj „zpětnou vazbu“; nejen hovořit, také naslouchat)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4159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16" y="-387424"/>
            <a:ext cx="9145016" cy="1426170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Jak zajistit efektivní komunikaci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5446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soulad</a:t>
            </a:r>
            <a:r>
              <a:rPr lang="cs-CZ" sz="2800" dirty="0" smtClean="0"/>
              <a:t> </a:t>
            </a:r>
            <a:r>
              <a:rPr lang="cs-CZ" sz="2800" dirty="0"/>
              <a:t>verbální a neverbální </a:t>
            </a:r>
            <a:r>
              <a:rPr lang="cs-CZ" sz="2800" dirty="0" smtClean="0"/>
              <a:t>komunikace</a:t>
            </a:r>
          </a:p>
          <a:p>
            <a:pPr lvl="0"/>
            <a:endParaRPr lang="cs-CZ" dirty="0"/>
          </a:p>
          <a:p>
            <a:pPr lvl="0"/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nepřerušovat</a:t>
            </a:r>
            <a:r>
              <a:rPr lang="cs-CZ" sz="2800" dirty="0"/>
              <a:t> a neskákat do řeči (jedna ze zásad slušného chování dospělého člověka</a:t>
            </a:r>
            <a:r>
              <a:rPr lang="cs-CZ" sz="2800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sz="2800" dirty="0"/>
              <a:t>umět se 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vcítit</a:t>
            </a:r>
            <a:r>
              <a:rPr lang="cs-CZ" sz="2800" dirty="0"/>
              <a:t> do druhého, být „empatický“, (snažit se „vžít do jeho kůže</a:t>
            </a:r>
            <a:r>
              <a:rPr lang="cs-CZ" sz="2800" dirty="0" smtClean="0"/>
              <a:t>“)</a:t>
            </a:r>
          </a:p>
          <a:p>
            <a:pPr lvl="0"/>
            <a:endParaRPr lang="cs-CZ" dirty="0"/>
          </a:p>
          <a:p>
            <a:pPr lvl="0"/>
            <a:r>
              <a:rPr lang="cs-CZ" sz="2800" dirty="0"/>
              <a:t>nebát 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přiznat</a:t>
            </a:r>
            <a:r>
              <a:rPr lang="cs-CZ" sz="2800" dirty="0"/>
              <a:t>, že nerozumím nebo </a:t>
            </a:r>
            <a:r>
              <a:rPr lang="cs-CZ" sz="2800" dirty="0" smtClean="0"/>
              <a:t>nechápu</a:t>
            </a:r>
          </a:p>
          <a:p>
            <a:pPr lvl="0"/>
            <a:endParaRPr lang="cs-CZ" dirty="0"/>
          </a:p>
          <a:p>
            <a:pPr lvl="0"/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umět klást otázky </a:t>
            </a:r>
            <a:endParaRPr lang="cs-CZ" sz="2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cs-CZ" dirty="0"/>
          </a:p>
          <a:p>
            <a:pPr lvl="0"/>
            <a:r>
              <a:rPr lang="cs-CZ" sz="2800" dirty="0"/>
              <a:t>věřit si a 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nebát se </a:t>
            </a:r>
            <a:r>
              <a:rPr lang="cs-CZ" sz="2800" dirty="0"/>
              <a:t>říci „ne</a:t>
            </a:r>
            <a:r>
              <a:rPr lang="cs-CZ" sz="2800" dirty="0" smtClean="0"/>
              <a:t>“</a:t>
            </a:r>
          </a:p>
          <a:p>
            <a:pPr lvl="0"/>
            <a:endParaRPr lang="cs-CZ" dirty="0"/>
          </a:p>
          <a:p>
            <a:pPr lvl="0"/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5081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Typy </a:t>
            </a:r>
            <a:r>
              <a:rPr lang="cs-CZ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chování</a:t>
            </a:r>
            <a:endParaRPr lang="cs-CZ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Rozeznávání čtyř typů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chování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Pod tlakem mají lidé tendenci reagovat jedním ze čtyř způsobů</a:t>
            </a:r>
            <a:r>
              <a:rPr lang="cs-CZ" sz="3200" dirty="0" smtClean="0"/>
              <a:t>:</a:t>
            </a:r>
          </a:p>
          <a:p>
            <a:pPr marL="0" indent="0">
              <a:buNone/>
            </a:pPr>
            <a:endParaRPr lang="cs-CZ" sz="3200" b="1" dirty="0"/>
          </a:p>
          <a:p>
            <a:pPr lvl="1"/>
            <a:r>
              <a:rPr 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otevřeně agresivně</a:t>
            </a:r>
          </a:p>
          <a:p>
            <a:pPr lvl="1"/>
            <a:r>
              <a:rPr 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nepřímo agresivně</a:t>
            </a:r>
          </a:p>
          <a:p>
            <a:pPr lvl="1"/>
            <a:r>
              <a:rPr 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pasivně</a:t>
            </a:r>
          </a:p>
          <a:p>
            <a:pPr lvl="1"/>
            <a:r>
              <a:rPr 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asertivně</a:t>
            </a:r>
          </a:p>
        </p:txBody>
      </p:sp>
    </p:spTree>
    <p:extLst>
      <p:ext uri="{BB962C8B-B14F-4D97-AF65-F5344CB8AC3E}">
        <p14:creationId xmlns="" xmlns:p14="http://schemas.microsoft.com/office/powerpoint/2010/main" val="42392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ASERTIVITA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36912"/>
            <a:ext cx="8712968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/>
              <a:t>Pasivita → Aktivita →Asertivita →Manipulace →</a:t>
            </a:r>
            <a:r>
              <a:rPr lang="cs-CZ" sz="2600" dirty="0" smtClean="0"/>
              <a:t>Agresivita</a:t>
            </a:r>
            <a:endParaRPr lang="cs-CZ" sz="2600" dirty="0"/>
          </a:p>
        </p:txBody>
      </p:sp>
    </p:spTree>
    <p:extLst>
      <p:ext uri="{BB962C8B-B14F-4D97-AF65-F5344CB8AC3E}">
        <p14:creationId xmlns="" xmlns:p14="http://schemas.microsoft.com/office/powerpoint/2010/main" val="36466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5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Asertivita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altLang="cs-CZ" dirty="0" err="1"/>
              <a:t>Assertio</a:t>
            </a:r>
            <a:r>
              <a:rPr lang="cs-CZ" altLang="cs-CZ" dirty="0"/>
              <a:t> = </a:t>
            </a:r>
            <a:r>
              <a:rPr lang="cs-CZ" altLang="cs-CZ" dirty="0" smtClean="0"/>
              <a:t>tvrzení</a:t>
            </a:r>
          </a:p>
          <a:p>
            <a:endParaRPr lang="cs-CZ" altLang="cs-CZ" dirty="0"/>
          </a:p>
          <a:p>
            <a:r>
              <a:rPr lang="cs-CZ" altLang="cs-CZ" dirty="0"/>
              <a:t>To </a:t>
            </a:r>
            <a:r>
              <a:rPr lang="cs-CZ" altLang="cs-CZ" dirty="0" err="1"/>
              <a:t>assert</a:t>
            </a:r>
            <a:r>
              <a:rPr lang="cs-CZ" altLang="cs-CZ" dirty="0"/>
              <a:t> = prosadit </a:t>
            </a:r>
            <a:r>
              <a:rPr lang="cs-CZ" altLang="cs-CZ" dirty="0" smtClean="0"/>
              <a:t>se</a:t>
            </a:r>
          </a:p>
          <a:p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= </a:t>
            </a:r>
            <a:r>
              <a:rPr lang="cs-CZ" altLang="cs-CZ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zdravé nebo přiměřené </a:t>
            </a:r>
            <a:r>
              <a:rPr lang="cs-CZ" alt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sebeprosazení</a:t>
            </a:r>
          </a:p>
          <a:p>
            <a:pPr marL="0" indent="0">
              <a:buNone/>
            </a:pPr>
            <a:endParaRPr lang="cs-CZ" altLang="cs-CZ" b="1" dirty="0"/>
          </a:p>
          <a:p>
            <a:pPr marL="0" indent="0">
              <a:buNone/>
            </a:pPr>
            <a:r>
              <a:rPr lang="cs-CZ" altLang="cs-CZ" dirty="0" smtClean="0"/>
              <a:t>= </a:t>
            </a:r>
            <a:r>
              <a:rPr lang="cs-CZ" altLang="cs-CZ" dirty="0"/>
              <a:t>komunikační technika zaměřená na </a:t>
            </a:r>
            <a:r>
              <a:rPr lang="cs-CZ" altLang="cs-CZ" b="1" dirty="0"/>
              <a:t>prosazení</a:t>
            </a:r>
            <a:r>
              <a:rPr lang="cs-CZ" altLang="cs-CZ" dirty="0"/>
              <a:t> vlastních </a:t>
            </a:r>
            <a:r>
              <a:rPr lang="cs-CZ" altLang="cs-CZ" b="1" dirty="0"/>
              <a:t>požadavků,</a:t>
            </a:r>
            <a:r>
              <a:rPr lang="cs-CZ" altLang="cs-CZ" dirty="0"/>
              <a:t> </a:t>
            </a:r>
            <a:r>
              <a:rPr lang="cs-CZ" altLang="cs-CZ" b="1" dirty="0"/>
              <a:t>potřeb</a:t>
            </a:r>
            <a:r>
              <a:rPr lang="cs-CZ" altLang="cs-CZ" dirty="0"/>
              <a:t>, nároků </a:t>
            </a:r>
            <a:r>
              <a:rPr lang="cs-CZ" altLang="cs-CZ" b="1" dirty="0"/>
              <a:t>přiměřenými </a:t>
            </a:r>
            <a:r>
              <a:rPr lang="cs-CZ" altLang="cs-CZ" b="1" dirty="0" smtClean="0"/>
              <a:t>prostředky</a:t>
            </a:r>
          </a:p>
          <a:p>
            <a:endParaRPr lang="cs-CZ" altLang="cs-CZ" b="1" dirty="0"/>
          </a:p>
          <a:p>
            <a:r>
              <a:rPr lang="cs-CZ" altLang="cs-CZ" dirty="0"/>
              <a:t>Bez ubližování druhým, </a:t>
            </a:r>
            <a:r>
              <a:rPr lang="cs-CZ" altLang="cs-CZ" b="1" dirty="0"/>
              <a:t>respektování </a:t>
            </a:r>
            <a:r>
              <a:rPr lang="cs-CZ" altLang="cs-CZ" dirty="0"/>
              <a:t>jejich i vlastní důstojnosti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1315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Asertivita jako strategie </a:t>
            </a:r>
            <a:r>
              <a:rPr lang="cs-CZ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jednání</a:t>
            </a:r>
            <a:endParaRPr lang="cs-CZ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20688"/>
            <a:ext cx="8496944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r>
              <a:rPr 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Přibližně lze říct, že je to zdravé, přiměřené sebeprosazení.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2800" dirty="0"/>
              <a:t>Nejednat na úkor druhých, ale také nepřipustit jednání ostatních na můj účet.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r>
              <a:rPr lang="cs-CZ" sz="2800" dirty="0"/>
              <a:t>Asertivní jednání je interaktivní, protože předpokládá jak možnost vyjádřit vlastní myšlenky a pocity, tak i možnost přijmout pocity a myšlenky druhých.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="" xmlns:p14="http://schemas.microsoft.com/office/powerpoint/2010/main" val="14399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5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cs-CZ" altLang="cs-CZ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Poznání  </a:t>
            </a:r>
            <a:r>
              <a:rPr lang="cs-CZ" altLang="cs-CZ" sz="2800" b="1" dirty="0" smtClean="0"/>
              <a:t> </a:t>
            </a:r>
            <a:r>
              <a:rPr lang="cs-CZ" altLang="cs-CZ" sz="2800" dirty="0"/>
              <a:t>(rozeznání vlastních pocitů a potřeb, schopnost vnímat je u sebe i druhých</a:t>
            </a:r>
            <a:r>
              <a:rPr lang="cs-CZ" altLang="cs-CZ" sz="2800" dirty="0" smtClean="0"/>
              <a:t>)</a:t>
            </a:r>
          </a:p>
          <a:p>
            <a:endParaRPr lang="cs-CZ" altLang="cs-CZ" sz="2800" dirty="0"/>
          </a:p>
          <a:p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Projevení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  (</a:t>
            </a:r>
            <a:r>
              <a:rPr lang="cs-CZ" altLang="cs-CZ" sz="2800" dirty="0"/>
              <a:t>vyjádření vlastních pocitů, stavů, potřeb</a:t>
            </a:r>
            <a:r>
              <a:rPr lang="cs-CZ" altLang="cs-CZ" sz="2800" dirty="0" smtClean="0"/>
              <a:t>)</a:t>
            </a:r>
          </a:p>
          <a:p>
            <a:endParaRPr lang="cs-CZ" altLang="cs-CZ" sz="2800" dirty="0"/>
          </a:p>
          <a:p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Prosazení</a:t>
            </a:r>
            <a:r>
              <a:rPr lang="cs-CZ" altLang="cs-CZ" sz="2800" b="1" dirty="0"/>
              <a:t> </a:t>
            </a:r>
            <a:r>
              <a:rPr lang="cs-CZ" altLang="cs-CZ" sz="2800" b="1" dirty="0" smtClean="0"/>
              <a:t>  </a:t>
            </a:r>
            <a:r>
              <a:rPr lang="cs-CZ" altLang="cs-CZ" sz="2800" dirty="0" smtClean="0"/>
              <a:t>(</a:t>
            </a:r>
            <a:r>
              <a:rPr lang="cs-CZ" altLang="cs-CZ" sz="2800" dirty="0"/>
              <a:t>udržení svého názoru, postoje, hodnoty, i proti tlaku ostatních)</a:t>
            </a:r>
          </a:p>
        </p:txBody>
      </p:sp>
    </p:spTree>
    <p:extLst>
      <p:ext uri="{BB962C8B-B14F-4D97-AF65-F5344CB8AC3E}">
        <p14:creationId xmlns="" xmlns:p14="http://schemas.microsoft.com/office/powerpoint/2010/main" val="20874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1"/>
            <a:ext cx="8229600" cy="720502"/>
          </a:xfrm>
        </p:spPr>
        <p:txBody>
          <a:bodyPr>
            <a:noAutofit/>
          </a:bodyPr>
          <a:lstStyle/>
          <a:p>
            <a:pPr algn="ctr"/>
            <a:r>
              <a:rPr lang="cs-CZ" altLang="cs-CZ" sz="4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základních znaků asertivity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6792"/>
            <a:ext cx="8229600" cy="4890046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/>
              <a:t>Otevřené vyjadřování </a:t>
            </a:r>
            <a:r>
              <a:rPr lang="cs-CZ" altLang="cs-CZ" sz="2800" b="1" dirty="0"/>
              <a:t>pocitů </a:t>
            </a:r>
            <a:r>
              <a:rPr lang="cs-CZ" altLang="cs-CZ" sz="2800" dirty="0"/>
              <a:t>(</a:t>
            </a:r>
            <a:r>
              <a:rPr lang="cs-CZ" altLang="cs-CZ" sz="2800" b="1" dirty="0">
                <a:solidFill>
                  <a:srgbClr val="00B0F0"/>
                </a:solidFill>
              </a:rPr>
              <a:t>feeling talk</a:t>
            </a:r>
            <a:r>
              <a:rPr lang="cs-CZ" altLang="cs-CZ" sz="2800" dirty="0">
                <a:solidFill>
                  <a:srgbClr val="00B0F0"/>
                </a:solidFill>
              </a:rPr>
              <a:t> </a:t>
            </a:r>
            <a:r>
              <a:rPr lang="cs-CZ" altLang="cs-CZ" sz="2800" dirty="0"/>
              <a:t>– „to mně mrzí, štve mě to</a:t>
            </a:r>
            <a:r>
              <a:rPr lang="cs-CZ" altLang="cs-CZ" sz="2800" dirty="0" smtClean="0"/>
              <a:t>“)</a:t>
            </a:r>
          </a:p>
          <a:p>
            <a:endParaRPr lang="cs-CZ" altLang="cs-CZ" sz="2800" dirty="0"/>
          </a:p>
          <a:p>
            <a:r>
              <a:rPr lang="cs-CZ" altLang="cs-CZ" sz="2800" dirty="0"/>
              <a:t>Mimika a </a:t>
            </a:r>
            <a:r>
              <a:rPr lang="cs-CZ" altLang="cs-CZ" sz="2800" dirty="0" err="1"/>
              <a:t>gestika</a:t>
            </a:r>
            <a:r>
              <a:rPr lang="cs-CZ" altLang="cs-CZ" sz="2800" dirty="0"/>
              <a:t> v souladu s pocity (</a:t>
            </a:r>
            <a:r>
              <a:rPr lang="cs-CZ" altLang="cs-CZ" sz="2800" b="1" dirty="0" err="1">
                <a:solidFill>
                  <a:srgbClr val="00B0F0"/>
                </a:solidFill>
              </a:rPr>
              <a:t>facial</a:t>
            </a:r>
            <a:r>
              <a:rPr lang="cs-CZ" altLang="cs-CZ" sz="2800" b="1" dirty="0">
                <a:solidFill>
                  <a:srgbClr val="00B0F0"/>
                </a:solidFill>
              </a:rPr>
              <a:t> talk</a:t>
            </a:r>
            <a:r>
              <a:rPr lang="cs-CZ" altLang="cs-CZ" sz="2800" dirty="0" smtClean="0"/>
              <a:t>)</a:t>
            </a:r>
          </a:p>
          <a:p>
            <a:endParaRPr lang="cs-CZ" altLang="cs-CZ" sz="2800" dirty="0"/>
          </a:p>
          <a:p>
            <a:r>
              <a:rPr lang="cs-CZ" altLang="cs-CZ" sz="2800" dirty="0"/>
              <a:t>Užívání „</a:t>
            </a:r>
            <a:r>
              <a:rPr lang="cs-CZ" altLang="cs-CZ" sz="2800" b="1" dirty="0">
                <a:solidFill>
                  <a:srgbClr val="00B0F0"/>
                </a:solidFill>
              </a:rPr>
              <a:t>já</a:t>
            </a:r>
            <a:r>
              <a:rPr lang="cs-CZ" altLang="cs-CZ" sz="2800" b="1" dirty="0"/>
              <a:t>“ </a:t>
            </a:r>
            <a:endParaRPr lang="cs-CZ" altLang="cs-CZ" sz="2800" b="1" dirty="0" smtClean="0"/>
          </a:p>
          <a:p>
            <a:endParaRPr lang="cs-CZ" altLang="cs-CZ" sz="2800" b="1" dirty="0"/>
          </a:p>
          <a:p>
            <a:r>
              <a:rPr lang="cs-CZ" altLang="cs-CZ" sz="2800" dirty="0"/>
              <a:t>Přijímání </a:t>
            </a:r>
            <a:r>
              <a:rPr lang="cs-CZ" altLang="cs-CZ" sz="2800" b="1" dirty="0">
                <a:solidFill>
                  <a:srgbClr val="00B0F0"/>
                </a:solidFill>
              </a:rPr>
              <a:t>pochvaly</a:t>
            </a:r>
            <a:r>
              <a:rPr lang="cs-CZ" altLang="cs-CZ" sz="2800" b="1" dirty="0"/>
              <a:t> </a:t>
            </a:r>
            <a:endParaRPr lang="cs-CZ" altLang="cs-CZ" sz="2800" b="1" dirty="0" smtClean="0"/>
          </a:p>
          <a:p>
            <a:endParaRPr lang="cs-CZ" altLang="cs-CZ" sz="2800" b="1" dirty="0"/>
          </a:p>
          <a:p>
            <a:r>
              <a:rPr lang="cs-CZ" altLang="cs-CZ" sz="2800" dirty="0"/>
              <a:t>Umění říkat „</a:t>
            </a:r>
            <a:r>
              <a:rPr lang="cs-CZ" altLang="cs-CZ" sz="2800" b="1" dirty="0">
                <a:solidFill>
                  <a:srgbClr val="00B0F0"/>
                </a:solidFill>
              </a:rPr>
              <a:t>ne</a:t>
            </a:r>
            <a:r>
              <a:rPr lang="cs-CZ" altLang="cs-CZ" sz="2800" b="1" dirty="0"/>
              <a:t>“</a:t>
            </a:r>
          </a:p>
        </p:txBody>
      </p:sp>
      <p:pic>
        <p:nvPicPr>
          <p:cNvPr id="9221" name="Picture 5" descr="first-speaker-group-discus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33056"/>
            <a:ext cx="3441700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36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0956"/>
            <a:ext cx="82296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Dovednosti asertivity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Asertivní člověk </a:t>
            </a:r>
            <a:r>
              <a:rPr lang="cs-CZ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dovede </a:t>
            </a:r>
            <a:r>
              <a:rPr lang="cs-CZ" sz="2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věcně čelit:</a:t>
            </a:r>
            <a:endParaRPr lang="cs-CZ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cs-CZ" sz="2800" dirty="0"/>
              <a:t>neoprávněné kritice</a:t>
            </a:r>
          </a:p>
          <a:p>
            <a:pPr lvl="0"/>
            <a:r>
              <a:rPr lang="cs-CZ" sz="2800" dirty="0"/>
              <a:t>manipulaci</a:t>
            </a:r>
          </a:p>
          <a:p>
            <a:pPr lvl="0"/>
            <a:r>
              <a:rPr lang="cs-CZ" sz="2800" dirty="0"/>
              <a:t>agresivním výpadům namířeným vůči nám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pPr marL="0" indent="0">
              <a:buNone/>
            </a:pPr>
            <a:r>
              <a:rPr lang="cs-CZ" sz="2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Asertivní člověk také dovede:</a:t>
            </a:r>
            <a:endParaRPr lang="cs-CZ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cs-CZ" sz="2800" dirty="0"/>
              <a:t>požádat o laskavost, aniž by se při tom cítil trapně</a:t>
            </a:r>
          </a:p>
          <a:p>
            <a:pPr lvl="0"/>
            <a:r>
              <a:rPr lang="cs-CZ" sz="2800" dirty="0"/>
              <a:t>přijmout pochvalu bez rozpaků</a:t>
            </a:r>
          </a:p>
          <a:p>
            <a:pPr lvl="0"/>
            <a:r>
              <a:rPr lang="cs-CZ" sz="2800" dirty="0"/>
              <a:t>otevřeně projevit své pocity, názory nebo postoje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173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Čím se vyznačuje asertivní chování</a:t>
            </a:r>
            <a:endParaRPr lang="cs-CZ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568952" cy="4741987"/>
          </a:xfrm>
        </p:spPr>
        <p:txBody>
          <a:bodyPr>
            <a:noAutofit/>
          </a:bodyPr>
          <a:lstStyle/>
          <a:p>
            <a:r>
              <a:rPr lang="cs-CZ" sz="2600" dirty="0" smtClean="0"/>
              <a:t>klidným</a:t>
            </a:r>
            <a:r>
              <a:rPr lang="cs-CZ" sz="2600" dirty="0"/>
              <a:t>, příjemným </a:t>
            </a:r>
            <a:r>
              <a:rPr lang="cs-CZ" sz="2600" dirty="0" smtClean="0"/>
              <a:t>hlasem</a:t>
            </a:r>
          </a:p>
          <a:p>
            <a:pPr marL="0" indent="0">
              <a:buNone/>
            </a:pPr>
            <a:endParaRPr lang="cs-CZ" sz="1200" dirty="0"/>
          </a:p>
          <a:p>
            <a:r>
              <a:rPr lang="cs-CZ" sz="2600" dirty="0"/>
              <a:t>dobrým vizuálním </a:t>
            </a:r>
            <a:r>
              <a:rPr lang="cs-CZ" sz="2600" dirty="0" smtClean="0"/>
              <a:t>kontaktem</a:t>
            </a:r>
          </a:p>
          <a:p>
            <a:pPr marL="0" indent="0">
              <a:buNone/>
            </a:pPr>
            <a:endParaRPr lang="cs-CZ" sz="1200" dirty="0"/>
          </a:p>
          <a:p>
            <a:r>
              <a:rPr lang="cs-CZ" sz="2600" dirty="0"/>
              <a:t>schopností </a:t>
            </a:r>
            <a:r>
              <a:rPr lang="cs-CZ" sz="2600" dirty="0" smtClean="0"/>
              <a:t>naslouchat</a:t>
            </a:r>
          </a:p>
          <a:p>
            <a:pPr marL="0" indent="0">
              <a:buNone/>
            </a:pPr>
            <a:endParaRPr lang="cs-CZ" sz="1200" dirty="0"/>
          </a:p>
          <a:p>
            <a:r>
              <a:rPr lang="cs-CZ" sz="2600" dirty="0"/>
              <a:t>vyrovnaným postojem k </a:t>
            </a:r>
            <a:r>
              <a:rPr lang="cs-CZ" sz="2600" dirty="0" smtClean="0"/>
              <a:t>problémům</a:t>
            </a:r>
          </a:p>
          <a:p>
            <a:pPr marL="0" indent="0">
              <a:buNone/>
            </a:pPr>
            <a:endParaRPr lang="cs-CZ" sz="1200" dirty="0"/>
          </a:p>
          <a:p>
            <a:r>
              <a:rPr lang="cs-CZ" sz="2600" dirty="0"/>
              <a:t>jasným formulováním a zdůvodněním vlastních potřeb a </a:t>
            </a:r>
            <a:r>
              <a:rPr lang="cs-CZ" sz="2600" dirty="0" smtClean="0"/>
              <a:t>přání</a:t>
            </a:r>
          </a:p>
          <a:p>
            <a:pPr marL="0" indent="0">
              <a:buNone/>
            </a:pPr>
            <a:endParaRPr lang="cs-CZ" sz="1200" dirty="0"/>
          </a:p>
          <a:p>
            <a:r>
              <a:rPr lang="cs-CZ" sz="2600" dirty="0"/>
              <a:t>klidnou reakcí na </a:t>
            </a:r>
            <a:r>
              <a:rPr lang="cs-CZ" sz="2600" dirty="0" smtClean="0"/>
              <a:t>odmítnutí</a:t>
            </a:r>
            <a:endParaRPr lang="cs-CZ" sz="2600" dirty="0"/>
          </a:p>
        </p:txBody>
      </p:sp>
    </p:spTree>
    <p:extLst>
      <p:ext uri="{BB962C8B-B14F-4D97-AF65-F5344CB8AC3E}">
        <p14:creationId xmlns="" xmlns:p14="http://schemas.microsoft.com/office/powerpoint/2010/main" val="604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cs-CZ" sz="2800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</a:t>
            </a:r>
            <a:r>
              <a:rPr lang="cs-CZ" sz="2800" i="1" dirty="0"/>
              <a:t> </a:t>
            </a:r>
            <a:r>
              <a:rPr lang="cs-CZ" sz="2800" dirty="0"/>
              <a:t>znamenalo původně „vespolné účastnění“ a </a:t>
            </a:r>
            <a:r>
              <a:rPr lang="cs-CZ" sz="2800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communicare</a:t>
            </a:r>
            <a:r>
              <a:rPr lang="cs-CZ" sz="2800" dirty="0"/>
              <a:t> „činit něco společným, společně něco sdílet“. 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Tedy </a:t>
            </a:r>
            <a:r>
              <a:rPr lang="cs-CZ" sz="2800" dirty="0"/>
              <a:t>komunikací je nejen „</a:t>
            </a:r>
            <a:r>
              <a:rPr lang="cs-CZ" sz="2800" i="1" dirty="0"/>
              <a:t>sdělování</a:t>
            </a:r>
            <a:r>
              <a:rPr lang="cs-CZ" sz="2800" dirty="0"/>
              <a:t>“, ale také „</a:t>
            </a:r>
            <a:r>
              <a:rPr lang="cs-CZ" sz="2800" i="1" dirty="0"/>
              <a:t>sdílení</a:t>
            </a:r>
            <a:r>
              <a:rPr lang="cs-CZ" sz="2800" dirty="0"/>
              <a:t>“.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403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ASERTIVNÍ PRÁVA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640960" cy="54726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 smtClean="0"/>
              <a:t>1</a:t>
            </a:r>
            <a:r>
              <a:rPr lang="cs-CZ" sz="2600" dirty="0"/>
              <a:t>) Mám právo sám posuzovat své vlastní chování, myšlenky a  pocity a být si za ně a za jejich důsledky sám  </a:t>
            </a:r>
            <a:r>
              <a:rPr lang="cs-CZ" sz="2600" dirty="0" smtClean="0"/>
              <a:t>zodpovědný.</a:t>
            </a: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/>
              <a:t>2) Mám právo nenabízet žádné výmluvy, vysvětlení ani omluvy  svého  </a:t>
            </a:r>
            <a:r>
              <a:rPr lang="cs-CZ" sz="2600" dirty="0" smtClean="0"/>
              <a:t>chování.</a:t>
            </a: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 smtClean="0"/>
              <a:t>3</a:t>
            </a:r>
            <a:r>
              <a:rPr lang="cs-CZ" sz="2600" dirty="0"/>
              <a:t>) Mám právo posoudit, zda a nakolik jsem zodpovědný za  řešení problémů druhých </a:t>
            </a:r>
            <a:r>
              <a:rPr lang="cs-CZ" sz="2600" dirty="0" smtClean="0"/>
              <a:t>lidí.</a:t>
            </a: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 smtClean="0"/>
              <a:t>4</a:t>
            </a:r>
            <a:r>
              <a:rPr lang="cs-CZ" sz="2600" dirty="0"/>
              <a:t>) Mám právo změnit svůj </a:t>
            </a:r>
            <a:r>
              <a:rPr lang="cs-CZ" sz="2600" dirty="0" smtClean="0"/>
              <a:t>názor.</a:t>
            </a: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 smtClean="0"/>
              <a:t>5</a:t>
            </a:r>
            <a:r>
              <a:rPr lang="cs-CZ" sz="2600" dirty="0"/>
              <a:t>) Mám právo dělat chyby a být si za ně </a:t>
            </a:r>
            <a:r>
              <a:rPr lang="cs-CZ" sz="2600" dirty="0" smtClean="0"/>
              <a:t>zodpověd</a:t>
            </a:r>
            <a:r>
              <a:rPr lang="cs-CZ" dirty="0" smtClean="0"/>
              <a:t>ný.</a:t>
            </a: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="" xmlns:p14="http://schemas.microsoft.com/office/powerpoint/2010/main" val="29281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1855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ASERTIVNÍ PRÁVA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/>
              <a:t>6) Mám právo říci: "Já nevím!"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 smtClean="0"/>
              <a:t>7</a:t>
            </a:r>
            <a:r>
              <a:rPr lang="cs-CZ" sz="2600" dirty="0"/>
              <a:t>) Mám právo být nezávislý na dobré vůli </a:t>
            </a:r>
            <a:r>
              <a:rPr lang="cs-CZ" sz="2600" dirty="0" smtClean="0"/>
              <a:t>ostatních.</a:t>
            </a: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 smtClean="0"/>
              <a:t>8</a:t>
            </a:r>
            <a:r>
              <a:rPr lang="cs-CZ" sz="2600" dirty="0"/>
              <a:t>) Mám právo dělat nelogická </a:t>
            </a:r>
            <a:r>
              <a:rPr lang="cs-CZ" sz="2600" dirty="0" smtClean="0"/>
              <a:t>rozhodnutí.</a:t>
            </a: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 smtClean="0"/>
              <a:t>9</a:t>
            </a:r>
            <a:r>
              <a:rPr lang="cs-CZ" sz="2600" dirty="0"/>
              <a:t>) Mám právo říci: "Já ti nerozumím!"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 smtClean="0"/>
              <a:t>10</a:t>
            </a:r>
            <a:r>
              <a:rPr lang="cs-CZ" sz="2600" dirty="0"/>
              <a:t>) Mám právo říci: "Je mi to jedno!"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145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171400"/>
            <a:ext cx="8208912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POVINNOSTI ASERTIVITY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7313613" cy="5256584"/>
          </a:xfrm>
        </p:spPr>
        <p:txBody>
          <a:bodyPr>
            <a:normAutofit fontScale="92500" lnSpcReduction="10000"/>
          </a:bodyPr>
          <a:lstStyle/>
          <a:p>
            <a:pPr marL="552450" indent="-552450"/>
            <a:r>
              <a:rPr lang="cs-CZ" sz="2600" dirty="0"/>
              <a:t>Vědět, co </a:t>
            </a:r>
            <a:r>
              <a:rPr lang="cs-CZ" sz="2600" dirty="0" smtClean="0"/>
              <a:t>chci.</a:t>
            </a:r>
          </a:p>
          <a:p>
            <a:pPr marL="0" indent="0">
              <a:buNone/>
            </a:pPr>
            <a:endParaRPr lang="cs-CZ" sz="2200" dirty="0"/>
          </a:p>
          <a:p>
            <a:pPr marL="552450" indent="-552450"/>
            <a:r>
              <a:rPr lang="cs-CZ" sz="2600" dirty="0"/>
              <a:t>Nést odpovědnost za své </a:t>
            </a:r>
            <a:r>
              <a:rPr lang="cs-CZ" sz="2600" dirty="0" smtClean="0"/>
              <a:t>chování.</a:t>
            </a:r>
          </a:p>
          <a:p>
            <a:pPr marL="0" indent="0">
              <a:buNone/>
            </a:pPr>
            <a:endParaRPr lang="cs-CZ" sz="2200" dirty="0"/>
          </a:p>
          <a:p>
            <a:pPr marL="552450" indent="-552450"/>
            <a:r>
              <a:rPr lang="cs-CZ" sz="2600" dirty="0"/>
              <a:t>Nenalhávat si do vlastní </a:t>
            </a:r>
            <a:r>
              <a:rPr lang="cs-CZ" sz="2600" dirty="0" smtClean="0"/>
              <a:t>kapsy.</a:t>
            </a:r>
          </a:p>
          <a:p>
            <a:pPr marL="0" indent="0">
              <a:buNone/>
            </a:pPr>
            <a:endParaRPr lang="cs-CZ" sz="2200" dirty="0"/>
          </a:p>
          <a:p>
            <a:pPr marL="552450" indent="-552450"/>
            <a:r>
              <a:rPr lang="cs-CZ" sz="2600" dirty="0"/>
              <a:t>Nenalhávat si o </a:t>
            </a:r>
            <a:r>
              <a:rPr lang="cs-CZ" sz="2600" dirty="0" smtClean="0"/>
              <a:t>druhých.</a:t>
            </a:r>
          </a:p>
          <a:p>
            <a:pPr marL="0" indent="0">
              <a:buNone/>
            </a:pPr>
            <a:endParaRPr lang="cs-CZ" sz="2200" dirty="0"/>
          </a:p>
          <a:p>
            <a:pPr marL="552450" indent="-552450"/>
            <a:r>
              <a:rPr lang="cs-CZ" sz="2600" dirty="0"/>
              <a:t>Nestydět se říct, co chci a jak situaci </a:t>
            </a:r>
            <a:r>
              <a:rPr lang="cs-CZ" sz="2600" dirty="0" smtClean="0"/>
              <a:t>prožívám.</a:t>
            </a:r>
          </a:p>
          <a:p>
            <a:pPr marL="0" indent="0">
              <a:buNone/>
            </a:pPr>
            <a:endParaRPr lang="cs-CZ" sz="2200" dirty="0"/>
          </a:p>
          <a:p>
            <a:pPr marL="552450" indent="-552450"/>
            <a:r>
              <a:rPr lang="cs-CZ" sz="2600" dirty="0"/>
              <a:t>Nesnažit se s druhými </a:t>
            </a:r>
            <a:r>
              <a:rPr lang="cs-CZ" sz="2600" dirty="0" smtClean="0"/>
              <a:t>manipulovat.</a:t>
            </a:r>
          </a:p>
          <a:p>
            <a:pPr marL="0" indent="0">
              <a:buNone/>
            </a:pPr>
            <a:endParaRPr lang="cs-CZ" sz="2200" dirty="0"/>
          </a:p>
          <a:p>
            <a:pPr marL="552450" indent="-552450"/>
            <a:r>
              <a:rPr lang="cs-CZ" sz="2600" dirty="0"/>
              <a:t>Naučit se pozorně naslouchat a </a:t>
            </a:r>
            <a:r>
              <a:rPr lang="cs-CZ" sz="2600" dirty="0" smtClean="0"/>
              <a:t>slyšet.</a:t>
            </a:r>
            <a:endParaRPr lang="cs-CZ" sz="2600" dirty="0"/>
          </a:p>
        </p:txBody>
      </p:sp>
    </p:spTree>
    <p:extLst>
      <p:ext uri="{BB962C8B-B14F-4D97-AF65-F5344CB8AC3E}">
        <p14:creationId xmlns="" xmlns:p14="http://schemas.microsoft.com/office/powerpoint/2010/main" val="1432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360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Asertivita = </a:t>
            </a:r>
            <a:r>
              <a:rPr lang="cs-CZ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vážit </a:t>
            </a:r>
            <a:r>
              <a:rPr lang="cs-CZ" sz="40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 sám sebe</a:t>
            </a:r>
            <a:endParaRPr lang="cs-CZ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600" b="1" dirty="0" smtClean="0"/>
              <a:t>   </a:t>
            </a:r>
            <a:r>
              <a:rPr lang="cs-CZ" sz="2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Existují </a:t>
            </a:r>
            <a:r>
              <a:rPr lang="cs-CZ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tři případy, kdy je nezbytné </a:t>
            </a:r>
            <a:r>
              <a:rPr lang="cs-CZ" sz="2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mluvčího přerušit:</a:t>
            </a:r>
          </a:p>
          <a:p>
            <a:pPr>
              <a:buFont typeface="Wingdings" pitchFamily="2" charset="2"/>
              <a:buNone/>
            </a:pPr>
            <a:endParaRPr lang="cs-CZ" dirty="0"/>
          </a:p>
          <a:p>
            <a:r>
              <a:rPr lang="cs-CZ" sz="2800" dirty="0"/>
              <a:t>k ukončení nepřijatého a urážlivého </a:t>
            </a:r>
            <a:r>
              <a:rPr lang="cs-CZ" sz="2800" dirty="0" smtClean="0"/>
              <a:t>projevu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k přerušení někoho, kdo se začíná </a:t>
            </a:r>
            <a:r>
              <a:rPr lang="cs-CZ" sz="2800" dirty="0" smtClean="0"/>
              <a:t>opakovat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k opětnému přerušení, když přerušili vás.</a:t>
            </a:r>
          </a:p>
        </p:txBody>
      </p:sp>
    </p:spTree>
    <p:extLst>
      <p:ext uri="{BB962C8B-B14F-4D97-AF65-F5344CB8AC3E}">
        <p14:creationId xmlns="" xmlns:p14="http://schemas.microsoft.com/office/powerpoint/2010/main" val="8475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Techniky asertivity</a:t>
            </a:r>
            <a:r>
              <a:rPr lang="cs-CZ" sz="4400" dirty="0"/>
              <a:t/>
            </a:r>
            <a:br>
              <a:rPr lang="cs-CZ" sz="4400" dirty="0"/>
            </a:b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28" y="2276872"/>
            <a:ext cx="45720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757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80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Reakce zpětnou vazbou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/>
              <a:t>„</a:t>
            </a:r>
            <a:r>
              <a:rPr lang="cs-CZ" altLang="cs-CZ" sz="2800" b="1" dirty="0"/>
              <a:t>Když ty děláš to, já se cítím takto.“ </a:t>
            </a:r>
            <a:endParaRPr lang="cs-CZ" altLang="cs-CZ" sz="2800" b="1" dirty="0" smtClean="0"/>
          </a:p>
          <a:p>
            <a:endParaRPr lang="cs-CZ" altLang="cs-CZ" sz="2800" b="1" dirty="0"/>
          </a:p>
          <a:p>
            <a:r>
              <a:rPr lang="cs-CZ" altLang="cs-CZ" sz="2800" dirty="0"/>
              <a:t>Máš hezký účes </a:t>
            </a:r>
            <a:r>
              <a:rPr lang="cs-CZ" altLang="cs-CZ" sz="2800" dirty="0" smtClean="0"/>
              <a:t>x </a:t>
            </a:r>
            <a:r>
              <a:rPr lang="cs-CZ" altLang="cs-CZ" sz="2800" dirty="0"/>
              <a:t>tvůj účes se mi líbí </a:t>
            </a:r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 smtClean="0"/>
              <a:t>– </a:t>
            </a:r>
            <a:r>
              <a:rPr lang="cs-CZ" altLang="cs-CZ" sz="2800" dirty="0"/>
              <a:t>osobnější pocit, reakce zpětnou </a:t>
            </a:r>
            <a:r>
              <a:rPr lang="cs-CZ" altLang="cs-CZ" sz="2800" dirty="0" smtClean="0"/>
              <a:t>vazbou.</a:t>
            </a:r>
            <a:endParaRPr lang="cs-CZ" alt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36" t="6186" r="11538"/>
          <a:stretch/>
        </p:blipFill>
        <p:spPr bwMode="auto">
          <a:xfrm>
            <a:off x="2771800" y="4232366"/>
            <a:ext cx="3187337" cy="235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173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03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Pozitivní aserce</a:t>
            </a:r>
            <a:r>
              <a:rPr lang="cs-CZ" altLang="cs-CZ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784976" cy="4525963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Vyjadřujeme druhým </a:t>
            </a:r>
            <a:r>
              <a:rPr lang="cs-CZ" altLang="cs-CZ" sz="2800" dirty="0">
                <a:solidFill>
                  <a:srgbClr val="00B0F0"/>
                </a:solidFill>
              </a:rPr>
              <a:t>pochvalu, ocenění, </a:t>
            </a:r>
            <a:r>
              <a:rPr lang="cs-CZ" altLang="cs-CZ" sz="2800" dirty="0"/>
              <a:t>dáváme najevo blízkost, vřelost, lásku, povzbuzujeme, dáváme </a:t>
            </a:r>
            <a:r>
              <a:rPr lang="cs-CZ" altLang="cs-CZ" sz="2800" dirty="0" smtClean="0"/>
              <a:t>komplimenty.</a:t>
            </a:r>
          </a:p>
          <a:p>
            <a:endParaRPr lang="cs-CZ" altLang="cs-CZ" dirty="0"/>
          </a:p>
          <a:p>
            <a:r>
              <a:rPr lang="cs-CZ" altLang="cs-CZ" sz="2800" b="1" dirty="0" smtClean="0"/>
              <a:t>Pravdivě a</a:t>
            </a:r>
            <a:r>
              <a:rPr lang="cs-CZ" altLang="cs-CZ" sz="2800" dirty="0" smtClean="0"/>
              <a:t> </a:t>
            </a:r>
            <a:r>
              <a:rPr lang="cs-CZ" altLang="cs-CZ" sz="2800" b="1" dirty="0" smtClean="0"/>
              <a:t>upřímné </a:t>
            </a:r>
            <a:r>
              <a:rPr lang="cs-CZ" altLang="cs-CZ" sz="2800" dirty="0" smtClean="0"/>
              <a:t>(ne </a:t>
            </a:r>
            <a:r>
              <a:rPr lang="cs-CZ" altLang="cs-CZ" sz="2800" dirty="0"/>
              <a:t>lichocení=manipulace)</a:t>
            </a:r>
          </a:p>
          <a:p>
            <a:endParaRPr lang="cs-CZ" altLang="cs-CZ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904109" cy="259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27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03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Negativní</a:t>
            </a:r>
            <a:r>
              <a:rPr lang="cs-CZ" altLang="cs-CZ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altLang="cs-CZ" sz="4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aserce</a:t>
            </a:r>
            <a:r>
              <a:rPr lang="cs-CZ" altLang="cs-CZ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784976" cy="4525963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rychlé a jednoznačné připuštění </a:t>
            </a:r>
            <a:r>
              <a:rPr lang="cs-CZ" altLang="cs-CZ" sz="2800" dirty="0">
                <a:solidFill>
                  <a:srgbClr val="00B0F0"/>
                </a:solidFill>
              </a:rPr>
              <a:t>oprávněnosti kritiky </a:t>
            </a:r>
            <a:r>
              <a:rPr lang="cs-CZ" altLang="cs-CZ" sz="2800" dirty="0"/>
              <a:t>omylu, nedostatku nebo chyby s příslibem </a:t>
            </a:r>
            <a:r>
              <a:rPr lang="cs-CZ" altLang="cs-CZ" sz="2800" dirty="0" smtClean="0"/>
              <a:t>nápravy.</a:t>
            </a:r>
            <a:endParaRPr lang="cs-CZ" alt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47431"/>
            <a:ext cx="4104456" cy="278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31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účinně a efektivně pochválit?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/>
              <a:t>Pochvala musí být upřímná. Druhý člověk vycítí, když není</a:t>
            </a:r>
            <a:r>
              <a:rPr lang="cs-CZ" sz="2800" dirty="0" smtClean="0"/>
              <a:t>.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Musí se vztahovat k něčemu konkrétnímu, co se nám opravdu líbí. </a:t>
            </a:r>
            <a:endParaRPr lang="cs-CZ" sz="2800" dirty="0" smtClean="0"/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Aby byla účinná, měla by být stručná a věcná. </a:t>
            </a:r>
            <a:endParaRPr lang="cs-CZ" sz="2800" dirty="0" smtClean="0"/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Měl by ji doprovázet oční kontakt.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361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Empatické naslouchání</a:t>
            </a:r>
            <a:r>
              <a:rPr lang="cs-CZ" altLang="cs-CZ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600" dirty="0"/>
              <a:t>Přijetí </a:t>
            </a:r>
            <a:r>
              <a:rPr lang="cs-CZ" altLang="cs-CZ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hodnocení</a:t>
            </a:r>
            <a:r>
              <a:rPr lang="cs-CZ" altLang="cs-CZ" sz="2600" dirty="0"/>
              <a:t>, s respektem, </a:t>
            </a:r>
            <a:r>
              <a:rPr lang="cs-CZ" altLang="cs-CZ" sz="2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úctou.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endParaRPr lang="cs-CZ" altLang="cs-CZ" sz="20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600" dirty="0"/>
              <a:t>Projevení </a:t>
            </a:r>
            <a:r>
              <a:rPr lang="cs-CZ" altLang="cs-CZ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zájmu</a:t>
            </a:r>
            <a:r>
              <a:rPr lang="cs-CZ" altLang="cs-CZ" sz="2600" b="1" dirty="0"/>
              <a:t> </a:t>
            </a:r>
            <a:r>
              <a:rPr lang="cs-CZ" altLang="cs-CZ" sz="2600" dirty="0"/>
              <a:t>v neverbální </a:t>
            </a:r>
            <a:r>
              <a:rPr lang="cs-CZ" altLang="cs-CZ" sz="2600" dirty="0" smtClean="0"/>
              <a:t>oblasti.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endParaRPr lang="cs-CZ" altLang="cs-CZ" sz="20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600" dirty="0"/>
              <a:t>Použití vět vyjadřujících </a:t>
            </a:r>
            <a:r>
              <a:rPr lang="cs-CZ" altLang="cs-CZ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pochopení a porozumění </a:t>
            </a:r>
            <a:r>
              <a:rPr lang="cs-CZ" altLang="cs-CZ" sz="2600" dirty="0"/>
              <a:t>(„Ano, rozumím vám, bylo vám to nepříjemné. Chápu vás, byla jste tím zaskočená</a:t>
            </a:r>
            <a:r>
              <a:rPr lang="cs-CZ" altLang="cs-CZ" sz="2600" dirty="0" smtClean="0"/>
              <a:t>.“).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endParaRPr lang="cs-CZ" altLang="cs-CZ" sz="20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Opakování celé věty</a:t>
            </a:r>
            <a:r>
              <a:rPr lang="cs-CZ" altLang="cs-CZ" sz="2600" dirty="0"/>
              <a:t>, kterou druhý řekl (ano, rozumím vám, říkáte, že vás to bolí při chůzi</a:t>
            </a:r>
            <a:r>
              <a:rPr lang="cs-CZ" altLang="cs-CZ" sz="2600" dirty="0" smtClean="0"/>
              <a:t>).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endParaRPr lang="cs-CZ" altLang="cs-CZ" sz="20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Parafrázování věty</a:t>
            </a:r>
            <a:r>
              <a:rPr lang="cs-CZ" altLang="cs-CZ" sz="2600" dirty="0"/>
              <a:t>, kterou druhý řekl, svými slovy (jestli ti dobře rozumím, naštvalo tě, že nepřišel</a:t>
            </a:r>
            <a:r>
              <a:rPr lang="cs-CZ" altLang="cs-CZ" sz="2600" dirty="0" smtClean="0"/>
              <a:t>).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endParaRPr lang="cs-CZ" altLang="cs-CZ" sz="14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Umění krátce shrnout smysl delšího </a:t>
            </a:r>
            <a:r>
              <a:rPr lang="cs-CZ" altLang="cs-CZ" sz="2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sdělení.</a:t>
            </a:r>
            <a:endParaRPr lang="cs-CZ" altLang="cs-CZ" sz="2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96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Zákony komunikace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(dle </a:t>
            </a:r>
            <a:r>
              <a:rPr lang="cs-CZ" dirty="0" err="1"/>
              <a:t>Watzlavicka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sz="3200" dirty="0"/>
              <a:t>Komunikace probíhá na dvou úrovních: </a:t>
            </a:r>
            <a:r>
              <a:rPr lang="cs-CZ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věcné</a:t>
            </a:r>
            <a:r>
              <a:rPr lang="cs-CZ" sz="3200" dirty="0"/>
              <a:t> (spíš muži) a </a:t>
            </a:r>
            <a:r>
              <a:rPr lang="cs-CZ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vztahové</a:t>
            </a:r>
            <a:r>
              <a:rPr lang="cs-CZ" sz="3200" dirty="0"/>
              <a:t> (spíš ženy</a:t>
            </a:r>
            <a:r>
              <a:rPr lang="cs-CZ" sz="3200" dirty="0" smtClean="0"/>
              <a:t>).</a:t>
            </a:r>
          </a:p>
          <a:p>
            <a:pPr lvl="0"/>
            <a:endParaRPr lang="cs-CZ" sz="3200" dirty="0"/>
          </a:p>
          <a:p>
            <a:pPr lvl="0"/>
            <a:r>
              <a:rPr lang="cs-CZ" sz="3200" dirty="0"/>
              <a:t>Vztahová úroveň komunikace je silnější (sdílení než sdělování</a:t>
            </a:r>
            <a:r>
              <a:rPr lang="cs-CZ" sz="3200" dirty="0" smtClean="0"/>
              <a:t>).</a:t>
            </a:r>
          </a:p>
          <a:p>
            <a:pPr lvl="0"/>
            <a:endParaRPr lang="cs-CZ" sz="3200" dirty="0"/>
          </a:p>
          <a:p>
            <a:pPr lvl="0">
              <a:buNone/>
            </a:pP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057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281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Asertivní odmítnutí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411" y="1958181"/>
            <a:ext cx="8229600" cy="4525963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Úzkostní lidé – strach říct </a:t>
            </a:r>
            <a:r>
              <a:rPr lang="cs-CZ" altLang="cs-CZ" sz="2800" b="1" dirty="0"/>
              <a:t>„ne</a:t>
            </a:r>
            <a:r>
              <a:rPr lang="cs-CZ" altLang="cs-CZ" sz="2800" b="1" dirty="0" smtClean="0"/>
              <a:t>“</a:t>
            </a:r>
          </a:p>
          <a:p>
            <a:endParaRPr lang="cs-CZ" altLang="cs-CZ" sz="2800" b="1" dirty="0"/>
          </a:p>
          <a:p>
            <a:r>
              <a:rPr lang="cs-CZ" altLang="cs-CZ" sz="2800" dirty="0"/>
              <a:t>„Ne, nechci.</a:t>
            </a:r>
          </a:p>
          <a:p>
            <a:r>
              <a:rPr lang="cs-CZ" altLang="cs-CZ" sz="2800" dirty="0"/>
              <a:t>Ne, to neudělám.</a:t>
            </a:r>
          </a:p>
          <a:p>
            <a:r>
              <a:rPr lang="cs-CZ" altLang="cs-CZ" sz="2800" dirty="0"/>
              <a:t>Ne, tam nepojedu.</a:t>
            </a:r>
          </a:p>
          <a:p>
            <a:r>
              <a:rPr lang="cs-CZ" altLang="cs-CZ" sz="2800" dirty="0"/>
              <a:t>Ne, to mi opravdu nevyhovuje.</a:t>
            </a:r>
          </a:p>
          <a:p>
            <a:r>
              <a:rPr lang="cs-CZ" altLang="cs-CZ" sz="2800" dirty="0"/>
              <a:t>Ne, o to nemám zájem.“</a:t>
            </a:r>
          </a:p>
        </p:txBody>
      </p:sp>
      <p:pic>
        <p:nvPicPr>
          <p:cNvPr id="17413" name="Picture 5" descr="assertive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21163"/>
            <a:ext cx="2076450" cy="2095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2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Umění požádat o laskavost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640960" cy="5205165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cs-CZ" altLang="cs-CZ" sz="2800" dirty="0"/>
              <a:t>Požádat o to, co potřebujeme, o pomoc. </a:t>
            </a:r>
            <a:endParaRPr lang="cs-CZ" altLang="cs-CZ" sz="2800" dirty="0" smtClean="0"/>
          </a:p>
          <a:p>
            <a:pPr marL="457200" indent="-457200"/>
            <a:endParaRPr lang="cs-CZ" altLang="cs-CZ" sz="1100" dirty="0"/>
          </a:p>
          <a:p>
            <a:pPr marL="457200" indent="-457200"/>
            <a:r>
              <a:rPr lang="cs-CZ" altLang="cs-CZ" sz="2800" dirty="0"/>
              <a:t>Dotěrnost? Závazek</a:t>
            </a:r>
            <a:r>
              <a:rPr lang="cs-CZ" altLang="cs-CZ" sz="2800" dirty="0" smtClean="0"/>
              <a:t>?</a:t>
            </a:r>
          </a:p>
          <a:p>
            <a:pPr marL="457200" indent="-457200"/>
            <a:endParaRPr lang="cs-CZ" altLang="cs-CZ" sz="1100" dirty="0"/>
          </a:p>
          <a:p>
            <a:pPr marL="457200" indent="-457200"/>
            <a:r>
              <a:rPr lang="cs-CZ" altLang="cs-CZ" sz="2800" dirty="0"/>
              <a:t>V blízkých vztazích – je pomoc automatická? „Prosím, pomoz mi dnes s úklidem</a:t>
            </a:r>
            <a:r>
              <a:rPr lang="cs-CZ" altLang="cs-CZ" sz="2800" dirty="0" smtClean="0"/>
              <a:t>.“</a:t>
            </a:r>
          </a:p>
          <a:p>
            <a:pPr marL="457200" indent="-457200"/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Zásady:</a:t>
            </a:r>
          </a:p>
          <a:p>
            <a:pPr marL="457200" indent="-457200"/>
            <a:endParaRPr lang="cs-CZ" altLang="cs-CZ" sz="1200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altLang="cs-CZ" sz="2800" dirty="0"/>
              <a:t>Jednoznačná přesná formulace toho, co </a:t>
            </a:r>
            <a:r>
              <a:rPr lang="cs-CZ" altLang="cs-CZ" sz="2800" dirty="0" smtClean="0"/>
              <a:t>chceme.</a:t>
            </a:r>
            <a:endParaRPr lang="cs-CZ" altLang="cs-CZ" sz="2800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altLang="cs-CZ" sz="2800" dirty="0"/>
              <a:t>Vnitřně se připravit na to, že druhá strana má právo nás </a:t>
            </a:r>
            <a:r>
              <a:rPr lang="cs-CZ" altLang="cs-CZ" sz="2800" dirty="0" smtClean="0"/>
              <a:t>odmítnout.</a:t>
            </a:r>
            <a:endParaRPr lang="cs-CZ" altLang="cs-CZ" sz="2800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altLang="cs-CZ" sz="2800" dirty="0"/>
              <a:t>Úspěchem je, že jsme se </a:t>
            </a:r>
            <a:r>
              <a:rPr lang="cs-CZ" altLang="cs-CZ" sz="2800" dirty="0" smtClean="0"/>
              <a:t>troufli zeptat </a:t>
            </a:r>
            <a:endParaRPr lang="cs-CZ" altLang="cs-CZ" sz="2800" dirty="0"/>
          </a:p>
          <a:p>
            <a:pPr marL="457200" indent="-457200">
              <a:buFont typeface="Wingdings" pitchFamily="2" charset="2"/>
              <a:buAutoNum type="arabicPeriod"/>
            </a:pPr>
            <a:endParaRPr lang="cs-CZ" alt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5661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8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na odmítnutí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/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Vyjádření emocí</a:t>
            </a:r>
            <a:r>
              <a:rPr lang="cs-CZ" altLang="cs-CZ" sz="2800" dirty="0"/>
              <a:t>: </a:t>
            </a:r>
            <a:r>
              <a:rPr lang="cs-CZ" altLang="cs-CZ" sz="2800" i="1" dirty="0"/>
              <a:t>„Vadí mi to. Mrzí mě to. Nelíbí se mi to</a:t>
            </a:r>
            <a:r>
              <a:rPr lang="cs-CZ" altLang="cs-CZ" sz="2800" i="1" dirty="0" smtClean="0"/>
              <a:t>.“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cs-CZ" altLang="cs-CZ" sz="2800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cs-CZ" altLang="cs-CZ" sz="2800" dirty="0"/>
              <a:t>Vyjádření </a:t>
            </a:r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porozumění</a:t>
            </a:r>
            <a:r>
              <a:rPr lang="cs-CZ" altLang="cs-CZ" sz="2800" b="1" dirty="0"/>
              <a:t> </a:t>
            </a:r>
            <a:r>
              <a:rPr lang="cs-CZ" altLang="cs-CZ" sz="2800" dirty="0"/>
              <a:t>pro hledisko druhého: </a:t>
            </a:r>
            <a:r>
              <a:rPr lang="cs-CZ" altLang="cs-CZ" sz="2800" i="1" dirty="0"/>
              <a:t>„Rozumím tomu. Máte na to právo. I když je to pro mě nepříjemné, budu to respektovat</a:t>
            </a:r>
            <a:r>
              <a:rPr lang="cs-CZ" altLang="cs-CZ" sz="2800" i="1" dirty="0" smtClean="0"/>
              <a:t>.“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cs-CZ" altLang="cs-CZ" sz="2800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cs-CZ" altLang="cs-CZ" sz="2800" dirty="0"/>
              <a:t>Možné </a:t>
            </a:r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navrhnout kompromis</a:t>
            </a:r>
            <a:r>
              <a:rPr lang="cs-CZ" altLang="cs-CZ" sz="2800" dirty="0"/>
              <a:t>: </a:t>
            </a:r>
            <a:r>
              <a:rPr lang="cs-CZ" altLang="cs-CZ" sz="2800" i="1" dirty="0"/>
              <a:t>„Vidím, že teď mi nevyhovíte. Mohli bychom si promluvit znovu za měsíc. Byl bych rád, kdybyste moji žádost v budoucnu bral v potaz.“ </a:t>
            </a:r>
          </a:p>
        </p:txBody>
      </p:sp>
    </p:spTree>
    <p:extLst>
      <p:ext uri="{BB962C8B-B14F-4D97-AF65-F5344CB8AC3E}">
        <p14:creationId xmlns="" xmlns:p14="http://schemas.microsoft.com/office/powerpoint/2010/main" val="17976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150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KRITIKA</a:t>
            </a:r>
            <a:endParaRPr lang="cs-CZ" altLang="cs-CZ" sz="4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/>
              <a:t>Oprávněná</a:t>
            </a:r>
            <a:r>
              <a:rPr lang="cs-CZ" altLang="cs-CZ" sz="2800" dirty="0"/>
              <a:t>? Neoprávněná</a:t>
            </a:r>
            <a:r>
              <a:rPr lang="cs-CZ" altLang="cs-CZ" sz="2800" dirty="0" smtClean="0"/>
              <a:t>?</a:t>
            </a:r>
          </a:p>
          <a:p>
            <a:endParaRPr lang="cs-CZ" altLang="cs-CZ" sz="2800" dirty="0"/>
          </a:p>
          <a:p>
            <a:r>
              <a:rPr lang="cs-CZ" altLang="cs-CZ" sz="2800" dirty="0"/>
              <a:t>Uvědomovat si a vyjádřit pocity, které v nás kritika vyvolává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4149080"/>
            <a:ext cx="265999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561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681"/>
            <a:ext cx="8229600" cy="1139825"/>
          </a:xfrm>
        </p:spPr>
        <p:txBody>
          <a:bodyPr>
            <a:noAutofit/>
          </a:bodyPr>
          <a:lstStyle/>
          <a:p>
            <a:r>
              <a:rPr lang="cs-CZ" altLang="cs-CZ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Dotazování se na </a:t>
            </a:r>
            <a:r>
              <a:rPr lang="cs-CZ" alt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podrobnosti</a:t>
            </a:r>
            <a:endParaRPr lang="cs-CZ" altLang="cs-CZ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424936" cy="4968552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Odpověď na </a:t>
            </a:r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oprávněnou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kritiku.</a:t>
            </a:r>
          </a:p>
          <a:p>
            <a:endParaRPr lang="cs-CZ" altLang="cs-CZ" sz="2200" dirty="0"/>
          </a:p>
          <a:p>
            <a:r>
              <a:rPr lang="cs-CZ" altLang="cs-CZ" sz="2800" dirty="0"/>
              <a:t>Základ </a:t>
            </a:r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přijetí </a:t>
            </a:r>
            <a:r>
              <a:rPr lang="cs-CZ" altLang="cs-CZ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kritiky.</a:t>
            </a:r>
          </a:p>
          <a:p>
            <a:endParaRPr lang="cs-CZ" altLang="cs-CZ" sz="2200" b="1" dirty="0"/>
          </a:p>
          <a:p>
            <a:r>
              <a:rPr lang="cs-CZ" altLang="cs-CZ" sz="2800" dirty="0"/>
              <a:t>Žádáme </a:t>
            </a:r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 </a:t>
            </a:r>
            <a:r>
              <a:rPr lang="cs-CZ" altLang="cs-CZ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kritiky.</a:t>
            </a:r>
          </a:p>
          <a:p>
            <a:endParaRPr lang="cs-CZ" altLang="cs-CZ" sz="2000" b="1" dirty="0"/>
          </a:p>
          <a:p>
            <a:r>
              <a:rPr lang="cs-CZ" altLang="cs-CZ" sz="2800" dirty="0"/>
              <a:t>Žádáme další </a:t>
            </a:r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rozvedení a konkretizaci obecné kritiky</a:t>
            </a:r>
            <a:r>
              <a:rPr lang="cs-CZ" alt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800" i="1" dirty="0"/>
              <a:t>(„Jste absolutně nespolehlivý.“ „Tak mi prosím řekněte, jak se to projevuje.“) </a:t>
            </a:r>
            <a:endParaRPr lang="cs-CZ" altLang="cs-CZ" sz="2800" i="1" dirty="0" smtClean="0"/>
          </a:p>
          <a:p>
            <a:endParaRPr lang="cs-CZ" altLang="cs-CZ" sz="2000" dirty="0"/>
          </a:p>
          <a:p>
            <a:r>
              <a:rPr lang="cs-CZ" alt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Obvykle se </a:t>
            </a:r>
            <a:r>
              <a:rPr lang="cs-CZ" altLang="cs-CZ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 dostaneme </a:t>
            </a:r>
            <a:r>
              <a:rPr lang="cs-CZ" alt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jádru </a:t>
            </a:r>
            <a:r>
              <a:rPr lang="cs-CZ" altLang="cs-CZ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věci.</a:t>
            </a:r>
            <a:endParaRPr lang="cs-CZ" altLang="cs-CZ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1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43408"/>
            <a:ext cx="8229601" cy="1139825"/>
          </a:xfrm>
        </p:spPr>
        <p:txBody>
          <a:bodyPr/>
          <a:lstStyle/>
          <a:p>
            <a:r>
              <a:rPr lang="cs-CZ" altLang="cs-CZ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Technika otevřených dveří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784976" cy="5001419"/>
          </a:xfrm>
        </p:spPr>
        <p:txBody>
          <a:bodyPr>
            <a:normAutofit fontScale="92500"/>
          </a:bodyPr>
          <a:lstStyle/>
          <a:p>
            <a:r>
              <a:rPr lang="cs-CZ" altLang="cs-CZ" sz="2600" dirty="0"/>
              <a:t>Nenecháme se vyprovokovat k </a:t>
            </a:r>
            <a:r>
              <a:rPr lang="cs-CZ" altLang="cs-CZ" sz="2600" dirty="0" smtClean="0"/>
              <a:t>hádce.</a:t>
            </a:r>
          </a:p>
          <a:p>
            <a:endParaRPr lang="cs-CZ" altLang="cs-CZ" sz="1400" dirty="0" smtClean="0"/>
          </a:p>
          <a:p>
            <a:r>
              <a:rPr lang="cs-CZ" altLang="cs-CZ" sz="2600" dirty="0"/>
              <a:t>Obrana proti nepřiměřené </a:t>
            </a:r>
            <a:r>
              <a:rPr lang="cs-CZ" altLang="cs-CZ" sz="2600" dirty="0" smtClean="0"/>
              <a:t>kritice</a:t>
            </a:r>
          </a:p>
          <a:p>
            <a:endParaRPr lang="cs-CZ" altLang="cs-CZ" sz="1400" dirty="0"/>
          </a:p>
          <a:p>
            <a:r>
              <a:rPr lang="cs-CZ" altLang="cs-CZ" sz="2600" dirty="0"/>
              <a:t>Souhlasíme s pravdivými výroky, uznáme argumenty, na kterých by mohlo něco </a:t>
            </a:r>
            <a:r>
              <a:rPr lang="cs-CZ" altLang="cs-CZ" sz="2600" dirty="0" smtClean="0"/>
              <a:t>být.</a:t>
            </a:r>
          </a:p>
          <a:p>
            <a:endParaRPr lang="cs-CZ" altLang="cs-CZ" sz="1500" dirty="0" smtClean="0"/>
          </a:p>
          <a:p>
            <a:r>
              <a:rPr lang="cs-CZ" altLang="cs-CZ" sz="2600" dirty="0"/>
              <a:t>Souhlasíme i s obecnou pravdou („To by mohla být pravda, dává to smysl…, mě to ale moc netrápí</a:t>
            </a:r>
            <a:r>
              <a:rPr lang="cs-CZ" altLang="cs-CZ" sz="2600" dirty="0" smtClean="0"/>
              <a:t>.“)</a:t>
            </a:r>
          </a:p>
          <a:p>
            <a:endParaRPr lang="cs-CZ" altLang="cs-CZ" sz="1400" dirty="0"/>
          </a:p>
          <a:p>
            <a:r>
              <a:rPr lang="cs-CZ" altLang="cs-CZ" sz="2600" dirty="0"/>
              <a:t>Nesouhlasit ve věcech, které ponižují nebo mají zásadní </a:t>
            </a:r>
            <a:r>
              <a:rPr lang="cs-CZ" altLang="cs-CZ" sz="2600" dirty="0" smtClean="0"/>
              <a:t>význam.</a:t>
            </a:r>
          </a:p>
          <a:p>
            <a:endParaRPr lang="cs-CZ" altLang="cs-CZ" sz="1400" dirty="0"/>
          </a:p>
          <a:p>
            <a:r>
              <a:rPr lang="cs-CZ" altLang="cs-CZ" sz="2600" dirty="0"/>
              <a:t>Dovednost přiznat chybu (odvaha brát se takový, jaký </a:t>
            </a:r>
            <a:r>
              <a:rPr lang="cs-CZ" altLang="cs-CZ" sz="2600" dirty="0" smtClean="0"/>
              <a:t>jsem), sebedůvěra.</a:t>
            </a:r>
            <a:endParaRPr lang="cs-CZ" altLang="cs-CZ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99" r="8222"/>
          <a:stretch/>
        </p:blipFill>
        <p:spPr bwMode="auto">
          <a:xfrm>
            <a:off x="6804248" y="476672"/>
            <a:ext cx="2181499" cy="19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944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229601" cy="1139825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Technika gramofonové </a:t>
            </a:r>
            <a:r>
              <a:rPr lang="cs-CZ" altLang="cs-CZ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784976" cy="4525963"/>
          </a:xfrm>
        </p:spPr>
        <p:txBody>
          <a:bodyPr>
            <a:normAutofit/>
          </a:bodyPr>
          <a:lstStyle/>
          <a:p>
            <a:r>
              <a:rPr lang="cs-CZ" sz="2600" dirty="0"/>
              <a:t>Stejně jako poškrábaná gramofonová deska hraje stále dokola, tak i člověk, který postupuje v souladu s technikou gramofonové desky, může oprávněný požadavek dotyčné straně předkládat tak dlouho, dokud nevyjádří souhlas</a:t>
            </a:r>
            <a:r>
              <a:rPr lang="cs-CZ" sz="2600" dirty="0" smtClean="0"/>
              <a:t>.</a:t>
            </a:r>
          </a:p>
          <a:p>
            <a:endParaRPr lang="cs-CZ" altLang="cs-CZ" sz="2000" dirty="0"/>
          </a:p>
          <a:p>
            <a:r>
              <a:rPr lang="cs-CZ" altLang="cs-CZ" sz="2600" dirty="0"/>
              <a:t>V</a:t>
            </a:r>
            <a:r>
              <a:rPr lang="cs-CZ" altLang="cs-CZ" sz="2600" dirty="0" smtClean="0"/>
              <a:t> </a:t>
            </a:r>
            <a:r>
              <a:rPr lang="cs-CZ" altLang="cs-CZ" sz="2600" dirty="0"/>
              <a:t>situacích vymezených zákonnými předpisy a </a:t>
            </a:r>
            <a:r>
              <a:rPr lang="cs-CZ" altLang="cs-CZ" sz="2600" dirty="0" smtClean="0"/>
              <a:t>normami.</a:t>
            </a:r>
            <a:endParaRPr lang="cs-CZ" altLang="cs-CZ" sz="2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2910830" cy="227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25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Asertivita vůči kolegovi</a:t>
            </a:r>
            <a:endParaRPr lang="cs-CZ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algn="ctr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www.youtube.com/watch?v=kl8zig72WtQ</a:t>
            </a:r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marL="0" indent="0" algn="ctr">
              <a:buNone/>
            </a:pPr>
            <a:r>
              <a:rPr lang="cs-CZ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</a:t>
            </a:r>
            <a:r>
              <a:rPr lang="cs-CZ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Cuddy</a:t>
            </a:r>
            <a:r>
              <a:rPr lang="cs-CZ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Vaše řeč těla ovlivňuje to, kým jste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www.youtube.com/watch?v=XnV3AFNsCQg</a:t>
            </a:r>
            <a:endParaRPr lang="cs-CZ" dirty="0" smtClean="0"/>
          </a:p>
          <a:p>
            <a:pPr algn="ctr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88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47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Cíle komunikace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učit se</a:t>
            </a:r>
            <a:r>
              <a:rPr lang="cs-CZ" sz="2800" dirty="0"/>
              <a:t>: získávat znalosti o druhých, o světě a o sobě</a:t>
            </a:r>
            <a:r>
              <a:rPr lang="cs-CZ" sz="2800" dirty="0" smtClean="0"/>
              <a:t>;</a:t>
            </a:r>
          </a:p>
          <a:p>
            <a:pPr lvl="0"/>
            <a:endParaRPr lang="cs-CZ" sz="2800" dirty="0"/>
          </a:p>
          <a:p>
            <a:pPr lvl="0"/>
            <a:r>
              <a:rPr lang="cs-CZ" sz="2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spojovat</a:t>
            </a:r>
            <a:r>
              <a:rPr lang="cs-CZ" sz="2800" dirty="0"/>
              <a:t>: vytvářet vztahy s druhými, vzájemně na sebe reagovat</a:t>
            </a:r>
            <a:r>
              <a:rPr lang="cs-CZ" sz="2800" dirty="0" smtClean="0"/>
              <a:t>;</a:t>
            </a:r>
          </a:p>
          <a:p>
            <a:pPr lvl="0"/>
            <a:endParaRPr lang="cs-CZ" sz="2800" dirty="0"/>
          </a:p>
          <a:p>
            <a:pPr lvl="0"/>
            <a:r>
              <a:rPr lang="cs-CZ" sz="2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ovlivňovat</a:t>
            </a:r>
            <a:r>
              <a:rPr lang="cs-CZ" sz="2800" dirty="0"/>
              <a:t>: posilovat nebo měnit postoje nebo chování druhých</a:t>
            </a:r>
            <a:r>
              <a:rPr lang="cs-CZ" sz="2800" dirty="0" smtClean="0"/>
              <a:t>;</a:t>
            </a:r>
          </a:p>
          <a:p>
            <a:pPr lvl="0"/>
            <a:endParaRPr lang="cs-CZ" sz="2800" dirty="0"/>
          </a:p>
          <a:p>
            <a:pPr lvl="0"/>
            <a:r>
              <a:rPr lang="cs-CZ" sz="2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hrát si</a:t>
            </a:r>
            <a:r>
              <a:rPr lang="cs-CZ" sz="2800" dirty="0"/>
              <a:t>: těšit se z okamžiku prožitku.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842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Komunikační proces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722" y="1742082"/>
            <a:ext cx="87129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i="1" dirty="0"/>
              <a:t>„Říct neznamená slyšet,</a:t>
            </a:r>
          </a:p>
          <a:p>
            <a:pPr marL="0" indent="0" algn="ctr">
              <a:buNone/>
            </a:pPr>
            <a:r>
              <a:rPr lang="cs-CZ" sz="2800" i="1" dirty="0"/>
              <a:t>slyšet neznamená rozumět,</a:t>
            </a:r>
          </a:p>
          <a:p>
            <a:pPr marL="0" indent="0" algn="ctr">
              <a:buNone/>
            </a:pPr>
            <a:r>
              <a:rPr lang="cs-CZ" sz="2800" i="1" dirty="0"/>
              <a:t>rozumět neznamená pochopit, či dokonce souhlasit.“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4005064"/>
            <a:ext cx="4402137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84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Jak probíhá komunikace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556792"/>
            <a:ext cx="7776864" cy="501977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540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62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Verbální a neverbální složka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896544"/>
          </a:xfrm>
        </p:spPr>
        <p:txBody>
          <a:bodyPr>
            <a:normAutofit/>
          </a:bodyPr>
          <a:lstStyle/>
          <a:p>
            <a:pPr lvl="0"/>
            <a:r>
              <a:rPr lang="cs-CZ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Verbální</a:t>
            </a:r>
            <a:r>
              <a:rPr lang="cs-CZ" sz="2800" b="1" dirty="0"/>
              <a:t> </a:t>
            </a:r>
            <a:r>
              <a:rPr lang="cs-CZ" sz="2800" dirty="0"/>
              <a:t>= slovní komunikace (</a:t>
            </a:r>
            <a:r>
              <a:rPr lang="cs-CZ" sz="2800" b="1" dirty="0"/>
              <a:t>obsah</a:t>
            </a:r>
            <a:r>
              <a:rPr lang="cs-CZ" sz="2800" dirty="0"/>
              <a:t>, </a:t>
            </a:r>
            <a:r>
              <a:rPr lang="cs-CZ" sz="2800" b="1" dirty="0"/>
              <a:t>CO</a:t>
            </a:r>
            <a:r>
              <a:rPr lang="cs-CZ" sz="2800" dirty="0"/>
              <a:t> říkáme – poskytuje nám vždy informaci); </a:t>
            </a:r>
            <a:r>
              <a:rPr lang="cs-CZ" sz="2800" b="1" dirty="0"/>
              <a:t>vědomá</a:t>
            </a:r>
            <a:r>
              <a:rPr lang="cs-CZ" sz="2800" dirty="0"/>
              <a:t>; měla by být pro </a:t>
            </a:r>
            <a:r>
              <a:rPr lang="cs-CZ" sz="2800" dirty="0" err="1"/>
              <a:t>komunik</a:t>
            </a:r>
            <a:r>
              <a:rPr lang="cs-CZ" sz="2800" dirty="0"/>
              <a:t>. partnera </a:t>
            </a:r>
            <a:r>
              <a:rPr lang="cs-CZ" sz="2800" b="1" dirty="0"/>
              <a:t>jasná a srozumitelná</a:t>
            </a:r>
            <a:r>
              <a:rPr lang="cs-CZ" sz="2800" dirty="0" smtClean="0"/>
              <a:t>.</a:t>
            </a:r>
          </a:p>
          <a:p>
            <a:pPr lvl="0"/>
            <a:endParaRPr lang="cs-CZ" sz="2200" dirty="0"/>
          </a:p>
          <a:p>
            <a:pPr lvl="0"/>
            <a:r>
              <a:rPr lang="cs-CZ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Neverbální</a:t>
            </a:r>
            <a:r>
              <a:rPr lang="cs-CZ" sz="2800" b="1" dirty="0"/>
              <a:t> </a:t>
            </a:r>
            <a:r>
              <a:rPr lang="cs-CZ" sz="2800" dirty="0"/>
              <a:t>= mimoslovní k. (to, </a:t>
            </a:r>
            <a:r>
              <a:rPr lang="cs-CZ" sz="2800" b="1" dirty="0"/>
              <a:t>co výměnu informací doprovází</a:t>
            </a:r>
            <a:r>
              <a:rPr lang="cs-CZ" sz="2800" dirty="0"/>
              <a:t>, </a:t>
            </a:r>
            <a:r>
              <a:rPr lang="cs-CZ" sz="2800" b="1" dirty="0"/>
              <a:t>JAK</a:t>
            </a:r>
            <a:r>
              <a:rPr lang="cs-CZ" sz="2800" dirty="0"/>
              <a:t> to říkáme</a:t>
            </a:r>
            <a:r>
              <a:rPr lang="cs-CZ" sz="2800" dirty="0" smtClean="0"/>
              <a:t>).</a:t>
            </a:r>
          </a:p>
          <a:p>
            <a:pPr lvl="0"/>
            <a:endParaRPr lang="cs-CZ" sz="2200" dirty="0"/>
          </a:p>
          <a:p>
            <a:pPr lvl="0"/>
            <a:r>
              <a:rPr lang="cs-CZ" sz="2800" dirty="0"/>
              <a:t>Někdy se z neverbální složky vyděluje </a:t>
            </a:r>
            <a:r>
              <a:rPr lang="cs-CZ" sz="28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Paraverbální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/>
              <a:t>komunikace = </a:t>
            </a:r>
            <a:r>
              <a:rPr lang="cs-CZ" sz="2800" u="sng" dirty="0"/>
              <a:t>hlasový projev</a:t>
            </a:r>
            <a:r>
              <a:rPr lang="cs-CZ" sz="2800" dirty="0"/>
              <a:t>: intonace, barva hlasu, hlasitost, dynamika, tempo, pauzy, přízvuk, melodie.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687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Rozporuplná sdělení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/>
              <a:t>= dvojná vazba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3848" y="2276872"/>
            <a:ext cx="2304256" cy="353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ný popisek 3"/>
          <p:cNvSpPr/>
          <p:nvPr/>
        </p:nvSpPr>
        <p:spPr>
          <a:xfrm>
            <a:off x="5940152" y="1556792"/>
            <a:ext cx="3024336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141951" y="2041393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Nic mi není. Jsem v pohodě.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25613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Optimální </a:t>
            </a:r>
            <a:r>
              <a:rPr lang="cs-CZ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komunikace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z="2100" b="1" dirty="0"/>
          </a:p>
          <a:p>
            <a:pPr algn="ctr">
              <a:buFont typeface="Wingdings" pitchFamily="2" charset="2"/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jasná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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otevřená   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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dostatečná</a:t>
            </a:r>
          </a:p>
          <a:p>
            <a:pPr>
              <a:buFont typeface="Wingdings" pitchFamily="2" charset="2"/>
              <a:buNone/>
            </a:pPr>
            <a:endParaRPr lang="cs-CZ" sz="2100" b="1" dirty="0"/>
          </a:p>
          <a:p>
            <a:pPr algn="ctr">
              <a:buFont typeface="Wingdings" pitchFamily="2" charset="2"/>
              <a:buNone/>
            </a:pPr>
            <a:endParaRPr lang="cs-CZ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buFont typeface="Wingdings" pitchFamily="2" charset="2"/>
              <a:buNone/>
            </a:pP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cs-CZ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kvalitu komunikace působí šumy a </a:t>
            </a:r>
            <a:r>
              <a:rPr lang="cs-CZ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bariéry</a:t>
            </a:r>
            <a:r>
              <a:rPr lang="cs-CZ" sz="2800" dirty="0" smtClean="0">
                <a:solidFill>
                  <a:srgbClr val="00B0F0"/>
                </a:solidFill>
              </a:rPr>
              <a:t>.</a:t>
            </a:r>
            <a:endParaRPr lang="cs-CZ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3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514</TotalTime>
  <Words>1423</Words>
  <Application>Microsoft Office PowerPoint</Application>
  <PresentationFormat>Předvádění na obrazovce (4:3)</PresentationFormat>
  <Paragraphs>290</Paragraphs>
  <Slides>37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Došky</vt:lpstr>
      <vt:lpstr>Interpersonální  komunikace &amp; asertivita</vt:lpstr>
      <vt:lpstr>Úvod</vt:lpstr>
      <vt:lpstr>Zákony komunikace</vt:lpstr>
      <vt:lpstr>Cíle komunikace</vt:lpstr>
      <vt:lpstr>Komunikační proces</vt:lpstr>
      <vt:lpstr>Jak probíhá komunikace</vt:lpstr>
      <vt:lpstr>Verbální a neverbální složka</vt:lpstr>
      <vt:lpstr>Rozporuplná sdělení</vt:lpstr>
      <vt:lpstr>Optimální komunikace</vt:lpstr>
      <vt:lpstr>Jak zajistit efektivní komunikaci</vt:lpstr>
      <vt:lpstr>Jak zajistit efektivní komunikaci</vt:lpstr>
      <vt:lpstr>Typy chování</vt:lpstr>
      <vt:lpstr>ASERTIVITA</vt:lpstr>
      <vt:lpstr>Asertivita</vt:lpstr>
      <vt:lpstr>Asertivita jako strategie jednání</vt:lpstr>
      <vt:lpstr>3 P</vt:lpstr>
      <vt:lpstr>5 základních znaků asertivity</vt:lpstr>
      <vt:lpstr>Dovednosti asertivity</vt:lpstr>
      <vt:lpstr>Čím se vyznačuje asertivní chování</vt:lpstr>
      <vt:lpstr>ASERTIVNÍ PRÁVA</vt:lpstr>
      <vt:lpstr>ASERTIVNÍ PRÁVA</vt:lpstr>
      <vt:lpstr>POVINNOSTI ASERTIVITY</vt:lpstr>
      <vt:lpstr>Asertivita = vážit si sám sebe</vt:lpstr>
      <vt:lpstr>Techniky asertivity </vt:lpstr>
      <vt:lpstr>Reakce zpětnou vazbou</vt:lpstr>
      <vt:lpstr>Pozitivní aserce </vt:lpstr>
      <vt:lpstr>Negativní aserce </vt:lpstr>
      <vt:lpstr>Jak účinně a efektivně pochválit? </vt:lpstr>
      <vt:lpstr>Empatické naslouchání </vt:lpstr>
      <vt:lpstr>Asertivní odmítnutí</vt:lpstr>
      <vt:lpstr>Umění požádat o laskavost</vt:lpstr>
      <vt:lpstr>Reakce na odmítnutí</vt:lpstr>
      <vt:lpstr>KRITIKA</vt:lpstr>
      <vt:lpstr>Dotazování se na podrobnosti</vt:lpstr>
      <vt:lpstr>Technika otevřených dveří</vt:lpstr>
      <vt:lpstr>Technika gramofonové deska</vt:lpstr>
      <vt:lpstr>Asertivita vůči kolegovi</vt:lpstr>
    </vt:vector>
  </TitlesOfParts>
  <Company>upol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KOMUNIKAČNÍ  DOVEDNOSTI</dc:title>
  <dc:creator>verushka</dc:creator>
  <cp:lastModifiedBy>Adnan</cp:lastModifiedBy>
  <cp:revision>47</cp:revision>
  <cp:lastPrinted>2012-11-21T12:28:36Z</cp:lastPrinted>
  <dcterms:created xsi:type="dcterms:W3CDTF">2012-04-13T15:07:38Z</dcterms:created>
  <dcterms:modified xsi:type="dcterms:W3CDTF">2015-11-25T17:34:45Z</dcterms:modified>
</cp:coreProperties>
</file>