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272" r:id="rId2"/>
    <p:sldId id="273" r:id="rId3"/>
    <p:sldId id="266" r:id="rId4"/>
    <p:sldId id="257" r:id="rId5"/>
    <p:sldId id="261" r:id="rId6"/>
    <p:sldId id="274" r:id="rId7"/>
    <p:sldId id="265" r:id="rId8"/>
    <p:sldId id="276" r:id="rId9"/>
    <p:sldId id="263" r:id="rId10"/>
    <p:sldId id="269" r:id="rId11"/>
    <p:sldId id="270" r:id="rId12"/>
    <p:sldId id="271" r:id="rId13"/>
    <p:sldId id="268" r:id="rId14"/>
    <p:sldId id="27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8" autoAdjust="0"/>
    <p:restoredTop sz="94280" autoAdjust="0"/>
  </p:normalViewPr>
  <p:slideViewPr>
    <p:cSldViewPr snapToGrid="0">
      <p:cViewPr varScale="1">
        <p:scale>
          <a:sx n="76" d="100"/>
          <a:sy n="76" d="100"/>
        </p:scale>
        <p:origin x="132" y="678"/>
      </p:cViewPr>
      <p:guideLst/>
    </p:cSldViewPr>
  </p:slideViewPr>
  <p:outlineViewPr>
    <p:cViewPr>
      <p:scale>
        <a:sx n="33" d="100"/>
        <a:sy n="33" d="100"/>
      </p:scale>
      <p:origin x="0" y="-33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35BF-61B3-44F3-AECC-12B45D3DEFC4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CC944-2E47-474E-B0CE-0E467EC992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9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03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1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5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6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17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004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55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5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31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26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9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86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23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7C13-1671-4A5C-ADFF-92752A10650B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5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bf.cz/files/80907MWQ.pdf" TargetMode="External"/><Relationship Id="rId3" Type="http://schemas.openxmlformats.org/officeDocument/2006/relationships/hyperlink" Target="http://www.fsps.muni.cz/impact/didaktika-basketbalu-a-volejbalu/" TargetMode="External"/><Relationship Id="rId7" Type="http://schemas.openxmlformats.org/officeDocument/2006/relationships/hyperlink" Target="http://www.cbf.cz/files/80120YTJ.pdf" TargetMode="External"/><Relationship Id="rId2" Type="http://schemas.openxmlformats.org/officeDocument/2006/relationships/hyperlink" Target="http://www.fsps.muni.cz/impact/basketbal-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sps.muni.cz/impact/specializace-basketbal-3/" TargetMode="External"/><Relationship Id="rId5" Type="http://schemas.openxmlformats.org/officeDocument/2006/relationships/hyperlink" Target="http://www.fsps.muni.cz/impact/specializace-basketbal-2/" TargetMode="External"/><Relationship Id="rId4" Type="http://schemas.openxmlformats.org/officeDocument/2006/relationships/hyperlink" Target="http://www.fsps.muni.cz/impact/specializace-basketbal-1/" TargetMode="External"/><Relationship Id="rId9" Type="http://schemas.openxmlformats.org/officeDocument/2006/relationships/hyperlink" Target="http://www.cbf.cz/files/80908ODJ.pdf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aa.com/sports/basketball-men/d1" TargetMode="External"/><Relationship Id="rId3" Type="http://schemas.openxmlformats.org/officeDocument/2006/relationships/hyperlink" Target="http://www.cbf.cz/" TargetMode="External"/><Relationship Id="rId7" Type="http://schemas.openxmlformats.org/officeDocument/2006/relationships/hyperlink" Target="http://espn.go.com/nba/" TargetMode="External"/><Relationship Id="rId2" Type="http://schemas.openxmlformats.org/officeDocument/2006/relationships/hyperlink" Target="http://www.fibaeurope.com/default.asp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www.eurobasket.com/" TargetMode="External"/><Relationship Id="rId5" Type="http://schemas.openxmlformats.org/officeDocument/2006/relationships/hyperlink" Target="http://www.fiba.com/basketballworldcup/2014" TargetMode="External"/><Relationship Id="rId4" Type="http://schemas.openxmlformats.org/officeDocument/2006/relationships/hyperlink" Target="http://www.fiba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baeurope.com/default.asp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06700" y="1562100"/>
            <a:ext cx="4025900" cy="1231900"/>
          </a:xfrm>
        </p:spPr>
        <p:txBody>
          <a:bodyPr/>
          <a:lstStyle/>
          <a:p>
            <a:r>
              <a:rPr lang="cs-CZ" sz="6000" b="1" dirty="0" smtClean="0"/>
              <a:t>Basketbal 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Charakteristika, historie, pravidla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16862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300" y="642036"/>
            <a:ext cx="10782300" cy="636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Basketbal patří mezi nejrozšířenější sportovní hry na světě 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pravidla se řadí mezi nejsložitější a nejrozsáhlejší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jsou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nejčastěji se měnící, což souvisí s jeho vývojem a se snahou zatraktivnit </a:t>
            </a: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jej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širokou veřejnost.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Charakteristika pravidel basketbalu by se dala shrnout v deseti bodech: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rozměry a zařízení (hřiště, čáry, koše, míč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rozhodčí a jejich povinnosti (dva rozhodčí, asistenti rozhodčích)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hráči, náhradníci (družstva, trenér, kapitán, dresy)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měření času (hrací čas, pravidlo 24 sekund, </a:t>
            </a:r>
            <a:r>
              <a:rPr lang="cs-CZ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pravidlo 14 sekund, oddechový </a:t>
            </a: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čas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 hry (začátek zápasu, rozskok, střídání, konec období hry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přestupky (dribling, kroky, hráč v zázemí, míč v zázemí, pravidlo 3 sekund)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osobní chyby (blokování, nesportovní chyba, diskvalifikující chyba)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technické chyby (hráče, trenérů)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všeobecná ustanovení (pět chyb hráče, chyby družstva, TH)</a:t>
            </a:r>
            <a:endParaRPr lang="cs-CZ" sz="20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4700" y="0"/>
            <a:ext cx="8102600" cy="64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lang="cs-CZ" sz="3600" b="1" dirty="0" smtClean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</a:t>
            </a:r>
            <a:endParaRPr lang="cs-CZ" sz="3600" b="1" dirty="0">
              <a:solidFill>
                <a:srgbClr val="92D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1099800" cy="2577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Hráči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 je člen týmu na hřišti, náhradník je člen týmu na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lavičce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hráči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nesmí mít při hře : předměty, které mohou způsobit zranění např. řetízky, náušnici, ostré spony ve vlasech, prsteny, dlouhé nehty.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 může mít : bandáže, ortézy (měkké bez ostrých hran), chránič nosu, brýle, čelenky (nesmí být z hrubého, abrazivního materiálu)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na hřišti, 12 celkem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2577244"/>
            <a:ext cx="1109980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Trenér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minut před začátkem utkání dá zapisovatelovi seznam jmen a čísel hráčů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minut před začátkem utkání svým podpisem potvrdí souhlas se jmény a čísly hráčů a s jmény trenérů, současně označí 5 hráčů, kteří nastoupí na začátek utkání,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vede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družstvo v průběhu utkání, může zůstat stát v průběhu utkání a vyžaduje oddechové časy.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4459169"/>
            <a:ext cx="11607800" cy="3259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Dresy 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stejné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barvy, musí být vždy zastrčené do trenek během zápasu, povoleny jsou i kombinézy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jakýkoliv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nátělník pod dresem jen s lékařským povolením, bez lékařského povolení jen nátělník stejné barvy jako dres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čísla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dresech : na zádech min. 20 cm, vepředu 10 cm, oboje 2 cm široké, čísla od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99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tým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musí mít minimálně dvě sady dresů, domácí tým světlé, hostující tmavé. Týmy se mohou domluvit.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"/>
            <a:ext cx="105029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Tři rozhodčí – dva rozhodčí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355600"/>
            <a:ext cx="11430000" cy="15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Začátek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utkání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obě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dvě družstva musí mít na hřišti po 5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hráčích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rozskok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středovém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kruhu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alternativní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držení míče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1765300"/>
            <a:ext cx="11874500" cy="1256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Hrací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poločasy, 4 čtvrtiny po 10 minutách (4x10 min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.), prodloužení (X x5min.)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přestávka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 čtvrtinami (1. a 2., 3. a 4.) a před každým prodloužením je 2 minuty, přestávka mezi poločasy je 15 minut.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2400" y="3187700"/>
            <a:ext cx="10617200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Přestupky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			x  			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chyby</a:t>
            </a:r>
            <a:endParaRPr lang="cs-CZ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Přerušený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driblink            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osobní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Kroky                                 				družstva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24s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14s                            					technické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8s                                        				nesportovní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5s                                        				diskvalifikující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3s      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5600" y="355600"/>
            <a:ext cx="9588500" cy="603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Odkazy týkající se </a:t>
            </a:r>
            <a:r>
              <a:rPr lang="cs-CZ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výuky basketbalu</a:t>
            </a: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Basketbal 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http://www.fsps.muni.cz/impact/basketbal-a/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Didaktika basketbalu a volejbalu: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http://www.fsps.muni.cz/impact/didaktika-basketbalu-a-volejbalu/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Specializace basketbalu I až III: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http://www.fsps.muni.cz/impact/specializace-basketbal-1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/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http://www.fsps.muni.cz/impact/specializace-basketbal-2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/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www.fsps.muni.cz/impact/specializace-basketbal-3/</a:t>
            </a:r>
            <a:endParaRPr lang="cs-CZ" sz="2000" u="sng" dirty="0" smtClean="0">
              <a:solidFill>
                <a:srgbClr val="0563C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 basketbalu: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www.cbf.cz/files/80120YTJ.pdf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www.cbf.cz/files/80907MWQ.pdf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www.cbf.cz/files/80908ODJ.pdf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http://www.cbf.cz/files/84112NDg.pdf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77800"/>
            <a:ext cx="8085665" cy="368300"/>
          </a:xfrm>
        </p:spPr>
        <p:txBody>
          <a:bodyPr>
            <a:normAutofit fontScale="90000"/>
          </a:bodyPr>
          <a:lstStyle/>
          <a:p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basketbal</a:t>
            </a:r>
            <a:endParaRPr lang="cs-CZ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647700"/>
            <a:ext cx="8596668" cy="6121400"/>
          </a:xfrm>
        </p:spPr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www.fibaeurope.com/default.asp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http://www.cbf.cz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http://www.fiba.com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www.fiba.com/basketballworldcup/2014</a:t>
            </a:r>
            <a:endParaRPr lang="cs-CZ" dirty="0" smtClean="0"/>
          </a:p>
          <a:p>
            <a:r>
              <a:rPr lang="cs-CZ" dirty="0">
                <a:hlinkClick r:id="rId6"/>
              </a:rPr>
              <a:t>http://www.eurobasket.com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r>
              <a:rPr lang="cs-CZ" dirty="0">
                <a:hlinkClick r:id="rId7"/>
              </a:rPr>
              <a:t>http://espn.go.com/nba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www.ncaa.com/sports/basketball-men/d1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50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5600" y="431800"/>
            <a:ext cx="104013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Stručná charakteristika</a:t>
            </a:r>
            <a:endParaRPr lang="cs-CZ" sz="36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Basketbal, je kolektivní míčový kontaktní sport, ve kterém se dvě družstva o pěti hráčích na hřišti snaží získat co nejvíce bodů vhazováním míče do obroučky basketbalového koše a zabránit protihráčům, aby body získali. 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Vítězem utkání je to družstvo, které docílí většího počtu bodů na konci hrací doby. </a:t>
            </a:r>
            <a:r>
              <a:rPr lang="cs-CZ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Jedná </a:t>
            </a:r>
            <a:r>
              <a:rPr lang="cs-CZ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o 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sportovní odvětví, které je náročné nejenom po stránce fyzické a psychické, ale i mentální. Rozmanitost činností, kombinací a systémů klade vysoké nároky na teoretické vědomosti hráčů s důrazem na rychlost reakce a volbou optimálního a nejjednoduššího řešení situace.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0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2100" y="1287388"/>
            <a:ext cx="8597900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altLang="cs-CZ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cs-CZ" altLang="cs-CZ" sz="3600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Historie basketbalu</a:t>
            </a:r>
            <a:endParaRPr lang="cs-CZ" altLang="cs-CZ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altLang="cs-CZ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zmínky o hře podobné basketbalu podle archeologických nálezů máme z období Májů a Aztéků. Sedm století před naším letopočtem byla tato hra (Mayové ji nazývali 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-ta-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Aztékové 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tlachtli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součástí náboženských obřadů. Byla provozována na hřišti 166 x 28 metrů. Basketbalu se blížila skutečností, že cílem hráčů bylo prohodit míč kamenným kruhem umístěným asi deset metrů nad zemí.</a:t>
            </a:r>
          </a:p>
          <a:p>
            <a:pPr lvl="0" algn="r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sz="24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304800"/>
            <a:ext cx="9254067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počátek vzniku současné podoby basketbalu je považován rok 1891, kdy v USA, státě Massachusetts,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spriengfieldské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univerzitě, Dr. James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Naismith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upravil tuto hru pro potřeby studentů.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Jeho cílem bylo vytvořit hru s intenzivní sportovní činností během zimní výuky v tělocvičně.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byla hra, která podněcovala smysl pro spolupráci, byla snadno naučitelná a bez možnosti tvrdších zákroků.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Naismith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určil, že se při hře nesmí běhat s míčem v rukách a poměrně lehký míč bude vhazován do koše horizontálně položeného ve výšce 10 stop. Koše byly se dnem a spolužáci vyndávali míče z košů. První utkání skončilo výsledkem 1:0 a první koš zaznamenal William Chase. 	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 původních třinácti pravidel uveřejněných v lednu 1892 ve školním časopise Triangl se do dnešní doby zachovala pravidla o krocích a úderu pěstí do míče.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 hrálo nejdříve devět hráčů, teprve v roce 1897 byl stanoven definitivní počet pěti hráčů.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" y="118533"/>
            <a:ext cx="9779000" cy="6739467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USA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 rozšířil do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Kanady, Jižní Ameriky, na Filipíny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 některých zemí Asie,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Evropy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pronikl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až po 1. světové válce.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Čechách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první basketbal hrál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už v roce 1897 na gymnáziu ve Vysokém Mýtě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zásluhou učitele Karáska na koších bez desek. První pravidla vytvořil v roce 1898 profesor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Josef Klenka. Hra se neujala a k rozšíření došlo až po roce 1918 hlavně zásluhou stoupající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obliby mezi studenty. Pronikla do Sokola, velkou roli sehrála YMCA. První pravidelné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soutěže se hrály v Praze od roku 1928. První záznamy o organizovaném basketbalu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Československu jsou z konce dvacátých let. Premiérového mistrovství republiky se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zúčastnily v sezoně 1929/30 čtyři pražské týmy mužů a zvítězila YMCA před VS.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podnět F. M. Marka, ředitele pražské YMCA, byla v roce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1932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založena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basketbalová federace FIBA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Od roku 1935 se hrálo mistrovství ČSR a v témže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roce obsadila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ČSR na 1.mistrovství Evropy v Ženevě 3. místo.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době II.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větové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války bylo možno hrát jen domácí utkání. Po roce 1945 nastal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velký rozvoj basketbalu,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defTabSz="914400">
              <a:spcBef>
                <a:spcPts val="0"/>
              </a:spcBef>
            </a:pP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 roce 1946 byl založen samostatný Československý basketbalový svaz, jehož předsedou se stal F. M. Marek. V témže roce jsme získali zatím jediný titul mistrů Evropy mužů v Ženevě. Muži i ženy byli poměrně úspěšní na ME, MS a OH. Historicky největší úspěch z OH je 5. místo v 1960 v 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Řimě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 mužů a stejné umístění žen v Athénách 2004. Z úspěchů poslední doby je zejména nutno jmenovat stříbro z MS žen 2010, zlato žen z ME 2005, stříbro žen z ME 2003 a velkým úspěchem mužů je 7. místo na ME 2015 a postup do olympijské kvalifikace o účast v Riu.</a:t>
            </a:r>
            <a:endParaRPr lang="cs-CZ" altLang="cs-CZ" sz="24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410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92667" y="459085"/>
            <a:ext cx="8551333" cy="663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roce 1904 byl basketbal zařazen jako ukázka ve formě turnaje pěti oddílových družstev do programu olympijských her v Saint Luis (USA).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 již bylo uvedeno v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roce 1932 byla v Ženevě ustavena mezinárodní amatérská federace basketbalu – FIBA. Po jejím uznání (1935) Mezinárodním olympijským výborem byl mužský basketbal zařazen do oficiálního programu Olympijských her (OH) 1936 v Berlíně. Ženský basketbal byl na OH zařazen až v roce 1976 v Montrealu.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1992 (Barcelona) se OH účastní i nejlepší hráči americké profesionální ligy (NBA).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1935 se pořádá u mužů mistrovství Evropy (ME), od roku 1950 pak mistrovství 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světa mužů od roku 1953 MS žen. 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klubové úrovni je organizováno mnoho soutěží a to jak pod hlavičkou </a:t>
            </a:r>
            <a:r>
              <a:rPr lang="cs-CZ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FiBA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tak i na regionální úrovni. Od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roku 1958 (u žen 1959) se pořádá Pohár evropských 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mistrů,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později </a:t>
            </a:r>
            <a:r>
              <a:rPr lang="cs-CZ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Euroliga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další najdete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odkaze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www.fibaeurope.com/default.asp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Turnaje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basketbalu jsou také pravidelnou součástí soutěží vysokoškolského studentstva, univerziády se pořádají od roku 1933.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3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zaštiťující basketbal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55700"/>
            <a:ext cx="8596668" cy="5587999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Mezinárodní basketbalová federace FIBA je rozdělena do jednotlivých podsekcí kopírujících kontinenty (např. FIBA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atd.)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Mimo dělení jsou ve Spojených státech jednak nejprestižnější samostatné profesionální korporace NBA (muži) WNBA (ženy) – kde jsou nejlepší profesionální hráči a hráčky, obě soutěže mají odlišnou strukturu a rovněž částečně rozdílná pravidla.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Rovněž ve Spojených státech působí v rámci universitního sportu nejkvalitnější vysokoškolské týmy pod hlavičkou NCAA. Zde působí hráči a hráčky z celého světa a připravují se zejména na přestup do profesionálních soutěží. Nejvyšším cílem je uplatnění v NBA a WNBA. Systémy soutěží týmů NCAA jsou velmi složité a v pavouku je velké množství týmů. Vrcholem v mužské soutěži NCAA je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čtyř nejlepších týmů, které se koná vždy v dubnu za obrovského zájmu diváků, kdy se hraje v halách za účasti až 80.000 diváků. Rovněž tyto soutěže mají částečně odlišná pravidla.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České republice je basketbal řízen Českou basketbalovou federací ČBF.</a:t>
            </a:r>
          </a:p>
        </p:txBody>
      </p:sp>
    </p:spTree>
    <p:extLst>
      <p:ext uri="{BB962C8B-B14F-4D97-AF65-F5344CB8AC3E}">
        <p14:creationId xmlns:p14="http://schemas.microsoft.com/office/powerpoint/2010/main" val="1211603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9467" y="464727"/>
            <a:ext cx="8729133" cy="4578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Nejvyšší česká soutěž je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Kooperativa NBL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(Národní basketbalová liga) mužů,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Ženská basketbalová 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Bonver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ŽBL  liga. Následují 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I.liga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mužů a žen, dále 2. liga, atd.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ále pak Český pohár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Velmi široká je struktura mládežnických kategorií, počínaje tzv. přípravkami přes kategorie U11, U12, U13, U14, U15, U17, U19 a to jak u chlapců i dívek. Soutěže jsou řízeny jednak regionálně a na nejvyšší úrovni celostátně. Nejvyššími soutěžemi jsou Extraligy chlapců i dívek U19.</a:t>
            </a:r>
            <a:endParaRPr lang="cs-CZ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současnosti je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mezi muži nejúspěšnějším týmem ČEZ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Basketball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Nymburk.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Mezi ženami je historicky nejúspěšnějším klubem BK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Žabiny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Brno (pod různými názvy),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který od roku 1996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x zvítězil v ŽBL, v té době byly 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Žabiny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pravidelnými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účastnicemi 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Euroligy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kterou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sezóně 2005/2006 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vyhrály. V současnosti v ženské nejvyšší soutěži kraluje USK Praha a v sezóně 2014/2015 rovněž vyhrály </a:t>
            </a:r>
            <a:r>
              <a:rPr lang="cs-CZ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Euroligu</a:t>
            </a:r>
            <a:r>
              <a:rPr lang="cs-CZ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971</TotalTime>
  <Words>1012</Words>
  <Application>Microsoft Office PowerPoint</Application>
  <PresentationFormat>Širokoúhlá obrazovka</PresentationFormat>
  <Paragraphs>110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Faseta</vt:lpstr>
      <vt:lpstr>Basketbal </vt:lpstr>
      <vt:lpstr>Prezentace aplikace PowerPoint</vt:lpstr>
      <vt:lpstr>Prezentace aplikace PowerPoint</vt:lpstr>
      <vt:lpstr>Prezentace aplikace PowerPoint</vt:lpstr>
      <vt:lpstr>Prezentace aplikace PowerPoint</vt:lpstr>
      <vt:lpstr>V roce 1946 byl založen samostatný Československý basketbalový svaz, jehož předsedou se stal F. M. Marek. V témže roce jsme získali zatím jediný titul mistrů Evropy mužů v Ženevě. Muži i ženy byli poměrně úspěšní na ME, MS a OH. Historicky největší úspěch z OH je 5. místo v 1960 v Řimě u mužů a stejné umístění žen v Athénách 2004. Z úspěchů poslední doby je zejména nutno jmenovat stříbro z MS žen 2010, zlato žen z ME 2005, stříbro žen z ME 2003 a velkým úspěchem mužů je 7. místo na ME 2015 a postup do olympijské kvalifikace o účast v Riu.</vt:lpstr>
      <vt:lpstr>Prezentace aplikace PowerPoint</vt:lpstr>
      <vt:lpstr>Organizace zaštiťující basketbal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Odkazy na basketbal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basketbalu</dc:title>
  <dc:creator>Zdeněk Janík</dc:creator>
  <cp:lastModifiedBy>Zdeněk Janík</cp:lastModifiedBy>
  <cp:revision>46</cp:revision>
  <dcterms:created xsi:type="dcterms:W3CDTF">2015-02-10T09:24:18Z</dcterms:created>
  <dcterms:modified xsi:type="dcterms:W3CDTF">2016-03-11T09:44:25Z</dcterms:modified>
</cp:coreProperties>
</file>