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41"/>
  </p:handoutMasterIdLst>
  <p:sldIdLst>
    <p:sldId id="256" r:id="rId2"/>
    <p:sldId id="257" r:id="rId3"/>
    <p:sldId id="266" r:id="rId4"/>
    <p:sldId id="267" r:id="rId5"/>
    <p:sldId id="268" r:id="rId6"/>
    <p:sldId id="271" r:id="rId7"/>
    <p:sldId id="269" r:id="rId8"/>
    <p:sldId id="272" r:id="rId9"/>
    <p:sldId id="263" r:id="rId10"/>
    <p:sldId id="273" r:id="rId11"/>
    <p:sldId id="274" r:id="rId12"/>
    <p:sldId id="262" r:id="rId13"/>
    <p:sldId id="276" r:id="rId14"/>
    <p:sldId id="275" r:id="rId15"/>
    <p:sldId id="277" r:id="rId16"/>
    <p:sldId id="261" r:id="rId17"/>
    <p:sldId id="278" r:id="rId18"/>
    <p:sldId id="279" r:id="rId19"/>
    <p:sldId id="280" r:id="rId20"/>
    <p:sldId id="260" r:id="rId21"/>
    <p:sldId id="281" r:id="rId22"/>
    <p:sldId id="282" r:id="rId23"/>
    <p:sldId id="283" r:id="rId24"/>
    <p:sldId id="259" r:id="rId25"/>
    <p:sldId id="284" r:id="rId26"/>
    <p:sldId id="285" r:id="rId27"/>
    <p:sldId id="293" r:id="rId28"/>
    <p:sldId id="294" r:id="rId29"/>
    <p:sldId id="295" r:id="rId30"/>
    <p:sldId id="296" r:id="rId31"/>
    <p:sldId id="286" r:id="rId32"/>
    <p:sldId id="287" r:id="rId33"/>
    <p:sldId id="258" r:id="rId34"/>
    <p:sldId id="288" r:id="rId35"/>
    <p:sldId id="289" r:id="rId36"/>
    <p:sldId id="265" r:id="rId37"/>
    <p:sldId id="290" r:id="rId38"/>
    <p:sldId id="291" r:id="rId39"/>
    <p:sldId id="292" r:id="rId40"/>
  </p:sldIdLst>
  <p:sldSz cx="9144000" cy="6858000" type="screen4x3"/>
  <p:notesSz cx="6761163"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21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80E56BFB-D46F-4757-AA8A-6C36DA9B2B72}" type="datetimeFigureOut">
              <a:rPr lang="cs-CZ" smtClean="0"/>
              <a:pPr/>
              <a:t>4.2.2014</a:t>
            </a:fld>
            <a:endParaRPr lang="cs-CZ"/>
          </a:p>
        </p:txBody>
      </p:sp>
      <p:sp>
        <p:nvSpPr>
          <p:cNvPr id="4" name="Zástupný symbol pro zápatí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7D28A883-C9A6-443D-9A7F-63714CB8AB2A}" type="slidenum">
              <a:rPr lang="cs-CZ" smtClean="0"/>
              <a:pPr/>
              <a:t>‹#›</a:t>
            </a:fld>
            <a:endParaRPr lang="cs-CZ"/>
          </a:p>
        </p:txBody>
      </p:sp>
    </p:spTree>
    <p:extLst>
      <p:ext uri="{BB962C8B-B14F-4D97-AF65-F5344CB8AC3E}">
        <p14:creationId xmlns:p14="http://schemas.microsoft.com/office/powerpoint/2010/main" xmlns="" val="16125443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D10DD63-F7CC-4AF0-90BE-845BA35EBE33}" type="datetimeFigureOut">
              <a:rPr lang="cs-CZ" smtClean="0"/>
              <a:pPr/>
              <a:t>4.2.2014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2575428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D10DD63-F7CC-4AF0-90BE-845BA35EBE33}" type="datetimeFigureOut">
              <a:rPr lang="cs-CZ" smtClean="0"/>
              <a:pPr/>
              <a:t>4.2.2014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583638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D10DD63-F7CC-4AF0-90BE-845BA35EBE33}" type="datetimeFigureOut">
              <a:rPr lang="cs-CZ" smtClean="0"/>
              <a:pPr/>
              <a:t>4.2.2014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3189638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D10DD63-F7CC-4AF0-90BE-845BA35EBE33}" type="datetimeFigureOut">
              <a:rPr lang="cs-CZ" smtClean="0"/>
              <a:pPr/>
              <a:t>4.2.2014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332101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D10DD63-F7CC-4AF0-90BE-845BA35EBE33}" type="datetimeFigureOut">
              <a:rPr lang="cs-CZ" smtClean="0"/>
              <a:pPr/>
              <a:t>4.2.2014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2805043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D10DD63-F7CC-4AF0-90BE-845BA35EBE33}" type="datetimeFigureOut">
              <a:rPr lang="cs-CZ" smtClean="0"/>
              <a:pPr/>
              <a:t>4.2.2014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2540728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D10DD63-F7CC-4AF0-90BE-845BA35EBE33}" type="datetimeFigureOut">
              <a:rPr lang="cs-CZ" smtClean="0"/>
              <a:pPr/>
              <a:t>4.2.2014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347197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D10DD63-F7CC-4AF0-90BE-845BA35EBE33}" type="datetimeFigureOut">
              <a:rPr lang="cs-CZ" smtClean="0"/>
              <a:pPr/>
              <a:t>4.2.2014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2696310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D10DD63-F7CC-4AF0-90BE-845BA35EBE33}" type="datetimeFigureOut">
              <a:rPr lang="cs-CZ" smtClean="0"/>
              <a:pPr/>
              <a:t>4.2.2014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1724019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D10DD63-F7CC-4AF0-90BE-845BA35EBE33}" type="datetimeFigureOut">
              <a:rPr lang="cs-CZ" smtClean="0"/>
              <a:pPr/>
              <a:t>4.2.2014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410558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D10DD63-F7CC-4AF0-90BE-845BA35EBE33}" type="datetimeFigureOut">
              <a:rPr lang="cs-CZ" smtClean="0"/>
              <a:pPr/>
              <a:t>4.2.2014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8212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10DD63-F7CC-4AF0-90BE-845BA35EBE33}" type="datetimeFigureOut">
              <a:rPr lang="cs-CZ" smtClean="0"/>
              <a:pPr/>
              <a:t>4.2.2014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FB5D9E-F736-4B65-9617-42B363CD24EA}" type="slidenum">
              <a:rPr lang="cs-CZ" smtClean="0"/>
              <a:pPr/>
              <a:t>‹#›</a:t>
            </a:fld>
            <a:endParaRPr lang="cs-CZ"/>
          </a:p>
        </p:txBody>
      </p:sp>
    </p:spTree>
    <p:extLst>
      <p:ext uri="{BB962C8B-B14F-4D97-AF65-F5344CB8AC3E}">
        <p14:creationId xmlns:p14="http://schemas.microsoft.com/office/powerpoint/2010/main" xmlns="" val="328646503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476673"/>
            <a:ext cx="7772400" cy="936103"/>
          </a:xfrm>
        </p:spPr>
        <p:txBody>
          <a:bodyPr/>
          <a:lstStyle/>
          <a:p>
            <a:r>
              <a:rPr lang="cs-CZ" dirty="0" smtClean="0"/>
              <a:t>YOU ARE THE REFEREE</a:t>
            </a:r>
            <a:endParaRPr lang="cs-CZ" dirty="0"/>
          </a:p>
        </p:txBody>
      </p:sp>
      <p:sp>
        <p:nvSpPr>
          <p:cNvPr id="3" name="Podnadpis 2"/>
          <p:cNvSpPr>
            <a:spLocks noGrp="1"/>
          </p:cNvSpPr>
          <p:nvPr>
            <p:ph type="subTitle" idx="1"/>
          </p:nvPr>
        </p:nvSpPr>
        <p:spPr/>
        <p:txBody>
          <a:bodyPr/>
          <a:lstStyle/>
          <a:p>
            <a:endParaRPr lang="cs-CZ" dirty="0"/>
          </a:p>
        </p:txBody>
      </p:sp>
      <p:pic>
        <p:nvPicPr>
          <p:cNvPr id="4" name="Obrázek 3" descr="http://upload.wikimedia.org/wikipedia/commons/0/0b/Referee_Mark_Geiger_advantage.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43808" y="1691212"/>
            <a:ext cx="3456424" cy="4690115"/>
          </a:xfrm>
          <a:prstGeom prst="rect">
            <a:avLst/>
          </a:prstGeom>
          <a:noFill/>
          <a:ln>
            <a:noFill/>
          </a:ln>
        </p:spPr>
      </p:pic>
    </p:spTree>
    <p:extLst>
      <p:ext uri="{BB962C8B-B14F-4D97-AF65-F5344CB8AC3E}">
        <p14:creationId xmlns:p14="http://schemas.microsoft.com/office/powerpoint/2010/main" xmlns="" val="1084300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Drop </a:t>
            </a:r>
            <a:r>
              <a:rPr lang="cs-CZ" dirty="0" err="1" smtClean="0"/>
              <a:t>Ball</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Yes</a:t>
            </a:r>
            <a:r>
              <a:rPr lang="cs-CZ" dirty="0" smtClean="0"/>
              <a:t>, </a:t>
            </a:r>
            <a:r>
              <a:rPr lang="cs-CZ" dirty="0" err="1" smtClean="0"/>
              <a:t>the</a:t>
            </a:r>
            <a:r>
              <a:rPr lang="cs-CZ" dirty="0" smtClean="0"/>
              <a:t> </a:t>
            </a:r>
            <a:r>
              <a:rPr lang="cs-CZ" dirty="0" err="1" smtClean="0"/>
              <a:t>keeper</a:t>
            </a:r>
            <a:r>
              <a:rPr lang="cs-CZ" dirty="0" smtClean="0"/>
              <a:t> </a:t>
            </a:r>
            <a:r>
              <a:rPr lang="cs-CZ" dirty="0" err="1" smtClean="0"/>
              <a:t>can</a:t>
            </a:r>
            <a:r>
              <a:rPr lang="cs-CZ" dirty="0" smtClean="0"/>
              <a:t> do </a:t>
            </a:r>
            <a:r>
              <a:rPr lang="cs-CZ" dirty="0" err="1" smtClean="0"/>
              <a:t>this</a:t>
            </a:r>
            <a:r>
              <a:rPr lang="cs-CZ" dirty="0" smtClean="0"/>
              <a:t>.</a:t>
            </a:r>
          </a:p>
          <a:p>
            <a:pPr marL="0" indent="0">
              <a:buNone/>
            </a:pPr>
            <a:endParaRPr lang="cs-CZ" dirty="0" smtClean="0"/>
          </a:p>
          <a:p>
            <a:pPr marL="0" indent="0">
              <a:buNone/>
            </a:pPr>
            <a:endParaRPr lang="cs-CZ" dirty="0" smtClean="0"/>
          </a:p>
          <a:p>
            <a:r>
              <a:rPr lang="cs-CZ" dirty="0" smtClean="0"/>
              <a:t>No, </a:t>
            </a:r>
            <a:r>
              <a:rPr lang="cs-CZ" dirty="0" err="1" smtClean="0"/>
              <a:t>the</a:t>
            </a:r>
            <a:r>
              <a:rPr lang="cs-CZ" dirty="0" smtClean="0"/>
              <a:t> </a:t>
            </a:r>
            <a:r>
              <a:rPr lang="cs-CZ" dirty="0" err="1" smtClean="0"/>
              <a:t>keeper</a:t>
            </a:r>
            <a:r>
              <a:rPr lang="cs-CZ" dirty="0" smtClean="0"/>
              <a:t> </a:t>
            </a:r>
            <a:r>
              <a:rPr lang="cs-CZ" dirty="0" err="1" smtClean="0"/>
              <a:t>can´t</a:t>
            </a:r>
            <a:r>
              <a:rPr lang="cs-CZ" dirty="0" smtClean="0"/>
              <a:t> do </a:t>
            </a:r>
            <a:r>
              <a:rPr lang="cs-CZ" dirty="0" err="1" smtClean="0"/>
              <a:t>this</a:t>
            </a:r>
            <a:r>
              <a:rPr lang="cs-CZ" dirty="0" smtClean="0"/>
              <a:t>.</a:t>
            </a:r>
            <a:endParaRPr lang="cs-CZ" dirty="0"/>
          </a:p>
        </p:txBody>
      </p:sp>
    </p:spTree>
    <p:extLst>
      <p:ext uri="{BB962C8B-B14F-4D97-AF65-F5344CB8AC3E}">
        <p14:creationId xmlns:p14="http://schemas.microsoft.com/office/powerpoint/2010/main" xmlns="" val="2680376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Drop </a:t>
            </a:r>
            <a:r>
              <a:rPr lang="cs-CZ" dirty="0" err="1" smtClean="0"/>
              <a:t>Ball</a:t>
            </a:r>
            <a:endParaRPr lang="cs-CZ" dirty="0"/>
          </a:p>
        </p:txBody>
      </p:sp>
      <p:sp>
        <p:nvSpPr>
          <p:cNvPr id="3" name="Zástupný symbol pro obsah 2"/>
          <p:cNvSpPr>
            <a:spLocks noGrp="1"/>
          </p:cNvSpPr>
          <p:nvPr>
            <p:ph idx="1"/>
          </p:nvPr>
        </p:nvSpPr>
        <p:spPr/>
        <p:txBody>
          <a:bodyPr>
            <a:normAutofit/>
          </a:bodyPr>
          <a:lstStyle/>
          <a:p>
            <a:pPr algn="just"/>
            <a:r>
              <a:rPr lang="en-US" dirty="0"/>
              <a:t>Well done! This is correct.</a:t>
            </a:r>
          </a:p>
          <a:p>
            <a:pPr algn="just"/>
            <a:r>
              <a:rPr lang="en-US" dirty="0"/>
              <a:t>The goalkeeper is allowed to do this. However, you must also consider whether it </a:t>
            </a:r>
            <a:r>
              <a:rPr lang="cs-CZ" dirty="0" err="1" smtClean="0"/>
              <a:t>was</a:t>
            </a:r>
            <a:r>
              <a:rPr lang="cs-CZ" dirty="0" smtClean="0"/>
              <a:t> a </a:t>
            </a:r>
            <a:r>
              <a:rPr lang="en-US" dirty="0" smtClean="0"/>
              <a:t>dangerous </a:t>
            </a:r>
            <a:r>
              <a:rPr lang="en-US" dirty="0"/>
              <a:t>play. If you think that it was dangerous, either for the goal keeper or the opponent, then you should award an indirect free-kick against the goalkeeper</a:t>
            </a:r>
            <a:r>
              <a:rPr lang="en-US" dirty="0" smtClean="0"/>
              <a:t>.</a:t>
            </a:r>
            <a:endParaRPr lang="en-US" dirty="0"/>
          </a:p>
        </p:txBody>
      </p:sp>
    </p:spTree>
    <p:extLst>
      <p:ext uri="{BB962C8B-B14F-4D97-AF65-F5344CB8AC3E}">
        <p14:creationId xmlns:p14="http://schemas.microsoft.com/office/powerpoint/2010/main" xmlns="" val="2515444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Hair</a:t>
            </a:r>
            <a:r>
              <a:rPr lang="cs-CZ" dirty="0" smtClean="0"/>
              <a:t> Strike</a:t>
            </a:r>
            <a:endParaRPr lang="cs-CZ" dirty="0"/>
          </a:p>
        </p:txBody>
      </p:sp>
      <p:pic>
        <p:nvPicPr>
          <p:cNvPr id="4" name="Zástupný symbol pro obsah 3" descr="http://premierskills.britishcouncil.org/en/sites/premierskills/files/imagecache/widescreenpromoblock/images/16.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1412776"/>
            <a:ext cx="6624736" cy="4680520"/>
          </a:xfrm>
          <a:prstGeom prst="rect">
            <a:avLst/>
          </a:prstGeom>
          <a:noFill/>
          <a:ln>
            <a:noFill/>
          </a:ln>
        </p:spPr>
      </p:pic>
    </p:spTree>
    <p:extLst>
      <p:ext uri="{BB962C8B-B14F-4D97-AF65-F5344CB8AC3E}">
        <p14:creationId xmlns:p14="http://schemas.microsoft.com/office/powerpoint/2010/main" xmlns="" val="4286622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Hair</a:t>
            </a:r>
            <a:r>
              <a:rPr lang="cs-CZ" dirty="0" smtClean="0"/>
              <a:t> Strike</a:t>
            </a:r>
            <a:endParaRPr lang="cs-CZ" dirty="0"/>
          </a:p>
        </p:txBody>
      </p:sp>
      <p:sp>
        <p:nvSpPr>
          <p:cNvPr id="3" name="Zástupný symbol pro obsah 2"/>
          <p:cNvSpPr>
            <a:spLocks noGrp="1"/>
          </p:cNvSpPr>
          <p:nvPr>
            <p:ph idx="1"/>
          </p:nvPr>
        </p:nvSpPr>
        <p:spPr>
          <a:xfrm>
            <a:off x="457200" y="1412776"/>
            <a:ext cx="8229600" cy="4713387"/>
          </a:xfrm>
        </p:spPr>
        <p:txBody>
          <a:bodyPr>
            <a:normAutofit/>
          </a:bodyPr>
          <a:lstStyle/>
          <a:p>
            <a:pPr algn="just"/>
            <a:r>
              <a:rPr lang="en-US" dirty="0"/>
              <a:t>During a top-flight game, an away team player dashes up to you in a fury, complaining that when he went up for a header, his opponent’s long bleached dreadlocks (his hair) caught him in the eye. He says they’re dangerous, and the player shouldn’t be allowed to play on with his hair ‘all over the place</a:t>
            </a:r>
            <a:r>
              <a:rPr lang="en-US" dirty="0" smtClean="0"/>
              <a:t>’.</a:t>
            </a:r>
            <a:endParaRPr lang="cs-CZ" dirty="0" smtClean="0"/>
          </a:p>
          <a:p>
            <a:pPr algn="just"/>
            <a:endParaRPr lang="en-US" dirty="0"/>
          </a:p>
          <a:p>
            <a:pPr algn="just"/>
            <a:r>
              <a:rPr lang="en-US" b="1" dirty="0"/>
              <a:t>What do you do</a:t>
            </a:r>
            <a:r>
              <a:rPr lang="en-US" b="1" dirty="0" smtClean="0"/>
              <a:t>?</a:t>
            </a:r>
            <a:endParaRPr lang="en-US" dirty="0"/>
          </a:p>
        </p:txBody>
      </p:sp>
    </p:spTree>
    <p:extLst>
      <p:ext uri="{BB962C8B-B14F-4D97-AF65-F5344CB8AC3E}">
        <p14:creationId xmlns:p14="http://schemas.microsoft.com/office/powerpoint/2010/main" xmlns="" val="822283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Hair</a:t>
            </a:r>
            <a:r>
              <a:rPr lang="cs-CZ" dirty="0" smtClean="0"/>
              <a:t> Strike</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Do </a:t>
            </a:r>
            <a:r>
              <a:rPr lang="cs-CZ" dirty="0" err="1" smtClean="0"/>
              <a:t>nothing</a:t>
            </a:r>
            <a:r>
              <a:rPr lang="cs-CZ" dirty="0" smtClean="0"/>
              <a:t>.</a:t>
            </a:r>
          </a:p>
          <a:p>
            <a:pPr marL="0" indent="0">
              <a:buNone/>
            </a:pPr>
            <a:endParaRPr lang="cs-CZ" dirty="0" smtClean="0"/>
          </a:p>
          <a:p>
            <a:r>
              <a:rPr lang="cs-CZ" dirty="0" err="1" smtClean="0"/>
              <a:t>Order</a:t>
            </a:r>
            <a:r>
              <a:rPr lang="cs-CZ" dirty="0" smtClean="0"/>
              <a:t> </a:t>
            </a:r>
            <a:r>
              <a:rPr lang="cs-CZ" dirty="0" err="1" smtClean="0"/>
              <a:t>the</a:t>
            </a:r>
            <a:r>
              <a:rPr lang="cs-CZ" dirty="0" smtClean="0"/>
              <a:t> </a:t>
            </a:r>
            <a:r>
              <a:rPr lang="cs-CZ" dirty="0" err="1" smtClean="0"/>
              <a:t>player</a:t>
            </a:r>
            <a:r>
              <a:rPr lang="cs-CZ" dirty="0" smtClean="0"/>
              <a:t> to </a:t>
            </a:r>
            <a:r>
              <a:rPr lang="cs-CZ" dirty="0" err="1" smtClean="0"/>
              <a:t>cut</a:t>
            </a:r>
            <a:r>
              <a:rPr lang="cs-CZ" dirty="0" smtClean="0"/>
              <a:t> his </a:t>
            </a:r>
            <a:r>
              <a:rPr lang="cs-CZ" dirty="0" err="1" smtClean="0"/>
              <a:t>dreadlocks</a:t>
            </a:r>
            <a:r>
              <a:rPr lang="cs-CZ" dirty="0" smtClean="0"/>
              <a:t> </a:t>
            </a:r>
            <a:r>
              <a:rPr lang="cs-CZ" dirty="0" err="1" smtClean="0"/>
              <a:t>off</a:t>
            </a:r>
            <a:r>
              <a:rPr lang="cs-CZ" dirty="0" smtClean="0"/>
              <a:t>.</a:t>
            </a:r>
            <a:endParaRPr lang="cs-CZ" dirty="0"/>
          </a:p>
        </p:txBody>
      </p:sp>
    </p:spTree>
    <p:extLst>
      <p:ext uri="{BB962C8B-B14F-4D97-AF65-F5344CB8AC3E}">
        <p14:creationId xmlns:p14="http://schemas.microsoft.com/office/powerpoint/2010/main" xmlns="" val="2315393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Hair</a:t>
            </a:r>
            <a:r>
              <a:rPr lang="cs-CZ" dirty="0" smtClean="0"/>
              <a:t> Strike</a:t>
            </a:r>
            <a:endParaRPr lang="cs-CZ" dirty="0"/>
          </a:p>
        </p:txBody>
      </p:sp>
      <p:sp>
        <p:nvSpPr>
          <p:cNvPr id="3" name="Zástupný symbol pro obsah 2"/>
          <p:cNvSpPr>
            <a:spLocks noGrp="1"/>
          </p:cNvSpPr>
          <p:nvPr>
            <p:ph idx="1"/>
          </p:nvPr>
        </p:nvSpPr>
        <p:spPr/>
        <p:txBody>
          <a:bodyPr>
            <a:normAutofit/>
          </a:bodyPr>
          <a:lstStyle/>
          <a:p>
            <a:pPr algn="just"/>
            <a:r>
              <a:rPr lang="en-US" b="1" dirty="0" smtClean="0"/>
              <a:t>Keith </a:t>
            </a:r>
            <a:r>
              <a:rPr lang="en-US" b="1" dirty="0"/>
              <a:t>Hackett</a:t>
            </a:r>
            <a:r>
              <a:rPr lang="en-US" dirty="0"/>
              <a:t>: There’s nothing in the laws of the game to cover this particular point, and if, in your judgment, the dreadlocks don’t represent a danger to other players, you should not intervene</a:t>
            </a:r>
            <a:r>
              <a:rPr lang="en-US" dirty="0" smtClean="0"/>
              <a:t>.</a:t>
            </a:r>
            <a:endParaRPr lang="en-US" dirty="0"/>
          </a:p>
        </p:txBody>
      </p:sp>
    </p:spTree>
    <p:extLst>
      <p:ext uri="{BB962C8B-B14F-4D97-AF65-F5344CB8AC3E}">
        <p14:creationId xmlns:p14="http://schemas.microsoft.com/office/powerpoint/2010/main" xmlns="" val="2863444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Unhappy</a:t>
            </a:r>
            <a:r>
              <a:rPr lang="cs-CZ" dirty="0" smtClean="0"/>
              <a:t> </a:t>
            </a:r>
            <a:r>
              <a:rPr lang="cs-CZ" dirty="0" err="1" smtClean="0"/>
              <a:t>Keeper</a:t>
            </a:r>
            <a:endParaRPr lang="cs-CZ" dirty="0"/>
          </a:p>
        </p:txBody>
      </p:sp>
      <p:pic>
        <p:nvPicPr>
          <p:cNvPr id="4" name="Zástupný symbol pro obsah 3" descr="http://premierskills.britishcouncil.org/en/sites/premierskills/files/imagecache/widescreenpromoblock/images/17.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5696" y="1556792"/>
            <a:ext cx="5688632" cy="4176464"/>
          </a:xfrm>
          <a:prstGeom prst="rect">
            <a:avLst/>
          </a:prstGeom>
          <a:noFill/>
          <a:ln>
            <a:noFill/>
          </a:ln>
        </p:spPr>
      </p:pic>
    </p:spTree>
    <p:extLst>
      <p:ext uri="{BB962C8B-B14F-4D97-AF65-F5344CB8AC3E}">
        <p14:creationId xmlns:p14="http://schemas.microsoft.com/office/powerpoint/2010/main" xmlns="" val="76043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Unhappy</a:t>
            </a:r>
            <a:r>
              <a:rPr lang="cs-CZ" dirty="0" smtClean="0"/>
              <a:t> </a:t>
            </a:r>
            <a:r>
              <a:rPr lang="cs-CZ" dirty="0" err="1" smtClean="0"/>
              <a:t>Keeper</a:t>
            </a:r>
            <a:endParaRPr lang="cs-CZ" dirty="0"/>
          </a:p>
        </p:txBody>
      </p:sp>
      <p:sp>
        <p:nvSpPr>
          <p:cNvPr id="3" name="Zástupný symbol pro obsah 2"/>
          <p:cNvSpPr>
            <a:spLocks noGrp="1"/>
          </p:cNvSpPr>
          <p:nvPr>
            <p:ph idx="1"/>
          </p:nvPr>
        </p:nvSpPr>
        <p:spPr/>
        <p:txBody>
          <a:bodyPr>
            <a:normAutofit/>
          </a:bodyPr>
          <a:lstStyle/>
          <a:p>
            <a:pPr algn="just"/>
            <a:r>
              <a:rPr lang="en-US" dirty="0"/>
              <a:t>In an under-11 game, a striker takes a penalty that beats the keeper, but rebounds off the bar. The ball bounces back towards the striker who scores from the rebound, but no one else has touched the ball.</a:t>
            </a:r>
          </a:p>
          <a:p>
            <a:pPr algn="just"/>
            <a:r>
              <a:rPr lang="en-US" dirty="0"/>
              <a:t>The goalkeeper starts crying</a:t>
            </a:r>
            <a:r>
              <a:rPr lang="en-US" dirty="0" smtClean="0"/>
              <a:t>.</a:t>
            </a:r>
            <a:endParaRPr lang="cs-CZ" dirty="0" smtClean="0"/>
          </a:p>
          <a:p>
            <a:pPr marL="0" indent="0" algn="just">
              <a:buNone/>
            </a:pPr>
            <a:endParaRPr lang="en-US" dirty="0"/>
          </a:p>
          <a:p>
            <a:pPr algn="just"/>
            <a:r>
              <a:rPr lang="en-US" b="1" dirty="0"/>
              <a:t>What do you do</a:t>
            </a:r>
            <a:r>
              <a:rPr lang="en-US" b="1" dirty="0" smtClean="0"/>
              <a:t>?</a:t>
            </a:r>
            <a:endParaRPr lang="en-US" dirty="0"/>
          </a:p>
        </p:txBody>
      </p:sp>
    </p:spTree>
    <p:extLst>
      <p:ext uri="{BB962C8B-B14F-4D97-AF65-F5344CB8AC3E}">
        <p14:creationId xmlns:p14="http://schemas.microsoft.com/office/powerpoint/2010/main" xmlns="" val="20510048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Unhappy</a:t>
            </a:r>
            <a:r>
              <a:rPr lang="cs-CZ" dirty="0" smtClean="0"/>
              <a:t> </a:t>
            </a:r>
            <a:r>
              <a:rPr lang="cs-CZ" dirty="0" err="1" smtClean="0"/>
              <a:t>Keeper</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Allow</a:t>
            </a:r>
            <a:r>
              <a:rPr lang="cs-CZ" dirty="0" smtClean="0"/>
              <a:t> </a:t>
            </a:r>
            <a:r>
              <a:rPr lang="cs-CZ" dirty="0" err="1" smtClean="0"/>
              <a:t>the</a:t>
            </a:r>
            <a:r>
              <a:rPr lang="cs-CZ" dirty="0" smtClean="0"/>
              <a:t> </a:t>
            </a:r>
            <a:r>
              <a:rPr lang="cs-CZ" dirty="0" err="1" smtClean="0"/>
              <a:t>goal</a:t>
            </a:r>
            <a:r>
              <a:rPr lang="cs-CZ" dirty="0" smtClean="0"/>
              <a:t>.</a:t>
            </a:r>
          </a:p>
          <a:p>
            <a:pPr marL="0" indent="0">
              <a:buNone/>
            </a:pPr>
            <a:endParaRPr lang="cs-CZ" dirty="0" smtClean="0"/>
          </a:p>
          <a:p>
            <a:r>
              <a:rPr lang="cs-CZ" dirty="0" smtClean="0"/>
              <a:t>Do not </a:t>
            </a:r>
            <a:r>
              <a:rPr lang="cs-CZ" dirty="0" err="1" smtClean="0"/>
              <a:t>allow</a:t>
            </a:r>
            <a:r>
              <a:rPr lang="cs-CZ" dirty="0" smtClean="0"/>
              <a:t> </a:t>
            </a:r>
            <a:r>
              <a:rPr lang="cs-CZ" dirty="0" err="1" smtClean="0"/>
              <a:t>the</a:t>
            </a:r>
            <a:r>
              <a:rPr lang="cs-CZ" dirty="0" smtClean="0"/>
              <a:t> </a:t>
            </a:r>
            <a:r>
              <a:rPr lang="cs-CZ" dirty="0" err="1" smtClean="0"/>
              <a:t>goal</a:t>
            </a:r>
            <a:r>
              <a:rPr lang="cs-CZ" dirty="0" smtClean="0"/>
              <a:t>.</a:t>
            </a:r>
            <a:endParaRPr lang="cs-CZ" dirty="0"/>
          </a:p>
        </p:txBody>
      </p:sp>
    </p:spTree>
    <p:extLst>
      <p:ext uri="{BB962C8B-B14F-4D97-AF65-F5344CB8AC3E}">
        <p14:creationId xmlns:p14="http://schemas.microsoft.com/office/powerpoint/2010/main" xmlns="" val="2051004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Unhappy</a:t>
            </a:r>
            <a:r>
              <a:rPr lang="cs-CZ" dirty="0" smtClean="0"/>
              <a:t> </a:t>
            </a:r>
            <a:r>
              <a:rPr lang="cs-CZ" dirty="0" err="1" smtClean="0"/>
              <a:t>Keeper</a:t>
            </a:r>
            <a:endParaRPr lang="cs-CZ" dirty="0"/>
          </a:p>
        </p:txBody>
      </p:sp>
      <p:sp>
        <p:nvSpPr>
          <p:cNvPr id="3" name="Zástupný symbol pro obsah 2"/>
          <p:cNvSpPr>
            <a:spLocks noGrp="1"/>
          </p:cNvSpPr>
          <p:nvPr>
            <p:ph idx="1"/>
          </p:nvPr>
        </p:nvSpPr>
        <p:spPr/>
        <p:txBody>
          <a:bodyPr/>
          <a:lstStyle/>
          <a:p>
            <a:pPr algn="just"/>
            <a:r>
              <a:rPr lang="en-US" dirty="0"/>
              <a:t>You can't allow the goal as no other player has touched the ball. Re-start play with an indirect free-kick. </a:t>
            </a:r>
            <a:endParaRPr lang="cs-CZ" dirty="0" smtClean="0"/>
          </a:p>
          <a:p>
            <a:pPr marL="0" indent="0" algn="just">
              <a:buNone/>
            </a:pPr>
            <a:endParaRPr lang="en-US" dirty="0"/>
          </a:p>
          <a:p>
            <a:pPr algn="just"/>
            <a:r>
              <a:rPr lang="en-US" dirty="0"/>
              <a:t>That should cheer the keeper up</a:t>
            </a:r>
            <a:r>
              <a:rPr lang="en-US" dirty="0" smtClean="0"/>
              <a:t>!</a:t>
            </a:r>
            <a:endParaRPr lang="en-US" dirty="0"/>
          </a:p>
        </p:txBody>
      </p:sp>
    </p:spTree>
    <p:extLst>
      <p:ext uri="{BB962C8B-B14F-4D97-AF65-F5344CB8AC3E}">
        <p14:creationId xmlns:p14="http://schemas.microsoft.com/office/powerpoint/2010/main" xmlns="" val="2051004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Players</a:t>
            </a:r>
            <a:r>
              <a:rPr lang="cs-CZ" dirty="0" smtClean="0"/>
              <a:t> </a:t>
            </a:r>
            <a:r>
              <a:rPr lang="cs-CZ" dirty="0" err="1" smtClean="0"/>
              <a:t>Collide</a:t>
            </a:r>
            <a:r>
              <a:rPr lang="cs-CZ" dirty="0" smtClean="0"/>
              <a:t> </a:t>
            </a:r>
            <a:endParaRPr lang="cs-CZ" dirty="0"/>
          </a:p>
        </p:txBody>
      </p:sp>
      <p:pic>
        <p:nvPicPr>
          <p:cNvPr id="4" name="Zástupný symbol pro obsah 3" descr="http://premierskills.britishcouncil.org/en/sites/premierskills/files/imagecache/widescreenpromoblock/images/7.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47664" y="1772816"/>
            <a:ext cx="5976664" cy="4104456"/>
          </a:xfrm>
          <a:prstGeom prst="rect">
            <a:avLst/>
          </a:prstGeom>
          <a:noFill/>
          <a:ln>
            <a:noFill/>
          </a:ln>
        </p:spPr>
      </p:pic>
    </p:spTree>
    <p:extLst>
      <p:ext uri="{BB962C8B-B14F-4D97-AF65-F5344CB8AC3E}">
        <p14:creationId xmlns:p14="http://schemas.microsoft.com/office/powerpoint/2010/main" xmlns="" val="7725603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Taken</a:t>
            </a:r>
            <a:r>
              <a:rPr lang="cs-CZ" dirty="0" smtClean="0"/>
              <a:t> </a:t>
            </a:r>
            <a:r>
              <a:rPr lang="cs-CZ" dirty="0" err="1" smtClean="0"/>
              <a:t>off</a:t>
            </a:r>
            <a:r>
              <a:rPr lang="cs-CZ" dirty="0" smtClean="0"/>
              <a:t> </a:t>
            </a:r>
            <a:r>
              <a:rPr lang="cs-CZ" dirty="0" err="1" smtClean="0"/>
              <a:t>for</a:t>
            </a:r>
            <a:r>
              <a:rPr lang="cs-CZ" dirty="0" smtClean="0"/>
              <a:t> </a:t>
            </a:r>
            <a:r>
              <a:rPr lang="cs-CZ" dirty="0" err="1" smtClean="0"/>
              <a:t>Treatment</a:t>
            </a:r>
            <a:endParaRPr lang="cs-CZ" dirty="0"/>
          </a:p>
        </p:txBody>
      </p:sp>
      <p:pic>
        <p:nvPicPr>
          <p:cNvPr id="4" name="Zástupný symbol pro obsah 3" descr="http://premierskills.britishcouncil.org/en/sites/premierskills/files/imagecache/widescreenpromoblock/images/18.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1628800"/>
            <a:ext cx="5760640" cy="4032448"/>
          </a:xfrm>
          <a:prstGeom prst="rect">
            <a:avLst/>
          </a:prstGeom>
          <a:noFill/>
          <a:ln>
            <a:noFill/>
          </a:ln>
        </p:spPr>
      </p:pic>
    </p:spTree>
    <p:extLst>
      <p:ext uri="{BB962C8B-B14F-4D97-AF65-F5344CB8AC3E}">
        <p14:creationId xmlns:p14="http://schemas.microsoft.com/office/powerpoint/2010/main" xmlns="" val="31252089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Taken</a:t>
            </a:r>
            <a:r>
              <a:rPr lang="cs-CZ" dirty="0" smtClean="0"/>
              <a:t> </a:t>
            </a:r>
            <a:r>
              <a:rPr lang="cs-CZ" dirty="0" err="1" smtClean="0"/>
              <a:t>off</a:t>
            </a:r>
            <a:r>
              <a:rPr lang="cs-CZ" dirty="0" smtClean="0"/>
              <a:t> </a:t>
            </a:r>
            <a:r>
              <a:rPr lang="cs-CZ" dirty="0" err="1" smtClean="0"/>
              <a:t>for</a:t>
            </a:r>
            <a:r>
              <a:rPr lang="cs-CZ" dirty="0" smtClean="0"/>
              <a:t> </a:t>
            </a:r>
            <a:r>
              <a:rPr lang="cs-CZ" dirty="0" err="1" smtClean="0"/>
              <a:t>Treatment</a:t>
            </a:r>
            <a:endParaRPr lang="cs-CZ" dirty="0"/>
          </a:p>
        </p:txBody>
      </p:sp>
      <p:sp>
        <p:nvSpPr>
          <p:cNvPr id="3" name="Zástupný symbol pro obsah 2"/>
          <p:cNvSpPr>
            <a:spLocks noGrp="1"/>
          </p:cNvSpPr>
          <p:nvPr>
            <p:ph idx="1"/>
          </p:nvPr>
        </p:nvSpPr>
        <p:spPr/>
        <p:txBody>
          <a:bodyPr>
            <a:normAutofit fontScale="92500"/>
          </a:bodyPr>
          <a:lstStyle/>
          <a:p>
            <a:pPr algn="just"/>
            <a:r>
              <a:rPr lang="en-US" dirty="0"/>
              <a:t>A defender goes down injured, and you order him off the pitch for treatment. But two minutes later the star striker who he was man-marking scores. You suddenly </a:t>
            </a:r>
            <a:r>
              <a:rPr lang="en-US" dirty="0" err="1" smtClean="0"/>
              <a:t>reali</a:t>
            </a:r>
            <a:r>
              <a:rPr lang="cs-CZ" dirty="0"/>
              <a:t>s</a:t>
            </a:r>
            <a:r>
              <a:rPr lang="en-US" dirty="0" smtClean="0"/>
              <a:t>e </a:t>
            </a:r>
            <a:r>
              <a:rPr lang="en-US" dirty="0"/>
              <a:t>that you’d forgotten to wave the defender back on. The defender’s team are really angry, demanding the goal is disallowed (that you cancel the goal on the </a:t>
            </a:r>
            <a:r>
              <a:rPr lang="en-US" dirty="0" err="1"/>
              <a:t>scoresheet</a:t>
            </a:r>
            <a:r>
              <a:rPr lang="en-US" dirty="0" smtClean="0"/>
              <a:t>).</a:t>
            </a:r>
            <a:endParaRPr lang="cs-CZ" dirty="0" smtClean="0"/>
          </a:p>
          <a:p>
            <a:pPr algn="just"/>
            <a:endParaRPr lang="en-US" dirty="0"/>
          </a:p>
          <a:p>
            <a:pPr algn="just"/>
            <a:r>
              <a:rPr lang="en-US" b="1" dirty="0"/>
              <a:t>What do you do</a:t>
            </a:r>
            <a:r>
              <a:rPr lang="en-US" b="1" dirty="0" smtClean="0"/>
              <a:t>?</a:t>
            </a:r>
            <a:endParaRPr lang="en-US" dirty="0"/>
          </a:p>
        </p:txBody>
      </p:sp>
    </p:spTree>
    <p:extLst>
      <p:ext uri="{BB962C8B-B14F-4D97-AF65-F5344CB8AC3E}">
        <p14:creationId xmlns:p14="http://schemas.microsoft.com/office/powerpoint/2010/main" xmlns="" val="7279681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Taken</a:t>
            </a:r>
            <a:r>
              <a:rPr lang="cs-CZ" dirty="0" smtClean="0"/>
              <a:t> </a:t>
            </a:r>
            <a:r>
              <a:rPr lang="cs-CZ" dirty="0" err="1" smtClean="0"/>
              <a:t>off</a:t>
            </a:r>
            <a:r>
              <a:rPr lang="cs-CZ" dirty="0" smtClean="0"/>
              <a:t> </a:t>
            </a:r>
            <a:r>
              <a:rPr lang="cs-CZ" dirty="0" err="1" smtClean="0"/>
              <a:t>for</a:t>
            </a:r>
            <a:r>
              <a:rPr lang="cs-CZ" dirty="0" smtClean="0"/>
              <a:t> </a:t>
            </a:r>
            <a:r>
              <a:rPr lang="cs-CZ" dirty="0" err="1" smtClean="0"/>
              <a:t>Treatment</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Disallow</a:t>
            </a:r>
            <a:r>
              <a:rPr lang="cs-CZ" dirty="0" smtClean="0"/>
              <a:t> </a:t>
            </a:r>
            <a:r>
              <a:rPr lang="cs-CZ" dirty="0" err="1" smtClean="0"/>
              <a:t>the</a:t>
            </a:r>
            <a:r>
              <a:rPr lang="cs-CZ" dirty="0" smtClean="0"/>
              <a:t> </a:t>
            </a:r>
            <a:r>
              <a:rPr lang="cs-CZ" dirty="0" err="1" smtClean="0"/>
              <a:t>goal</a:t>
            </a:r>
            <a:r>
              <a:rPr lang="cs-CZ" dirty="0" smtClean="0"/>
              <a:t>.</a:t>
            </a:r>
          </a:p>
          <a:p>
            <a:pPr marL="0" indent="0">
              <a:buNone/>
            </a:pPr>
            <a:endParaRPr lang="cs-CZ" dirty="0" smtClean="0"/>
          </a:p>
          <a:p>
            <a:r>
              <a:rPr lang="cs-CZ" dirty="0" err="1" smtClean="0"/>
              <a:t>Allow</a:t>
            </a:r>
            <a:r>
              <a:rPr lang="cs-CZ" dirty="0" smtClean="0"/>
              <a:t> </a:t>
            </a:r>
            <a:r>
              <a:rPr lang="cs-CZ" dirty="0" err="1" smtClean="0"/>
              <a:t>the</a:t>
            </a:r>
            <a:r>
              <a:rPr lang="cs-CZ" dirty="0" smtClean="0"/>
              <a:t> </a:t>
            </a:r>
            <a:r>
              <a:rPr lang="cs-CZ" dirty="0" err="1" smtClean="0"/>
              <a:t>goal</a:t>
            </a:r>
            <a:r>
              <a:rPr lang="cs-CZ" dirty="0" smtClean="0"/>
              <a:t>.</a:t>
            </a:r>
            <a:endParaRPr lang="cs-CZ" dirty="0"/>
          </a:p>
        </p:txBody>
      </p:sp>
    </p:spTree>
    <p:extLst>
      <p:ext uri="{BB962C8B-B14F-4D97-AF65-F5344CB8AC3E}">
        <p14:creationId xmlns:p14="http://schemas.microsoft.com/office/powerpoint/2010/main" xmlns="" val="7279681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Taken</a:t>
            </a:r>
            <a:r>
              <a:rPr lang="cs-CZ" dirty="0" smtClean="0"/>
              <a:t> </a:t>
            </a:r>
            <a:r>
              <a:rPr lang="cs-CZ" dirty="0" err="1" smtClean="0"/>
              <a:t>off</a:t>
            </a:r>
            <a:r>
              <a:rPr lang="cs-CZ" dirty="0" smtClean="0"/>
              <a:t> </a:t>
            </a:r>
            <a:r>
              <a:rPr lang="cs-CZ" dirty="0" err="1" smtClean="0"/>
              <a:t>for</a:t>
            </a:r>
            <a:r>
              <a:rPr lang="cs-CZ" dirty="0" smtClean="0"/>
              <a:t> </a:t>
            </a:r>
            <a:r>
              <a:rPr lang="cs-CZ" dirty="0" err="1" smtClean="0"/>
              <a:t>Treatment</a:t>
            </a:r>
            <a:endParaRPr lang="cs-CZ" dirty="0"/>
          </a:p>
        </p:txBody>
      </p:sp>
      <p:sp>
        <p:nvSpPr>
          <p:cNvPr id="3" name="Zástupný symbol pro obsah 2"/>
          <p:cNvSpPr>
            <a:spLocks noGrp="1"/>
          </p:cNvSpPr>
          <p:nvPr>
            <p:ph idx="1"/>
          </p:nvPr>
        </p:nvSpPr>
        <p:spPr/>
        <p:txBody>
          <a:bodyPr>
            <a:normAutofit fontScale="85000" lnSpcReduction="20000"/>
          </a:bodyPr>
          <a:lstStyle/>
          <a:p>
            <a:pPr algn="just"/>
            <a:r>
              <a:rPr lang="en-US" dirty="0"/>
              <a:t>You cannot disallow the goal. You’ll have to put up with all the criticism because you’ve made a serious mistake in not allowing the player back on. </a:t>
            </a:r>
            <a:r>
              <a:rPr lang="en-US" dirty="0" smtClean="0"/>
              <a:t>Fortunately</a:t>
            </a:r>
            <a:r>
              <a:rPr lang="cs-CZ" dirty="0" smtClean="0"/>
              <a:t>,</a:t>
            </a:r>
            <a:r>
              <a:rPr lang="en-US" dirty="0" smtClean="0"/>
              <a:t> </a:t>
            </a:r>
            <a:r>
              <a:rPr lang="en-US" dirty="0"/>
              <a:t>this shouldn’t happen in the professional game because of the combination of the fourth official and the communication system. </a:t>
            </a:r>
          </a:p>
          <a:p>
            <a:pPr algn="just"/>
            <a:r>
              <a:rPr lang="en-US" b="1" dirty="0"/>
              <a:t>Keith Hackett</a:t>
            </a:r>
            <a:r>
              <a:rPr lang="en-US" dirty="0"/>
              <a:t>: The rule about having to leave the field after receiving treatment is one that I would love to see changed. A few seasons ago, Thierry Henry was injured from a challenge which resulted in a penalty. Having received treatment, he was then forced to leave the field of play – meaning Henry, Arsenal’s penalty taker, couldn’t take the kick. What a nonsense</a:t>
            </a:r>
            <a:r>
              <a:rPr lang="en-US" dirty="0" smtClean="0"/>
              <a:t>.</a:t>
            </a:r>
            <a:endParaRPr lang="en-US" dirty="0"/>
          </a:p>
        </p:txBody>
      </p:sp>
    </p:spTree>
    <p:extLst>
      <p:ext uri="{BB962C8B-B14F-4D97-AF65-F5344CB8AC3E}">
        <p14:creationId xmlns:p14="http://schemas.microsoft.com/office/powerpoint/2010/main" xmlns="" val="7279681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Controversial</a:t>
            </a:r>
            <a:r>
              <a:rPr lang="cs-CZ" dirty="0" smtClean="0"/>
              <a:t> </a:t>
            </a:r>
            <a:r>
              <a:rPr lang="cs-CZ" dirty="0" err="1" smtClean="0"/>
              <a:t>Equaliser</a:t>
            </a:r>
            <a:endParaRPr lang="cs-CZ" dirty="0"/>
          </a:p>
        </p:txBody>
      </p:sp>
      <p:pic>
        <p:nvPicPr>
          <p:cNvPr id="4" name="Zástupný symbol pro obsah 3" descr="http://premierskills.britishcouncil.org/en/sites/premierskills/files/imagecache/widescreenpromoblock/images/10.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5736" y="1988840"/>
            <a:ext cx="5040560" cy="3672408"/>
          </a:xfrm>
          <a:prstGeom prst="rect">
            <a:avLst/>
          </a:prstGeom>
          <a:noFill/>
          <a:ln>
            <a:noFill/>
          </a:ln>
        </p:spPr>
      </p:pic>
    </p:spTree>
    <p:extLst>
      <p:ext uri="{BB962C8B-B14F-4D97-AF65-F5344CB8AC3E}">
        <p14:creationId xmlns:p14="http://schemas.microsoft.com/office/powerpoint/2010/main" xmlns="" val="1630178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Controversial</a:t>
            </a:r>
            <a:r>
              <a:rPr lang="cs-CZ" dirty="0" smtClean="0"/>
              <a:t> </a:t>
            </a:r>
            <a:r>
              <a:rPr lang="cs-CZ" dirty="0" err="1" smtClean="0"/>
              <a:t>Equaliser</a:t>
            </a:r>
            <a:endParaRPr lang="cs-CZ" dirty="0"/>
          </a:p>
        </p:txBody>
      </p:sp>
      <p:sp>
        <p:nvSpPr>
          <p:cNvPr id="3" name="Zástupný symbol pro obsah 2"/>
          <p:cNvSpPr>
            <a:spLocks noGrp="1"/>
          </p:cNvSpPr>
          <p:nvPr>
            <p:ph idx="1"/>
          </p:nvPr>
        </p:nvSpPr>
        <p:spPr/>
        <p:txBody>
          <a:bodyPr>
            <a:normAutofit fontScale="92500"/>
          </a:bodyPr>
          <a:lstStyle/>
          <a:p>
            <a:pPr algn="just"/>
            <a:r>
              <a:rPr lang="en-US" dirty="0"/>
              <a:t>In the last seconds of a cup tie, the away team score a dramatic last minute </a:t>
            </a:r>
            <a:r>
              <a:rPr lang="en-US" dirty="0" err="1"/>
              <a:t>equaliser</a:t>
            </a:r>
            <a:r>
              <a:rPr lang="en-US" dirty="0"/>
              <a:t> from a corner. You give the goal, and play restarts. But then one of your assistants informs you that the away side had 12 players on the pitch when the goal was scored – one of their substitutes had come on unnoticed seconds earlier</a:t>
            </a:r>
            <a:r>
              <a:rPr lang="en-US" dirty="0" smtClean="0"/>
              <a:t>.</a:t>
            </a:r>
            <a:endParaRPr lang="cs-CZ" dirty="0" smtClean="0"/>
          </a:p>
          <a:p>
            <a:pPr algn="just"/>
            <a:endParaRPr lang="en-US" dirty="0"/>
          </a:p>
          <a:p>
            <a:pPr algn="just"/>
            <a:r>
              <a:rPr lang="en-US" b="1" dirty="0"/>
              <a:t>Can you answer the questions</a:t>
            </a:r>
            <a:r>
              <a:rPr lang="en-US" b="1" dirty="0" smtClean="0"/>
              <a:t>?</a:t>
            </a:r>
            <a:endParaRPr lang="en-US" dirty="0"/>
          </a:p>
        </p:txBody>
      </p:sp>
    </p:spTree>
    <p:extLst>
      <p:ext uri="{BB962C8B-B14F-4D97-AF65-F5344CB8AC3E}">
        <p14:creationId xmlns:p14="http://schemas.microsoft.com/office/powerpoint/2010/main" xmlns="" val="168139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Controversial</a:t>
            </a:r>
            <a:r>
              <a:rPr lang="cs-CZ" dirty="0" smtClean="0"/>
              <a:t> </a:t>
            </a:r>
            <a:r>
              <a:rPr lang="cs-CZ" dirty="0" err="1" smtClean="0"/>
              <a:t>Equaliser</a:t>
            </a:r>
            <a:endParaRPr lang="cs-CZ" dirty="0"/>
          </a:p>
        </p:txBody>
      </p:sp>
      <p:sp>
        <p:nvSpPr>
          <p:cNvPr id="3" name="Zástupný symbol pro obsah 2"/>
          <p:cNvSpPr>
            <a:spLocks noGrp="1"/>
          </p:cNvSpPr>
          <p:nvPr>
            <p:ph idx="1"/>
          </p:nvPr>
        </p:nvSpPr>
        <p:spPr/>
        <p:txBody>
          <a:bodyPr/>
          <a:lstStyle/>
          <a:p>
            <a:endParaRPr lang="cs-CZ" dirty="0" smtClean="0"/>
          </a:p>
          <a:p>
            <a:r>
              <a:rPr lang="en-US" dirty="0" smtClean="0"/>
              <a:t>What </a:t>
            </a:r>
            <a:r>
              <a:rPr lang="en-US" dirty="0"/>
              <a:t>do you do with the spare player</a:t>
            </a:r>
            <a:r>
              <a:rPr lang="en-US" dirty="0" smtClean="0"/>
              <a:t>?</a:t>
            </a:r>
            <a:endParaRPr lang="cs-CZ" dirty="0" smtClean="0"/>
          </a:p>
          <a:p>
            <a:pPr marL="0" indent="0">
              <a:buNone/>
            </a:pPr>
            <a:endParaRPr lang="cs-CZ" dirty="0" smtClean="0"/>
          </a:p>
          <a:p>
            <a:pPr marL="0" indent="0">
              <a:buNone/>
            </a:pPr>
            <a:endParaRPr lang="cs-CZ" dirty="0" smtClean="0"/>
          </a:p>
        </p:txBody>
      </p:sp>
    </p:spTree>
    <p:extLst>
      <p:ext uri="{BB962C8B-B14F-4D97-AF65-F5344CB8AC3E}">
        <p14:creationId xmlns:p14="http://schemas.microsoft.com/office/powerpoint/2010/main" xmlns="" val="168139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Controversial</a:t>
            </a:r>
            <a:r>
              <a:rPr lang="cs-CZ" dirty="0"/>
              <a:t> </a:t>
            </a:r>
            <a:r>
              <a:rPr lang="cs-CZ" dirty="0" err="1"/>
              <a:t>Equaliser</a:t>
            </a:r>
            <a:endParaRPr lang="cs-CZ" dirty="0"/>
          </a:p>
        </p:txBody>
      </p:sp>
      <p:sp>
        <p:nvSpPr>
          <p:cNvPr id="3" name="Zástupný symbol pro obsah 2"/>
          <p:cNvSpPr>
            <a:spLocks noGrp="1"/>
          </p:cNvSpPr>
          <p:nvPr>
            <p:ph idx="1"/>
          </p:nvPr>
        </p:nvSpPr>
        <p:spPr/>
        <p:txBody>
          <a:bodyPr/>
          <a:lstStyle/>
          <a:p>
            <a:pPr algn="just"/>
            <a:r>
              <a:rPr lang="en-US" dirty="0"/>
              <a:t>Show the ‘spare’ player the yellow card for entering the field of play without your permission, and order him to leave the field. </a:t>
            </a:r>
            <a:endParaRPr lang="cs-CZ" dirty="0"/>
          </a:p>
          <a:p>
            <a:pPr algn="just"/>
            <a:endParaRPr lang="cs-CZ" dirty="0"/>
          </a:p>
        </p:txBody>
      </p:sp>
    </p:spTree>
    <p:extLst>
      <p:ext uri="{BB962C8B-B14F-4D97-AF65-F5344CB8AC3E}">
        <p14:creationId xmlns:p14="http://schemas.microsoft.com/office/powerpoint/2010/main" xmlns="" val="27239889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Controversial</a:t>
            </a:r>
            <a:r>
              <a:rPr lang="cs-CZ" dirty="0"/>
              <a:t> </a:t>
            </a:r>
            <a:r>
              <a:rPr lang="cs-CZ" dirty="0" err="1"/>
              <a:t>Equaliser</a:t>
            </a:r>
            <a:endParaRPr lang="cs-CZ" dirty="0"/>
          </a:p>
        </p:txBody>
      </p:sp>
      <p:sp>
        <p:nvSpPr>
          <p:cNvPr id="3" name="Zástupný symbol pro obsah 2"/>
          <p:cNvSpPr>
            <a:spLocks noGrp="1"/>
          </p:cNvSpPr>
          <p:nvPr>
            <p:ph idx="1"/>
          </p:nvPr>
        </p:nvSpPr>
        <p:spPr/>
        <p:txBody>
          <a:bodyPr/>
          <a:lstStyle/>
          <a:p>
            <a:endParaRPr lang="cs-CZ" dirty="0" smtClean="0"/>
          </a:p>
          <a:p>
            <a:r>
              <a:rPr lang="en-US" dirty="0" smtClean="0"/>
              <a:t>Can </a:t>
            </a:r>
            <a:r>
              <a:rPr lang="en-US" dirty="0"/>
              <a:t>you </a:t>
            </a:r>
            <a:r>
              <a:rPr lang="cs-CZ" dirty="0" smtClean="0"/>
              <a:t>rule </a:t>
            </a:r>
            <a:r>
              <a:rPr lang="en-US" dirty="0" smtClean="0"/>
              <a:t>out </a:t>
            </a:r>
            <a:r>
              <a:rPr lang="en-US" dirty="0"/>
              <a:t>the goal retrospectively?</a:t>
            </a:r>
            <a:endParaRPr lang="cs-CZ" dirty="0"/>
          </a:p>
          <a:p>
            <a:endParaRPr lang="cs-CZ" dirty="0"/>
          </a:p>
        </p:txBody>
      </p:sp>
    </p:spTree>
    <p:extLst>
      <p:ext uri="{BB962C8B-B14F-4D97-AF65-F5344CB8AC3E}">
        <p14:creationId xmlns:p14="http://schemas.microsoft.com/office/powerpoint/2010/main" xmlns="" val="21335876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Controversial</a:t>
            </a:r>
            <a:r>
              <a:rPr lang="cs-CZ" dirty="0"/>
              <a:t> </a:t>
            </a:r>
            <a:r>
              <a:rPr lang="cs-CZ" dirty="0" err="1"/>
              <a:t>Equaliser</a:t>
            </a:r>
            <a:endParaRPr lang="cs-CZ" dirty="0"/>
          </a:p>
        </p:txBody>
      </p:sp>
      <p:sp>
        <p:nvSpPr>
          <p:cNvPr id="3" name="Zástupný symbol pro obsah 2"/>
          <p:cNvSpPr>
            <a:spLocks noGrp="1"/>
          </p:cNvSpPr>
          <p:nvPr>
            <p:ph idx="1"/>
          </p:nvPr>
        </p:nvSpPr>
        <p:spPr/>
        <p:txBody>
          <a:bodyPr/>
          <a:lstStyle/>
          <a:p>
            <a:pPr algn="just"/>
            <a:r>
              <a:rPr lang="en-US" dirty="0"/>
              <a:t>Yes, disallow the goal, because if there is an illegal number of players on the field, you are required to restart the game from a suitable point – and in this situation, the suitable point would be before the goal was scored. So restart play with a retaken corner kick. </a:t>
            </a:r>
            <a:endParaRPr lang="cs-CZ" dirty="0"/>
          </a:p>
          <a:p>
            <a:pPr algn="just"/>
            <a:endParaRPr lang="cs-CZ" dirty="0"/>
          </a:p>
        </p:txBody>
      </p:sp>
    </p:spTree>
    <p:extLst>
      <p:ext uri="{BB962C8B-B14F-4D97-AF65-F5344CB8AC3E}">
        <p14:creationId xmlns:p14="http://schemas.microsoft.com/office/powerpoint/2010/main" xmlns="" val="668186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Players</a:t>
            </a:r>
            <a:r>
              <a:rPr lang="cs-CZ" dirty="0" smtClean="0"/>
              <a:t> </a:t>
            </a:r>
            <a:r>
              <a:rPr lang="cs-CZ" dirty="0" err="1" smtClean="0"/>
              <a:t>Collide</a:t>
            </a:r>
            <a:endParaRPr lang="cs-CZ" dirty="0"/>
          </a:p>
        </p:txBody>
      </p:sp>
      <p:sp>
        <p:nvSpPr>
          <p:cNvPr id="3" name="Zástupný symbol pro obsah 2"/>
          <p:cNvSpPr>
            <a:spLocks noGrp="1"/>
          </p:cNvSpPr>
          <p:nvPr>
            <p:ph idx="1"/>
          </p:nvPr>
        </p:nvSpPr>
        <p:spPr/>
        <p:txBody>
          <a:bodyPr>
            <a:normAutofit/>
          </a:bodyPr>
          <a:lstStyle/>
          <a:p>
            <a:pPr algn="just"/>
            <a:r>
              <a:rPr lang="en-US" dirty="0" smtClean="0"/>
              <a:t>Two players collide when they jump to head a high ball. One falls to the ground holding his head, so you call on the </a:t>
            </a:r>
            <a:r>
              <a:rPr lang="en-US" dirty="0" err="1" smtClean="0"/>
              <a:t>physio</a:t>
            </a:r>
            <a:r>
              <a:rPr lang="en-US" dirty="0" smtClean="0"/>
              <a:t>. But while you are waiting, you notice the big screen showing a replay: the player being treated had been viciously, deliberately elbowed by his opponent. The crowd go wild. Now that you have seen the incident on the replay, what should you do</a:t>
            </a:r>
            <a:r>
              <a:rPr lang="cs-CZ" dirty="0" smtClean="0"/>
              <a:t>?</a:t>
            </a:r>
          </a:p>
          <a:p>
            <a:pPr algn="just"/>
            <a:endParaRPr lang="cs-CZ" dirty="0"/>
          </a:p>
        </p:txBody>
      </p:sp>
    </p:spTree>
    <p:extLst>
      <p:ext uri="{BB962C8B-B14F-4D97-AF65-F5344CB8AC3E}">
        <p14:creationId xmlns:p14="http://schemas.microsoft.com/office/powerpoint/2010/main" xmlns="" val="25642933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Controversial</a:t>
            </a:r>
            <a:r>
              <a:rPr lang="cs-CZ" dirty="0"/>
              <a:t> </a:t>
            </a:r>
            <a:r>
              <a:rPr lang="cs-CZ" dirty="0" err="1"/>
              <a:t>Equaliser</a:t>
            </a:r>
            <a:endParaRPr lang="cs-CZ" dirty="0"/>
          </a:p>
        </p:txBody>
      </p:sp>
      <p:sp>
        <p:nvSpPr>
          <p:cNvPr id="3" name="Zástupný symbol pro obsah 2"/>
          <p:cNvSpPr>
            <a:spLocks noGrp="1"/>
          </p:cNvSpPr>
          <p:nvPr>
            <p:ph idx="1"/>
          </p:nvPr>
        </p:nvSpPr>
        <p:spPr/>
        <p:txBody>
          <a:bodyPr/>
          <a:lstStyle/>
          <a:p>
            <a:endParaRPr lang="cs-CZ" dirty="0" smtClean="0"/>
          </a:p>
          <a:p>
            <a:r>
              <a:rPr lang="en-US" dirty="0" smtClean="0"/>
              <a:t>How </a:t>
            </a:r>
            <a:r>
              <a:rPr lang="cs-CZ" dirty="0"/>
              <a:t>do </a:t>
            </a:r>
            <a:r>
              <a:rPr lang="cs-CZ" dirty="0" err="1"/>
              <a:t>you</a:t>
            </a:r>
            <a:r>
              <a:rPr lang="cs-CZ" dirty="0"/>
              <a:t> re-start?</a:t>
            </a:r>
          </a:p>
          <a:p>
            <a:endParaRPr lang="cs-CZ" dirty="0"/>
          </a:p>
        </p:txBody>
      </p:sp>
    </p:spTree>
    <p:extLst>
      <p:ext uri="{BB962C8B-B14F-4D97-AF65-F5344CB8AC3E}">
        <p14:creationId xmlns:p14="http://schemas.microsoft.com/office/powerpoint/2010/main" xmlns="" val="4548385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err="1" smtClean="0"/>
              <a:t>Controversial</a:t>
            </a:r>
            <a:r>
              <a:rPr lang="cs-CZ" dirty="0" smtClean="0"/>
              <a:t> </a:t>
            </a:r>
            <a:r>
              <a:rPr lang="cs-CZ" dirty="0" err="1" smtClean="0"/>
              <a:t>Equaliser</a:t>
            </a:r>
            <a:endParaRPr lang="cs-CZ" dirty="0"/>
          </a:p>
        </p:txBody>
      </p:sp>
      <p:sp>
        <p:nvSpPr>
          <p:cNvPr id="3" name="Zástupný symbol pro obsah 2"/>
          <p:cNvSpPr>
            <a:spLocks noGrp="1"/>
          </p:cNvSpPr>
          <p:nvPr>
            <p:ph idx="1"/>
          </p:nvPr>
        </p:nvSpPr>
        <p:spPr>
          <a:xfrm>
            <a:off x="457200" y="1268760"/>
            <a:ext cx="8229600" cy="4857403"/>
          </a:xfrm>
        </p:spPr>
        <p:txBody>
          <a:bodyPr>
            <a:noAutofit/>
          </a:bodyPr>
          <a:lstStyle/>
          <a:p>
            <a:pPr algn="just"/>
            <a:endParaRPr lang="cs-CZ" sz="2600" dirty="0" smtClean="0"/>
          </a:p>
          <a:p>
            <a:pPr algn="just"/>
            <a:r>
              <a:rPr lang="en-US" dirty="0" smtClean="0"/>
              <a:t>If </a:t>
            </a:r>
            <a:r>
              <a:rPr lang="en-US" dirty="0"/>
              <a:t>there is an illegal number of players on the field, you are required to restart the game from a suitable point – and in this situation, the suitable point would be before the goal was scored. So restart play with a retaken corner kick. </a:t>
            </a:r>
            <a:endParaRPr lang="cs-CZ" dirty="0"/>
          </a:p>
        </p:txBody>
      </p:sp>
    </p:spTree>
    <p:extLst>
      <p:ext uri="{BB962C8B-B14F-4D97-AF65-F5344CB8AC3E}">
        <p14:creationId xmlns:p14="http://schemas.microsoft.com/office/powerpoint/2010/main" xmlns="" val="168139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Offside</a:t>
            </a:r>
            <a:r>
              <a:rPr lang="cs-CZ" dirty="0" smtClean="0"/>
              <a:t>?</a:t>
            </a:r>
            <a:endParaRPr lang="cs-CZ" dirty="0"/>
          </a:p>
        </p:txBody>
      </p:sp>
      <p:pic>
        <p:nvPicPr>
          <p:cNvPr id="4" name="Zástupný symbol pro obsah 3" descr="http://premierskills.britishcouncil.org/en/sites/premierskills/files/imagecache/widescreenpromoblock/images/9.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43608" y="1340768"/>
            <a:ext cx="6624736" cy="4968552"/>
          </a:xfrm>
          <a:prstGeom prst="rect">
            <a:avLst/>
          </a:prstGeom>
          <a:noFill/>
          <a:ln>
            <a:noFill/>
          </a:ln>
        </p:spPr>
      </p:pic>
    </p:spTree>
    <p:extLst>
      <p:ext uri="{BB962C8B-B14F-4D97-AF65-F5344CB8AC3E}">
        <p14:creationId xmlns:p14="http://schemas.microsoft.com/office/powerpoint/2010/main" xmlns="" val="5267258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Offside</a:t>
            </a:r>
            <a:r>
              <a:rPr lang="cs-CZ" dirty="0" smtClean="0"/>
              <a:t>?</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A home team player passes back towards a team-mate – but the ball strikes the heel of an opponent and flies forward to the home team’s star striker, who is in an offside position. The striker races away unchallenged and scores </a:t>
            </a:r>
            <a:r>
              <a:rPr lang="en-US" dirty="0" smtClean="0"/>
              <a:t>–</a:t>
            </a:r>
            <a:r>
              <a:rPr lang="cs-CZ" dirty="0" smtClean="0"/>
              <a:t> </a:t>
            </a:r>
            <a:r>
              <a:rPr lang="en-US" dirty="0" smtClean="0"/>
              <a:t>but </a:t>
            </a:r>
            <a:r>
              <a:rPr lang="en-US" dirty="0"/>
              <a:t>the keeper insists he was offside. The striker says he was ‘played on</a:t>
            </a:r>
            <a:r>
              <a:rPr lang="en-US" dirty="0" smtClean="0"/>
              <a:t>’.</a:t>
            </a:r>
            <a:endParaRPr lang="cs-CZ" dirty="0" smtClean="0"/>
          </a:p>
          <a:p>
            <a:pPr algn="just"/>
            <a:endParaRPr lang="en-US" dirty="0"/>
          </a:p>
          <a:p>
            <a:pPr algn="just"/>
            <a:r>
              <a:rPr lang="en-US" b="1" dirty="0"/>
              <a:t>What is your decision? Is it a goal</a:t>
            </a:r>
            <a:r>
              <a:rPr lang="en-US" b="1" dirty="0" smtClean="0"/>
              <a:t>?</a:t>
            </a:r>
            <a:endParaRPr lang="en-US" dirty="0"/>
          </a:p>
        </p:txBody>
      </p:sp>
    </p:spTree>
    <p:extLst>
      <p:ext uri="{BB962C8B-B14F-4D97-AF65-F5344CB8AC3E}">
        <p14:creationId xmlns:p14="http://schemas.microsoft.com/office/powerpoint/2010/main" xmlns="" val="37561777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Offside</a:t>
            </a:r>
            <a:r>
              <a:rPr lang="cs-CZ" dirty="0" smtClean="0"/>
              <a:t>?</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Yes</a:t>
            </a:r>
            <a:r>
              <a:rPr lang="cs-CZ" dirty="0" smtClean="0"/>
              <a:t>, </a:t>
            </a:r>
            <a:r>
              <a:rPr lang="cs-CZ" dirty="0" err="1" smtClean="0"/>
              <a:t>it´s</a:t>
            </a:r>
            <a:r>
              <a:rPr lang="cs-CZ" dirty="0" smtClean="0"/>
              <a:t> a </a:t>
            </a:r>
            <a:r>
              <a:rPr lang="cs-CZ" dirty="0" err="1" smtClean="0"/>
              <a:t>goal</a:t>
            </a:r>
            <a:r>
              <a:rPr lang="cs-CZ" dirty="0" smtClean="0"/>
              <a:t>!</a:t>
            </a:r>
          </a:p>
          <a:p>
            <a:pPr marL="0" indent="0">
              <a:buNone/>
            </a:pPr>
            <a:endParaRPr lang="cs-CZ" dirty="0" smtClean="0"/>
          </a:p>
          <a:p>
            <a:r>
              <a:rPr lang="cs-CZ" dirty="0" smtClean="0"/>
              <a:t>No, </a:t>
            </a:r>
            <a:r>
              <a:rPr lang="cs-CZ" dirty="0" err="1" smtClean="0"/>
              <a:t>it</a:t>
            </a:r>
            <a:r>
              <a:rPr lang="cs-CZ" dirty="0" smtClean="0"/>
              <a:t> </a:t>
            </a:r>
            <a:r>
              <a:rPr lang="cs-CZ" dirty="0" err="1" smtClean="0"/>
              <a:t>isn´t</a:t>
            </a:r>
            <a:r>
              <a:rPr lang="cs-CZ" dirty="0" smtClean="0"/>
              <a:t> a </a:t>
            </a:r>
            <a:r>
              <a:rPr lang="cs-CZ" dirty="0" err="1" smtClean="0"/>
              <a:t>goal</a:t>
            </a:r>
            <a:r>
              <a:rPr lang="cs-CZ" dirty="0"/>
              <a:t>!</a:t>
            </a:r>
          </a:p>
        </p:txBody>
      </p:sp>
    </p:spTree>
    <p:extLst>
      <p:ext uri="{BB962C8B-B14F-4D97-AF65-F5344CB8AC3E}">
        <p14:creationId xmlns:p14="http://schemas.microsoft.com/office/powerpoint/2010/main" xmlns="" val="5267258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Offside</a:t>
            </a:r>
            <a:r>
              <a:rPr lang="cs-CZ" dirty="0" smtClean="0"/>
              <a:t>?</a:t>
            </a:r>
            <a:endParaRPr lang="cs-CZ" dirty="0"/>
          </a:p>
        </p:txBody>
      </p:sp>
      <p:sp>
        <p:nvSpPr>
          <p:cNvPr id="3" name="Zástupný symbol pro obsah 2"/>
          <p:cNvSpPr>
            <a:spLocks noGrp="1"/>
          </p:cNvSpPr>
          <p:nvPr>
            <p:ph idx="1"/>
          </p:nvPr>
        </p:nvSpPr>
        <p:spPr/>
        <p:txBody>
          <a:bodyPr>
            <a:normAutofit/>
          </a:bodyPr>
          <a:lstStyle/>
          <a:p>
            <a:pPr algn="just"/>
            <a:r>
              <a:rPr lang="en-US" dirty="0"/>
              <a:t>The home player in the off side position has an unfair advantage, so must be </a:t>
            </a:r>
            <a:r>
              <a:rPr lang="en-US" dirty="0" err="1" smtClean="0"/>
              <a:t>penali</a:t>
            </a:r>
            <a:r>
              <a:rPr lang="cs-CZ" dirty="0"/>
              <a:t>s</a:t>
            </a:r>
            <a:r>
              <a:rPr lang="en-US" dirty="0" err="1" smtClean="0"/>
              <a:t>ed</a:t>
            </a:r>
            <a:r>
              <a:rPr lang="en-US" dirty="0"/>
              <a:t>, as stated in law, ‘the moment the ball touches or is played by one of his team</a:t>
            </a:r>
            <a:r>
              <a:rPr lang="en-US" dirty="0" smtClean="0"/>
              <a:t>’.</a:t>
            </a:r>
            <a:endParaRPr lang="cs-CZ" dirty="0" smtClean="0"/>
          </a:p>
          <a:p>
            <a:pPr algn="just"/>
            <a:endParaRPr lang="en-US" dirty="0"/>
          </a:p>
          <a:p>
            <a:pPr algn="just"/>
            <a:r>
              <a:rPr lang="en-US" dirty="0"/>
              <a:t>‘Played on’ hasn’t existed in the laws of the game since 1978</a:t>
            </a:r>
            <a:r>
              <a:rPr lang="en-US" dirty="0" smtClean="0"/>
              <a:t>.</a:t>
            </a:r>
            <a:endParaRPr lang="en-US" dirty="0"/>
          </a:p>
        </p:txBody>
      </p:sp>
    </p:spTree>
    <p:extLst>
      <p:ext uri="{BB962C8B-B14F-4D97-AF65-F5344CB8AC3E}">
        <p14:creationId xmlns:p14="http://schemas.microsoft.com/office/powerpoint/2010/main" xmlns="" val="5267258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Racist</a:t>
            </a:r>
            <a:r>
              <a:rPr lang="cs-CZ" dirty="0" smtClean="0"/>
              <a:t> </a:t>
            </a:r>
            <a:r>
              <a:rPr lang="cs-CZ" dirty="0" err="1" smtClean="0"/>
              <a:t>Remark</a:t>
            </a:r>
            <a:endParaRPr lang="cs-CZ" dirty="0"/>
          </a:p>
        </p:txBody>
      </p:sp>
      <p:pic>
        <p:nvPicPr>
          <p:cNvPr id="4" name="Zástupný symbol pro obsah 3" descr="http://premierskills.britishcouncil.org/en/sites/premierskills/files/imagecache/widescreenpromoblock/images/12.jpg"/>
          <p:cNvPicPr>
            <a:picLocks noGrp="1"/>
          </p:cNvPicPr>
          <p:nvPr>
            <p:ph idx="1"/>
          </p:nvPr>
        </p:nvPicPr>
        <p:blipFill>
          <a:blip r:embed="rId2" cstate="print">
            <a:extLst>
              <a:ext uri="{28A0092B-C50C-407E-A947-70E740481C1C}">
                <a14:useLocalDpi xmlns:a14="http://schemas.microsoft.com/office/drawing/2010/main" xmlns="" val="0"/>
              </a:ext>
            </a:extLst>
          </a:blip>
          <a:stretch>
            <a:fillRect/>
          </a:stretch>
        </p:blipFill>
        <p:spPr bwMode="auto">
          <a:xfrm>
            <a:off x="2271712" y="2567781"/>
            <a:ext cx="4600575" cy="2590800"/>
          </a:xfrm>
          <a:prstGeom prst="rect">
            <a:avLst/>
          </a:prstGeom>
          <a:noFill/>
          <a:ln>
            <a:noFill/>
          </a:ln>
        </p:spPr>
      </p:pic>
    </p:spTree>
    <p:extLst>
      <p:ext uri="{BB962C8B-B14F-4D97-AF65-F5344CB8AC3E}">
        <p14:creationId xmlns:p14="http://schemas.microsoft.com/office/powerpoint/2010/main" xmlns="" val="34918953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Racist</a:t>
            </a:r>
            <a:r>
              <a:rPr lang="cs-CZ" dirty="0" smtClean="0"/>
              <a:t> </a:t>
            </a:r>
            <a:r>
              <a:rPr lang="cs-CZ" dirty="0" err="1" smtClean="0"/>
              <a:t>Remark</a:t>
            </a:r>
            <a:endParaRPr lang="cs-CZ" dirty="0"/>
          </a:p>
        </p:txBody>
      </p:sp>
      <p:sp>
        <p:nvSpPr>
          <p:cNvPr id="3" name="Zástupný symbol pro obsah 2"/>
          <p:cNvSpPr>
            <a:spLocks noGrp="1"/>
          </p:cNvSpPr>
          <p:nvPr>
            <p:ph idx="1"/>
          </p:nvPr>
        </p:nvSpPr>
        <p:spPr/>
        <p:txBody>
          <a:bodyPr/>
          <a:lstStyle/>
          <a:p>
            <a:pPr algn="just"/>
            <a:r>
              <a:rPr lang="en-US" dirty="0"/>
              <a:t>During a stoppage in a U12’s game, a forward complains that an opponent made a racist remark to him. The opponent admits it, and says sorry</a:t>
            </a:r>
            <a:r>
              <a:rPr lang="en-US" dirty="0" smtClean="0"/>
              <a:t>.</a:t>
            </a:r>
            <a:endParaRPr lang="cs-CZ" dirty="0" smtClean="0"/>
          </a:p>
          <a:p>
            <a:pPr algn="just"/>
            <a:endParaRPr lang="en-US" dirty="0"/>
          </a:p>
          <a:p>
            <a:pPr algn="just"/>
            <a:r>
              <a:rPr lang="en-US" b="1" dirty="0"/>
              <a:t>What do you do</a:t>
            </a:r>
            <a:r>
              <a:rPr lang="en-US" b="1" dirty="0" smtClean="0"/>
              <a:t>?</a:t>
            </a:r>
            <a:endParaRPr lang="en-US" dirty="0"/>
          </a:p>
        </p:txBody>
      </p:sp>
    </p:spTree>
    <p:extLst>
      <p:ext uri="{BB962C8B-B14F-4D97-AF65-F5344CB8AC3E}">
        <p14:creationId xmlns:p14="http://schemas.microsoft.com/office/powerpoint/2010/main" xmlns="" val="27944061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Racist</a:t>
            </a:r>
            <a:r>
              <a:rPr lang="cs-CZ" dirty="0" smtClean="0"/>
              <a:t> </a:t>
            </a:r>
            <a:r>
              <a:rPr lang="cs-CZ" dirty="0" err="1" smtClean="0"/>
              <a:t>Remark</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You</a:t>
            </a:r>
            <a:r>
              <a:rPr lang="cs-CZ" dirty="0" smtClean="0"/>
              <a:t> </a:t>
            </a:r>
            <a:r>
              <a:rPr lang="cs-CZ" dirty="0" err="1" smtClean="0"/>
              <a:t>should</a:t>
            </a:r>
            <a:r>
              <a:rPr lang="cs-CZ" dirty="0" smtClean="0"/>
              <a:t> </a:t>
            </a:r>
            <a:r>
              <a:rPr lang="cs-CZ" dirty="0" err="1" smtClean="0"/>
              <a:t>punish</a:t>
            </a:r>
            <a:r>
              <a:rPr lang="cs-CZ" dirty="0" smtClean="0"/>
              <a:t> </a:t>
            </a:r>
            <a:r>
              <a:rPr lang="cs-CZ" dirty="0" err="1" smtClean="0"/>
              <a:t>the</a:t>
            </a:r>
            <a:r>
              <a:rPr lang="cs-CZ" dirty="0" smtClean="0"/>
              <a:t> </a:t>
            </a:r>
            <a:r>
              <a:rPr lang="cs-CZ" dirty="0" err="1" smtClean="0"/>
              <a:t>player</a:t>
            </a:r>
            <a:r>
              <a:rPr lang="cs-CZ" dirty="0" smtClean="0"/>
              <a:t>.</a:t>
            </a:r>
          </a:p>
          <a:p>
            <a:pPr marL="0" indent="0">
              <a:buNone/>
            </a:pPr>
            <a:endParaRPr lang="cs-CZ" dirty="0" smtClean="0"/>
          </a:p>
          <a:p>
            <a:r>
              <a:rPr lang="cs-CZ" dirty="0" err="1" smtClean="0"/>
              <a:t>You</a:t>
            </a:r>
            <a:r>
              <a:rPr lang="cs-CZ" dirty="0" smtClean="0"/>
              <a:t> </a:t>
            </a:r>
            <a:r>
              <a:rPr lang="cs-CZ" dirty="0" err="1" smtClean="0"/>
              <a:t>should</a:t>
            </a:r>
            <a:r>
              <a:rPr lang="cs-CZ" dirty="0" smtClean="0"/>
              <a:t> not </a:t>
            </a:r>
            <a:r>
              <a:rPr lang="cs-CZ" dirty="0" err="1" smtClean="0"/>
              <a:t>punish</a:t>
            </a:r>
            <a:r>
              <a:rPr lang="cs-CZ" dirty="0" smtClean="0"/>
              <a:t> </a:t>
            </a:r>
            <a:r>
              <a:rPr lang="cs-CZ" dirty="0" err="1" smtClean="0"/>
              <a:t>the</a:t>
            </a:r>
            <a:r>
              <a:rPr lang="cs-CZ" dirty="0" smtClean="0"/>
              <a:t> </a:t>
            </a:r>
            <a:r>
              <a:rPr lang="cs-CZ" dirty="0" err="1" smtClean="0"/>
              <a:t>player</a:t>
            </a:r>
            <a:r>
              <a:rPr lang="cs-CZ" dirty="0" smtClean="0"/>
              <a:t>.</a:t>
            </a:r>
            <a:endParaRPr lang="cs-CZ" dirty="0"/>
          </a:p>
        </p:txBody>
      </p:sp>
    </p:spTree>
    <p:extLst>
      <p:ext uri="{BB962C8B-B14F-4D97-AF65-F5344CB8AC3E}">
        <p14:creationId xmlns:p14="http://schemas.microsoft.com/office/powerpoint/2010/main" xmlns="" val="27944061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Racist</a:t>
            </a:r>
            <a:r>
              <a:rPr lang="cs-CZ" dirty="0" smtClean="0"/>
              <a:t> </a:t>
            </a:r>
            <a:r>
              <a:rPr lang="cs-CZ" dirty="0" err="1" smtClean="0"/>
              <a:t>Remark</a:t>
            </a:r>
            <a:endParaRPr lang="cs-CZ" dirty="0"/>
          </a:p>
        </p:txBody>
      </p:sp>
      <p:sp>
        <p:nvSpPr>
          <p:cNvPr id="5" name="Zástupný symbol pro obsah 4"/>
          <p:cNvSpPr>
            <a:spLocks noGrp="1"/>
          </p:cNvSpPr>
          <p:nvPr>
            <p:ph idx="1"/>
          </p:nvPr>
        </p:nvSpPr>
        <p:spPr/>
        <p:txBody>
          <a:bodyPr>
            <a:normAutofit lnSpcReduction="10000"/>
          </a:bodyPr>
          <a:lstStyle/>
          <a:p>
            <a:pPr algn="just"/>
            <a:r>
              <a:rPr lang="en-US" dirty="0"/>
              <a:t>Although racism in football is never acceptable, you cannot take action because you, the referee, did not hear the remark yourself. However, for the rest of the game, you should keep an eye on the two players, and after the game send a report to the appropriate competition stating that the boy admitted making the remark, in case the forward (the other player) wishes to take it further. </a:t>
            </a:r>
            <a:endParaRPr lang="cs-CZ" dirty="0"/>
          </a:p>
        </p:txBody>
      </p:sp>
    </p:spTree>
    <p:extLst>
      <p:ext uri="{BB962C8B-B14F-4D97-AF65-F5344CB8AC3E}">
        <p14:creationId xmlns:p14="http://schemas.microsoft.com/office/powerpoint/2010/main" xmlns="" val="2794406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Players</a:t>
            </a:r>
            <a:r>
              <a:rPr lang="cs-CZ" dirty="0" smtClean="0"/>
              <a:t> </a:t>
            </a:r>
            <a:r>
              <a:rPr lang="cs-CZ" dirty="0" err="1" smtClean="0"/>
              <a:t>Collide</a:t>
            </a:r>
            <a:r>
              <a:rPr lang="cs-CZ" dirty="0" smtClean="0"/>
              <a:t> </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You</a:t>
            </a:r>
            <a:r>
              <a:rPr lang="cs-CZ" dirty="0" smtClean="0"/>
              <a:t> </a:t>
            </a:r>
            <a:r>
              <a:rPr lang="cs-CZ" dirty="0" err="1" smtClean="0"/>
              <a:t>should</a:t>
            </a:r>
            <a:r>
              <a:rPr lang="cs-CZ" dirty="0" smtClean="0"/>
              <a:t> </a:t>
            </a:r>
            <a:r>
              <a:rPr lang="cs-CZ" dirty="0" err="1" smtClean="0"/>
              <a:t>take</a:t>
            </a:r>
            <a:r>
              <a:rPr lang="cs-CZ" dirty="0" smtClean="0"/>
              <a:t> </a:t>
            </a:r>
            <a:r>
              <a:rPr lang="cs-CZ" dirty="0" err="1" smtClean="0"/>
              <a:t>action</a:t>
            </a:r>
            <a:r>
              <a:rPr lang="cs-CZ" dirty="0" smtClean="0"/>
              <a:t> and </a:t>
            </a:r>
            <a:r>
              <a:rPr lang="cs-CZ" dirty="0" err="1" smtClean="0"/>
              <a:t>punish</a:t>
            </a:r>
            <a:r>
              <a:rPr lang="cs-CZ" dirty="0" smtClean="0"/>
              <a:t> </a:t>
            </a:r>
            <a:r>
              <a:rPr lang="cs-CZ" dirty="0" err="1" smtClean="0"/>
              <a:t>the</a:t>
            </a:r>
            <a:r>
              <a:rPr lang="cs-CZ" dirty="0" smtClean="0"/>
              <a:t> </a:t>
            </a:r>
            <a:r>
              <a:rPr lang="cs-CZ" dirty="0" err="1" smtClean="0"/>
              <a:t>player</a:t>
            </a:r>
            <a:r>
              <a:rPr lang="cs-CZ" dirty="0" smtClean="0"/>
              <a:t>.</a:t>
            </a:r>
          </a:p>
          <a:p>
            <a:pPr marL="0" indent="0">
              <a:buNone/>
            </a:pPr>
            <a:endParaRPr lang="cs-CZ" dirty="0" smtClean="0"/>
          </a:p>
          <a:p>
            <a:r>
              <a:rPr lang="cs-CZ" dirty="0" err="1" smtClean="0"/>
              <a:t>You</a:t>
            </a:r>
            <a:r>
              <a:rPr lang="cs-CZ" dirty="0" smtClean="0"/>
              <a:t> </a:t>
            </a:r>
            <a:r>
              <a:rPr lang="cs-CZ" dirty="0" err="1" smtClean="0"/>
              <a:t>should</a:t>
            </a:r>
            <a:r>
              <a:rPr lang="cs-CZ" dirty="0" smtClean="0"/>
              <a:t> </a:t>
            </a:r>
            <a:r>
              <a:rPr lang="cs-CZ" dirty="0" err="1" smtClean="0"/>
              <a:t>ignore</a:t>
            </a:r>
            <a:r>
              <a:rPr lang="cs-CZ" dirty="0" smtClean="0"/>
              <a:t> </a:t>
            </a:r>
            <a:r>
              <a:rPr lang="cs-CZ" dirty="0" err="1" smtClean="0"/>
              <a:t>it</a:t>
            </a:r>
            <a:r>
              <a:rPr lang="cs-CZ" dirty="0" smtClean="0"/>
              <a:t> and do </a:t>
            </a:r>
            <a:r>
              <a:rPr lang="cs-CZ" dirty="0" err="1" smtClean="0"/>
              <a:t>nothing</a:t>
            </a:r>
            <a:r>
              <a:rPr lang="cs-CZ" dirty="0" smtClean="0"/>
              <a:t>. </a:t>
            </a:r>
            <a:endParaRPr lang="cs-CZ" dirty="0"/>
          </a:p>
        </p:txBody>
      </p:sp>
    </p:spTree>
    <p:extLst>
      <p:ext uri="{BB962C8B-B14F-4D97-AF65-F5344CB8AC3E}">
        <p14:creationId xmlns:p14="http://schemas.microsoft.com/office/powerpoint/2010/main" xmlns="" val="2532155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Players</a:t>
            </a:r>
            <a:r>
              <a:rPr lang="cs-CZ" dirty="0" smtClean="0"/>
              <a:t> </a:t>
            </a:r>
            <a:r>
              <a:rPr lang="cs-CZ" dirty="0" err="1" smtClean="0"/>
              <a:t>Collide</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err="1" smtClean="0"/>
              <a:t>Keith</a:t>
            </a:r>
            <a:r>
              <a:rPr lang="cs-CZ" b="1" dirty="0" smtClean="0"/>
              <a:t> </a:t>
            </a:r>
            <a:r>
              <a:rPr lang="cs-CZ" b="1" dirty="0" err="1" smtClean="0"/>
              <a:t>Hackett</a:t>
            </a:r>
            <a:r>
              <a:rPr lang="cs-CZ" b="1" dirty="0" smtClean="0"/>
              <a:t>:</a:t>
            </a:r>
            <a:r>
              <a:rPr lang="cs-CZ" dirty="0" smtClean="0"/>
              <a:t> </a:t>
            </a:r>
            <a:r>
              <a:rPr lang="en-US" dirty="0" smtClean="0"/>
              <a:t>You </a:t>
            </a:r>
            <a:r>
              <a:rPr lang="en-US" dirty="0"/>
              <a:t>are not allowed to use the big screen in the decision-making process (and the screen should not have shown the incident). You should, though, communicate with your assistants to seek their view on the challenge – but if they’ve seen nothing wrong, that is the end of the matter. The situation would later be looked at by the FA, who could take it further if they were satisfied that none of the match officials had witnessed the elbowing.</a:t>
            </a:r>
          </a:p>
          <a:p>
            <a:pPr marL="0" indent="0" algn="just">
              <a:buNone/>
            </a:pPr>
            <a:endParaRPr lang="cs-CZ" dirty="0"/>
          </a:p>
        </p:txBody>
      </p:sp>
    </p:spTree>
    <p:extLst>
      <p:ext uri="{BB962C8B-B14F-4D97-AF65-F5344CB8AC3E}">
        <p14:creationId xmlns:p14="http://schemas.microsoft.com/office/powerpoint/2010/main" xmlns="" val="3505658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err="1" smtClean="0"/>
              <a:t>Goal</a:t>
            </a:r>
            <a:r>
              <a:rPr lang="cs-CZ" dirty="0" smtClean="0"/>
              <a:t> </a:t>
            </a:r>
            <a:r>
              <a:rPr lang="cs-CZ" dirty="0" err="1" smtClean="0"/>
              <a:t>Kick</a:t>
            </a:r>
            <a:endParaRPr lang="cs-CZ" dirty="0"/>
          </a:p>
        </p:txBody>
      </p:sp>
      <p:pic>
        <p:nvPicPr>
          <p:cNvPr id="4" name="Zástupný symbol pro obsah 3" descr="http://premierskills.britishcouncil.org/en/sites/premierskills/files/imagecache/widescreenpromoblock/images/11.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8600" y="1844824"/>
            <a:ext cx="5112568" cy="4032448"/>
          </a:xfrm>
          <a:prstGeom prst="rect">
            <a:avLst/>
          </a:prstGeom>
          <a:noFill/>
          <a:ln>
            <a:noFill/>
          </a:ln>
        </p:spPr>
      </p:pic>
      <p:sp>
        <p:nvSpPr>
          <p:cNvPr id="5" name="Obdélník 4"/>
          <p:cNvSpPr/>
          <p:nvPr/>
        </p:nvSpPr>
        <p:spPr>
          <a:xfrm>
            <a:off x="3563888" y="1700808"/>
            <a:ext cx="4896544" cy="5016758"/>
          </a:xfrm>
          <a:prstGeom prst="rect">
            <a:avLst/>
          </a:prstGeom>
        </p:spPr>
        <p:txBody>
          <a:bodyPr wrap="square">
            <a:spAutoFit/>
          </a:bodyPr>
          <a:lstStyle/>
          <a:p>
            <a:pPr algn="just"/>
            <a:r>
              <a:rPr lang="en-US" sz="3200" dirty="0" smtClean="0"/>
              <a:t>A goalkeeper takes a goal kick, which loops up very high. An attacker on his team, who was standing in an offside position when the ball was kicked, runs back into his own half unmarked and collects the ball.</a:t>
            </a:r>
            <a:endParaRPr lang="cs-CZ" sz="3200" dirty="0" smtClean="0"/>
          </a:p>
          <a:p>
            <a:pPr algn="just"/>
            <a:endParaRPr lang="en-US" sz="3200" dirty="0" smtClean="0"/>
          </a:p>
          <a:p>
            <a:pPr algn="just"/>
            <a:r>
              <a:rPr lang="en-US" sz="3200" b="1" dirty="0" smtClean="0"/>
              <a:t>Do you still give offside? </a:t>
            </a:r>
            <a:endParaRPr lang="en-US" sz="3200" dirty="0"/>
          </a:p>
        </p:txBody>
      </p:sp>
    </p:spTree>
    <p:extLst>
      <p:ext uri="{BB962C8B-B14F-4D97-AF65-F5344CB8AC3E}">
        <p14:creationId xmlns:p14="http://schemas.microsoft.com/office/powerpoint/2010/main" xmlns="" val="1697432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Goal</a:t>
            </a:r>
            <a:r>
              <a:rPr lang="cs-CZ" dirty="0" smtClean="0"/>
              <a:t> </a:t>
            </a:r>
            <a:r>
              <a:rPr lang="cs-CZ" dirty="0" err="1" smtClean="0"/>
              <a:t>Kick</a:t>
            </a:r>
            <a:endParaRPr lang="cs-CZ" dirty="0"/>
          </a:p>
        </p:txBody>
      </p:sp>
      <p:sp>
        <p:nvSpPr>
          <p:cNvPr id="3" name="Zástupný symbol pro obsah 2"/>
          <p:cNvSpPr>
            <a:spLocks noGrp="1"/>
          </p:cNvSpPr>
          <p:nvPr>
            <p:ph idx="1"/>
          </p:nvPr>
        </p:nvSpPr>
        <p:spPr/>
        <p:txBody>
          <a:bodyPr>
            <a:normAutofit/>
          </a:bodyPr>
          <a:lstStyle/>
          <a:p>
            <a:pPr algn="just"/>
            <a:r>
              <a:rPr lang="en-US" dirty="0"/>
              <a:t>You cannot be offside from a goal </a:t>
            </a:r>
            <a:r>
              <a:rPr lang="en-US" dirty="0" smtClean="0"/>
              <a:t>kick</a:t>
            </a:r>
            <a:r>
              <a:rPr lang="cs-CZ" dirty="0" smtClean="0"/>
              <a:t> – </a:t>
            </a:r>
            <a:r>
              <a:rPr lang="cs-CZ" dirty="0" err="1" smtClean="0"/>
              <a:t>it´s</a:t>
            </a:r>
            <a:r>
              <a:rPr lang="cs-CZ" dirty="0" smtClean="0"/>
              <a:t> a </a:t>
            </a:r>
            <a:r>
              <a:rPr lang="cs-CZ" dirty="0" err="1" smtClean="0"/>
              <a:t>trick</a:t>
            </a:r>
            <a:r>
              <a:rPr lang="cs-CZ" dirty="0" smtClean="0"/>
              <a:t> </a:t>
            </a:r>
            <a:r>
              <a:rPr lang="cs-CZ" dirty="0" err="1" smtClean="0"/>
              <a:t>question</a:t>
            </a:r>
            <a:r>
              <a:rPr lang="en-US" dirty="0" smtClean="0"/>
              <a:t>.</a:t>
            </a:r>
            <a:endParaRPr lang="cs-CZ" dirty="0" smtClean="0"/>
          </a:p>
          <a:p>
            <a:pPr algn="just"/>
            <a:endParaRPr lang="en-US" dirty="0"/>
          </a:p>
          <a:p>
            <a:pPr algn="just"/>
            <a:r>
              <a:rPr lang="en-US" dirty="0" smtClean="0"/>
              <a:t>I </a:t>
            </a:r>
            <a:r>
              <a:rPr lang="en-US" dirty="0"/>
              <a:t>am often amazed that players and managers aren’t aware that players can’t be offside from a goal kick. Some teams still fail to take advantage of Law 11 and push their players up into off side positions to gain an advantage</a:t>
            </a:r>
            <a:r>
              <a:rPr lang="en-US" dirty="0" smtClean="0"/>
              <a:t>.</a:t>
            </a:r>
            <a:endParaRPr lang="en-US" dirty="0"/>
          </a:p>
        </p:txBody>
      </p:sp>
    </p:spTree>
    <p:extLst>
      <p:ext uri="{BB962C8B-B14F-4D97-AF65-F5344CB8AC3E}">
        <p14:creationId xmlns:p14="http://schemas.microsoft.com/office/powerpoint/2010/main" xmlns="" val="1697432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Drop </a:t>
            </a:r>
            <a:r>
              <a:rPr lang="cs-CZ" dirty="0" err="1" smtClean="0"/>
              <a:t>Ball</a:t>
            </a:r>
            <a:r>
              <a:rPr lang="cs-CZ" dirty="0" smtClean="0"/>
              <a:t>	</a:t>
            </a:r>
            <a:endParaRPr lang="cs-CZ" dirty="0"/>
          </a:p>
        </p:txBody>
      </p:sp>
      <p:pic>
        <p:nvPicPr>
          <p:cNvPr id="4" name="Zástupný symbol pro obsah 3" descr="http://premierskills.britishcouncil.org/en/sites/premierskills/files/imagecache/widescreenpromoblock/images/13.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1484784"/>
            <a:ext cx="6408712" cy="4392488"/>
          </a:xfrm>
          <a:prstGeom prst="rect">
            <a:avLst/>
          </a:prstGeom>
          <a:noFill/>
          <a:ln>
            <a:noFill/>
          </a:ln>
        </p:spPr>
      </p:pic>
    </p:spTree>
    <p:extLst>
      <p:ext uri="{BB962C8B-B14F-4D97-AF65-F5344CB8AC3E}">
        <p14:creationId xmlns:p14="http://schemas.microsoft.com/office/powerpoint/2010/main" xmlns="" val="113509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Drop </a:t>
            </a:r>
            <a:r>
              <a:rPr lang="cs-CZ" dirty="0" err="1" smtClean="0"/>
              <a:t>Ball</a:t>
            </a:r>
            <a:endParaRPr lang="cs-CZ" dirty="0"/>
          </a:p>
        </p:txBody>
      </p:sp>
      <p:sp>
        <p:nvSpPr>
          <p:cNvPr id="3" name="Zástupný symbol pro obsah 2"/>
          <p:cNvSpPr>
            <a:spLocks noGrp="1"/>
          </p:cNvSpPr>
          <p:nvPr>
            <p:ph idx="1"/>
          </p:nvPr>
        </p:nvSpPr>
        <p:spPr/>
        <p:txBody>
          <a:bodyPr>
            <a:normAutofit/>
          </a:bodyPr>
          <a:lstStyle/>
          <a:p>
            <a:pPr algn="just"/>
            <a:r>
              <a:rPr lang="en-US" dirty="0"/>
              <a:t>You’ve awarded a drop ball inside the penalty area. One </a:t>
            </a:r>
            <a:r>
              <a:rPr lang="en-US" dirty="0" smtClean="0"/>
              <a:t>of </a:t>
            </a:r>
            <a:r>
              <a:rPr lang="en-US" dirty="0"/>
              <a:t>the players who contests the drop is the defending goalkeeper – who, as soon as it lands, dives on to the ball and smothers it</a:t>
            </a:r>
            <a:r>
              <a:rPr lang="en-US" dirty="0" smtClean="0"/>
              <a:t>.</a:t>
            </a:r>
            <a:endParaRPr lang="cs-CZ" dirty="0" smtClean="0"/>
          </a:p>
          <a:p>
            <a:pPr marL="0" indent="0" algn="just">
              <a:buNone/>
            </a:pPr>
            <a:endParaRPr lang="en-US" dirty="0"/>
          </a:p>
          <a:p>
            <a:pPr algn="just"/>
            <a:r>
              <a:rPr lang="en-US" b="1" dirty="0"/>
              <a:t>Is this legal</a:t>
            </a:r>
            <a:r>
              <a:rPr lang="en-US" b="1" dirty="0" smtClean="0"/>
              <a:t>?</a:t>
            </a:r>
            <a:endParaRPr lang="en-US" dirty="0"/>
          </a:p>
        </p:txBody>
      </p:sp>
    </p:spTree>
    <p:extLst>
      <p:ext uri="{BB962C8B-B14F-4D97-AF65-F5344CB8AC3E}">
        <p14:creationId xmlns:p14="http://schemas.microsoft.com/office/powerpoint/2010/main" xmlns="" val="3373866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TotalTime>
  <Words>1184</Words>
  <Application>Microsoft Office PowerPoint</Application>
  <PresentationFormat>Předvádění na obrazovce (4:3)</PresentationFormat>
  <Paragraphs>120</Paragraphs>
  <Slides>39</Slides>
  <Notes>0</Notes>
  <HiddenSlides>0</HiddenSlides>
  <MMClips>0</MMClips>
  <ScaleCrop>false</ScaleCrop>
  <HeadingPairs>
    <vt:vector size="4" baseType="variant">
      <vt:variant>
        <vt:lpstr>Motiv</vt:lpstr>
      </vt:variant>
      <vt:variant>
        <vt:i4>1</vt:i4>
      </vt:variant>
      <vt:variant>
        <vt:lpstr>Nadpisy snímků</vt:lpstr>
      </vt:variant>
      <vt:variant>
        <vt:i4>39</vt:i4>
      </vt:variant>
    </vt:vector>
  </HeadingPairs>
  <TitlesOfParts>
    <vt:vector size="40" baseType="lpstr">
      <vt:lpstr>Motiv systému Office</vt:lpstr>
      <vt:lpstr>YOU ARE THE REFEREE</vt:lpstr>
      <vt:lpstr>Players Collide </vt:lpstr>
      <vt:lpstr>Players Collide</vt:lpstr>
      <vt:lpstr>Players Collide </vt:lpstr>
      <vt:lpstr>Players Collide</vt:lpstr>
      <vt:lpstr>Goal Kick</vt:lpstr>
      <vt:lpstr>Goal Kick</vt:lpstr>
      <vt:lpstr>Drop Ball </vt:lpstr>
      <vt:lpstr>Drop Ball</vt:lpstr>
      <vt:lpstr>Drop Ball</vt:lpstr>
      <vt:lpstr>Drop Ball</vt:lpstr>
      <vt:lpstr>Hair Strike</vt:lpstr>
      <vt:lpstr>Hair Strike</vt:lpstr>
      <vt:lpstr>Hair Strike</vt:lpstr>
      <vt:lpstr>Hair Strike</vt:lpstr>
      <vt:lpstr>Unhappy Keeper</vt:lpstr>
      <vt:lpstr>Unhappy Keeper</vt:lpstr>
      <vt:lpstr>Unhappy Keeper</vt:lpstr>
      <vt:lpstr>Unhappy Keeper</vt:lpstr>
      <vt:lpstr>Taken off for Treatment</vt:lpstr>
      <vt:lpstr>Taken off for Treatment</vt:lpstr>
      <vt:lpstr>Taken off for Treatment</vt:lpstr>
      <vt:lpstr>Taken off for Treatment</vt:lpstr>
      <vt:lpstr>Controversial Equaliser</vt:lpstr>
      <vt:lpstr>Controversial Equaliser</vt:lpstr>
      <vt:lpstr>Controversial Equaliser</vt:lpstr>
      <vt:lpstr>Controversial Equaliser</vt:lpstr>
      <vt:lpstr>Controversial Equaliser</vt:lpstr>
      <vt:lpstr>Controversial Equaliser</vt:lpstr>
      <vt:lpstr>Controversial Equaliser</vt:lpstr>
      <vt:lpstr>Controversial Equaliser</vt:lpstr>
      <vt:lpstr>Offside?</vt:lpstr>
      <vt:lpstr>Offside?</vt:lpstr>
      <vt:lpstr>Offside?</vt:lpstr>
      <vt:lpstr>Offside?</vt:lpstr>
      <vt:lpstr>Racist Remark</vt:lpstr>
      <vt:lpstr>Racist Remark</vt:lpstr>
      <vt:lpstr>Racist Remark</vt:lpstr>
      <vt:lpstr>Racist Remark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 ARE THE REFEREE</dc:title>
  <dc:creator>Magda</dc:creator>
  <cp:lastModifiedBy>lektor</cp:lastModifiedBy>
  <cp:revision>15</cp:revision>
  <cp:lastPrinted>2014-01-28T09:19:11Z</cp:lastPrinted>
  <dcterms:created xsi:type="dcterms:W3CDTF">2014-01-23T14:40:14Z</dcterms:created>
  <dcterms:modified xsi:type="dcterms:W3CDTF">2014-02-04T10:21:32Z</dcterms:modified>
</cp:coreProperties>
</file>