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40" r:id="rId1"/>
  </p:sldMasterIdLst>
  <p:sldIdLst>
    <p:sldId id="256" r:id="rId2"/>
    <p:sldId id="257" r:id="rId3"/>
    <p:sldId id="259" r:id="rId4"/>
    <p:sldId id="258" r:id="rId5"/>
    <p:sldId id="260" r:id="rId6"/>
    <p:sldId id="261" r:id="rId7"/>
    <p:sldId id="277" r:id="rId8"/>
    <p:sldId id="276" r:id="rId9"/>
    <p:sldId id="266" r:id="rId10"/>
    <p:sldId id="278" r:id="rId11"/>
    <p:sldId id="269" r:id="rId12"/>
    <p:sldId id="271" r:id="rId13"/>
    <p:sldId id="272" r:id="rId14"/>
    <p:sldId id="267" r:id="rId15"/>
    <p:sldId id="268" r:id="rId16"/>
    <p:sldId id="274" r:id="rId17"/>
    <p:sldId id="275" r:id="rId18"/>
    <p:sldId id="279" r:id="rId19"/>
    <p:sldId id="280" r:id="rId2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265" autoAdjust="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Volný tvar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Nadpis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17" name="Podnadpis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cs-CZ" smtClean="0"/>
              <a:t>Klepnutím lze upravit styl předlohy podnadpisů.</a:t>
            </a:r>
            <a:endParaRPr kumimoji="0" lang="en-US"/>
          </a:p>
        </p:txBody>
      </p:sp>
      <p:sp>
        <p:nvSpPr>
          <p:cNvPr id="30" name="Zástupný symbol pro datum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19" name="Zástupný symbol pro zápatí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27" name="Zástupný symbol pro číslo snímk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Volný tvar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Volný tvar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8" name="Zástupný symbol pro číslo snímku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9" name="Zástupný symbol pro zápatí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cs-CZ" smtClean="0"/>
              <a:t>Klepnutím lze upravit styly předlohy textu.</a:t>
            </a:r>
          </a:p>
          <a:p>
            <a:pPr lvl="1" eaLnBrk="1" latinLnBrk="0" hangingPunct="1"/>
            <a:r>
              <a:rPr lang="cs-CZ" smtClean="0"/>
              <a:t>Druhá úroveň</a:t>
            </a:r>
          </a:p>
          <a:p>
            <a:pPr lvl="2" eaLnBrk="1" latinLnBrk="0" hangingPunct="1"/>
            <a:r>
              <a:rPr lang="cs-CZ" smtClean="0"/>
              <a:t>Třetí úroveň</a:t>
            </a:r>
          </a:p>
          <a:p>
            <a:pPr lvl="3" eaLnBrk="1" latinLnBrk="0" hangingPunct="1"/>
            <a:r>
              <a:rPr lang="cs-CZ" smtClean="0"/>
              <a:t>Čtvrtá úroveň</a:t>
            </a:r>
          </a:p>
          <a:p>
            <a:pPr lvl="4" eaLnBrk="1" latinLnBrk="0" hangingPunct="1"/>
            <a:r>
              <a:rPr lang="cs-CZ" smtClean="0"/>
              <a:t>Pátá úroveň</a:t>
            </a:r>
            <a:endParaRPr kumimoji="0" lang="en-US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cs-CZ" smtClean="0"/>
              <a:t>Klepnutím na ikonu přidáte obrázek.</a:t>
            </a:r>
            <a:endParaRPr kumimoji="0" lang="en-US" dirty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Volný tvar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Volný tvar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Zástupný symbol pro nadpis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cs-CZ" smtClean="0"/>
              <a:t>Klepnutím lze upravit styl předlohy nadpisů.</a:t>
            </a:r>
            <a:endParaRPr kumimoji="0" lang="en-US"/>
          </a:p>
        </p:txBody>
      </p:sp>
      <p:sp>
        <p:nvSpPr>
          <p:cNvPr id="30" name="Zástupný symbol pro text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cs-CZ" smtClean="0"/>
              <a:t>Klepnutím lze upravit styly předlohy textu.</a:t>
            </a:r>
          </a:p>
          <a:p>
            <a:pPr lvl="1" eaLnBrk="1" latinLnBrk="0" hangingPunct="1"/>
            <a:r>
              <a:rPr kumimoji="0" lang="cs-CZ" smtClean="0"/>
              <a:t>Druhá úroveň</a:t>
            </a:r>
          </a:p>
          <a:p>
            <a:pPr lvl="2" eaLnBrk="1" latinLnBrk="0" hangingPunct="1"/>
            <a:r>
              <a:rPr kumimoji="0" lang="cs-CZ" smtClean="0"/>
              <a:t>Třetí úroveň</a:t>
            </a:r>
          </a:p>
          <a:p>
            <a:pPr lvl="3" eaLnBrk="1" latinLnBrk="0" hangingPunct="1"/>
            <a:r>
              <a:rPr kumimoji="0" lang="cs-CZ" smtClean="0"/>
              <a:t>Čtvrtá úroveň</a:t>
            </a:r>
          </a:p>
          <a:p>
            <a:pPr lvl="4" eaLnBrk="1" latinLnBrk="0" hangingPunct="1"/>
            <a:r>
              <a:rPr kumimoji="0" lang="cs-CZ" smtClean="0"/>
              <a:t>Pátá úroveň</a:t>
            </a:r>
            <a:endParaRPr kumimoji="0" lang="en-US"/>
          </a:p>
        </p:txBody>
      </p:sp>
      <p:sp>
        <p:nvSpPr>
          <p:cNvPr id="10" name="Zástupný symbol pro datum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1D659C2F-DB6E-4B35-8C13-243A71F465B7}" type="datetimeFigureOut">
              <a:rPr lang="cs-CZ" smtClean="0"/>
              <a:pPr/>
              <a:t>18. 4. 2016</a:t>
            </a:fld>
            <a:endParaRPr lang="cs-CZ"/>
          </a:p>
        </p:txBody>
      </p:sp>
      <p:sp>
        <p:nvSpPr>
          <p:cNvPr id="22" name="Zástupný symbol pro zápatí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18" name="Zástupný symbol pro číslo snímku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80F5333E-DF45-46B8-92E2-A0EF9BD08194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841" r:id="rId1"/>
    <p:sldLayoutId id="2147483842" r:id="rId2"/>
    <p:sldLayoutId id="2147483843" r:id="rId3"/>
    <p:sldLayoutId id="2147483844" r:id="rId4"/>
    <p:sldLayoutId id="2147483845" r:id="rId5"/>
    <p:sldLayoutId id="2147483846" r:id="rId6"/>
    <p:sldLayoutId id="2147483847" r:id="rId7"/>
    <p:sldLayoutId id="2147483848" r:id="rId8"/>
    <p:sldLayoutId id="2147483849" r:id="rId9"/>
    <p:sldLayoutId id="2147483850" r:id="rId10"/>
    <p:sldLayoutId id="2147483851" r:id="rId11"/>
  </p:sldLayoutIdLst>
  <p:transition>
    <p:wipe dir="d"/>
  </p:transition>
  <p:timing>
    <p:tnLst>
      <p:par>
        <p:cTn id="1" dur="indefinite" restart="never" nodeType="tmRoot"/>
      </p:par>
    </p:tnLst>
  </p:timing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hyperlink" Target="http://zdravi.euro.cz/clanek/postgradualni-medicina/koureni-a-ateroskleroza-461284" TargetMode="External"/><Relationship Id="rId7" Type="http://schemas.openxmlformats.org/officeDocument/2006/relationships/hyperlink" Target="https://www.heart.org/idc/groups/heart-public/@wcm/@sop/@smd/documents/downloadable/ucm_449846.pdf" TargetMode="External"/><Relationship Id="rId2" Type="http://schemas.openxmlformats.org/officeDocument/2006/relationships/hyperlink" Target="https://is.cuni.cz/webapps/zzp/detail/105814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szu.cz/uploads/documents/czzp/zavislosti/koureni/zprava-kuractvi-2011.pdf" TargetMode="External"/><Relationship Id="rId5" Type="http://schemas.openxmlformats.org/officeDocument/2006/relationships/hyperlink" Target="http://www.demografie.info/?cz_detail_clanku&amp;artclID=530" TargetMode="External"/><Relationship Id="rId4" Type="http://schemas.openxmlformats.org/officeDocument/2006/relationships/hyperlink" Target="http://www.kurakova-plice.cz/koureni_cigaret/zajimavosti-a-statistiky/statistiky-tykajici-se-koureni/10-statistiky-tykajici-se-koureni-cigaret.html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sz="6700" dirty="0" smtClean="0"/>
              <a:t>ATEROSKLERÓZA</a:t>
            </a:r>
            <a:r>
              <a:rPr lang="cs-CZ" dirty="0" smtClean="0"/>
              <a:t/>
            </a:r>
            <a:br>
              <a:rPr lang="cs-CZ" dirty="0" smtClean="0"/>
            </a:br>
            <a:r>
              <a:rPr lang="cs-CZ" sz="2700" dirty="0" smtClean="0"/>
              <a:t>np2412 Aplikovaná patofyziologie a epidemiologie neinfekčních nemocí</a:t>
            </a:r>
            <a:endParaRPr lang="cs-CZ" sz="2700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APKIN</a:t>
            </a:r>
          </a:p>
          <a:p>
            <a:r>
              <a:rPr lang="cs-CZ" dirty="0" smtClean="0"/>
              <a:t>Veronika </a:t>
            </a:r>
            <a:r>
              <a:rPr lang="cs-CZ" dirty="0" err="1" smtClean="0"/>
              <a:t>Kulyková</a:t>
            </a:r>
            <a:endParaRPr lang="cs-CZ" dirty="0" smtClean="0"/>
          </a:p>
          <a:p>
            <a:r>
              <a:rPr lang="cs-CZ" dirty="0" smtClean="0"/>
              <a:t>Duben 2016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07288" cy="1143000"/>
          </a:xfrm>
        </p:spPr>
        <p:txBody>
          <a:bodyPr>
            <a:noAutofit/>
          </a:bodyPr>
          <a:lstStyle/>
          <a:p>
            <a:r>
              <a:rPr lang="cs-CZ" sz="3600" dirty="0" smtClean="0"/>
              <a:t>Kombinace vybraných rizikových faktorů v porovnání s významností nálezu</a:t>
            </a:r>
            <a:endParaRPr lang="cs-CZ" sz="36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457200" y="1600200"/>
          <a:ext cx="7467596" cy="35763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899"/>
                <a:gridCol w="1866899"/>
                <a:gridCol w="1866899"/>
                <a:gridCol w="1866899"/>
              </a:tblGrid>
              <a:tr h="370840">
                <a:tc>
                  <a:txBody>
                    <a:bodyPr/>
                    <a:lstStyle/>
                    <a:p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Celkem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Negativní nebo</a:t>
                      </a:r>
                      <a:r>
                        <a:rPr lang="cs-CZ" baseline="0" dirty="0" smtClean="0"/>
                        <a:t> </a:t>
                      </a:r>
                      <a:r>
                        <a:rPr lang="cs-CZ" dirty="0" smtClean="0"/>
                        <a:t>nevýznamné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Hraniční nebo</a:t>
                      </a:r>
                      <a:r>
                        <a:rPr lang="cs-CZ" baseline="0" dirty="0" smtClean="0"/>
                        <a:t> významné</a:t>
                      </a:r>
                      <a:endParaRPr lang="cs-CZ" dirty="0"/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DM2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27,3 %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64,3 %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35,7 %</a:t>
                      </a:r>
                      <a:endParaRPr lang="cs-CZ" b="1" dirty="0"/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DM2</a:t>
                      </a:r>
                      <a:r>
                        <a:rPr lang="cs-CZ" baseline="0" dirty="0" smtClean="0"/>
                        <a:t> + </a:t>
                      </a:r>
                      <a:r>
                        <a:rPr lang="cs-CZ" baseline="0" dirty="0" err="1" smtClean="0"/>
                        <a:t>dyslipidémie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20,5 %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64,3 %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35,7 %</a:t>
                      </a:r>
                      <a:endParaRPr lang="cs-CZ" b="1" dirty="0"/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DM2 + obezita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14,1 %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55,2 %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44,8 %</a:t>
                      </a:r>
                      <a:endParaRPr lang="cs-CZ" b="1" dirty="0"/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smtClean="0"/>
                        <a:t>DM2 + </a:t>
                      </a:r>
                      <a:r>
                        <a:rPr lang="cs-CZ" dirty="0" err="1" smtClean="0"/>
                        <a:t>dyslipidémie</a:t>
                      </a:r>
                      <a:r>
                        <a:rPr lang="cs-CZ" dirty="0" smtClean="0"/>
                        <a:t> + obezita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13,2</a:t>
                      </a:r>
                      <a:r>
                        <a:rPr lang="cs-CZ" baseline="0" dirty="0" smtClean="0"/>
                        <a:t>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52,0</a:t>
                      </a:r>
                      <a:r>
                        <a:rPr lang="cs-CZ" baseline="0" dirty="0" smtClean="0"/>
                        <a:t>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48,0 %</a:t>
                      </a:r>
                      <a:endParaRPr lang="cs-CZ" b="1" dirty="0"/>
                    </a:p>
                  </a:txBody>
                  <a:tcPr marL="82974" marR="82974"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dirty="0" err="1" smtClean="0"/>
                        <a:t>Dyslipidémie</a:t>
                      </a:r>
                      <a:r>
                        <a:rPr lang="cs-CZ" dirty="0" smtClean="0"/>
                        <a:t> + obezita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36,6 %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dirty="0" smtClean="0"/>
                        <a:t>73,0 %</a:t>
                      </a:r>
                      <a:endParaRPr lang="cs-CZ" dirty="0"/>
                    </a:p>
                  </a:txBody>
                  <a:tcPr marL="82974" marR="82974"/>
                </a:tc>
                <a:tc>
                  <a:txBody>
                    <a:bodyPr/>
                    <a:lstStyle/>
                    <a:p>
                      <a:r>
                        <a:rPr lang="cs-CZ" b="1" dirty="0" smtClean="0"/>
                        <a:t>27,0 %</a:t>
                      </a:r>
                      <a:endParaRPr lang="cs-CZ" b="1" dirty="0"/>
                    </a:p>
                  </a:txBody>
                  <a:tcPr marL="82974" marR="82974"/>
                </a:tc>
              </a:tr>
            </a:tbl>
          </a:graphicData>
        </a:graphic>
      </p:graphicFrame>
      <p:sp>
        <p:nvSpPr>
          <p:cNvPr id="5" name="Obdélník 4"/>
          <p:cNvSpPr/>
          <p:nvPr/>
        </p:nvSpPr>
        <p:spPr>
          <a:xfrm>
            <a:off x="467544" y="5517232"/>
            <a:ext cx="7488832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Tabulka 4 Vliv kombinace vybraných rizikových faktorů na výskyt aterosklerotických změn. </a:t>
            </a:r>
            <a:endParaRPr lang="cs-CZ" dirty="0"/>
          </a:p>
        </p:txBody>
      </p:sp>
      <p:sp>
        <p:nvSpPr>
          <p:cNvPr id="6" name="Obdélník 5"/>
          <p:cNvSpPr/>
          <p:nvPr/>
        </p:nvSpPr>
        <p:spPr>
          <a:xfrm>
            <a:off x="611560" y="6211669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/>
              <a:t>https://is.cuni.cz/webapps/zzp/detail/105814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67544" y="18864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Prevalence kouření</a:t>
            </a:r>
            <a:br>
              <a:rPr lang="cs-CZ" dirty="0" smtClean="0"/>
            </a:br>
            <a:r>
              <a:rPr lang="cs-CZ" dirty="0" smtClean="0"/>
              <a:t>statistiky z roku 2012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412776"/>
            <a:ext cx="8229600" cy="5832648"/>
          </a:xfrm>
        </p:spPr>
        <p:txBody>
          <a:bodyPr>
            <a:normAutofit fontScale="32500" lnSpcReduction="20000"/>
          </a:bodyPr>
          <a:lstStyle/>
          <a:p>
            <a:pPr>
              <a:buNone/>
            </a:pPr>
            <a:r>
              <a:rPr lang="cs-CZ" sz="5500" b="1" u="sng" dirty="0" smtClean="0"/>
              <a:t>KOUŘENÍ = NEJVÝZNAMNĚJŠÍ RF ATEROSKLERÓZY </a:t>
            </a:r>
            <a:r>
              <a:rPr lang="cs-CZ" sz="3400" dirty="0" smtClean="0"/>
              <a:t>http://zdravi.euro.cz/clanek/postgradualni-medicina/koureni-a-ateroskleroza-461284</a:t>
            </a:r>
          </a:p>
          <a:p>
            <a:pPr>
              <a:buNone/>
            </a:pPr>
            <a:r>
              <a:rPr lang="cs-CZ" sz="5500" b="1" u="sng" dirty="0" smtClean="0"/>
              <a:t>SVĚT</a:t>
            </a:r>
          </a:p>
          <a:p>
            <a:r>
              <a:rPr lang="cs-CZ" sz="5500" dirty="0" smtClean="0"/>
              <a:t>1,3 miliard kuřáků na světě</a:t>
            </a:r>
          </a:p>
          <a:p>
            <a:r>
              <a:rPr lang="cs-CZ" sz="5500" b="1" dirty="0" smtClean="0"/>
              <a:t>počet úmrtí v důsledku kouření za jeden rok vychází na 4.800.000 lidí (na Zemi tedy zemře na následky kouření 560 lidí každou hodinu, 13 400 lidí každý den) </a:t>
            </a:r>
            <a:r>
              <a:rPr lang="cs-CZ" sz="5500" dirty="0" smtClean="0"/>
              <a:t>a toto číslo se průměrně stále zvyšuje</a:t>
            </a:r>
          </a:p>
          <a:p>
            <a:r>
              <a:rPr lang="cs-CZ" sz="5500" dirty="0" smtClean="0"/>
              <a:t>přes tři čtvrtiny z nich žijí </a:t>
            </a:r>
            <a:r>
              <a:rPr lang="cs-CZ" sz="5500" b="1" dirty="0" smtClean="0"/>
              <a:t>v zemích s nízkými či nižšími středními příjmy </a:t>
            </a:r>
          </a:p>
          <a:p>
            <a:r>
              <a:rPr lang="cs-CZ" sz="5500" b="1" dirty="0" smtClean="0"/>
              <a:t>prevalence kouření klesá </a:t>
            </a:r>
            <a:r>
              <a:rPr lang="cs-CZ" sz="5500" dirty="0" smtClean="0"/>
              <a:t>v posledních dvou desetiletích </a:t>
            </a:r>
            <a:r>
              <a:rPr lang="cs-CZ" sz="5500" b="1" dirty="0" smtClean="0"/>
              <a:t>v zemích s vysokými příjmy</a:t>
            </a:r>
            <a:endParaRPr lang="cs-CZ" sz="5500" dirty="0" smtClean="0"/>
          </a:p>
          <a:p>
            <a:r>
              <a:rPr lang="cs-CZ" sz="5500" dirty="0" smtClean="0"/>
              <a:t>pokud se počty kuřáků budou zvyšovat současným tempem, </a:t>
            </a:r>
            <a:r>
              <a:rPr lang="cs-CZ" sz="5500" b="1" dirty="0" smtClean="0"/>
              <a:t>zemře v roce 2020 na následky kouření 10 milionů lidí.</a:t>
            </a:r>
          </a:p>
          <a:p>
            <a:pPr>
              <a:buNone/>
            </a:pPr>
            <a:r>
              <a:rPr lang="cs-CZ" sz="5500" b="1" u="sng" dirty="0" smtClean="0"/>
              <a:t>ČR</a:t>
            </a:r>
          </a:p>
          <a:p>
            <a:r>
              <a:rPr lang="cs-CZ" sz="5500" dirty="0" smtClean="0"/>
              <a:t>podle průzkumu </a:t>
            </a:r>
            <a:r>
              <a:rPr lang="cs-CZ" sz="5500" dirty="0" err="1" smtClean="0"/>
              <a:t>Eurobarometr</a:t>
            </a:r>
            <a:r>
              <a:rPr lang="cs-CZ" sz="5500" dirty="0" smtClean="0"/>
              <a:t> v ČR kouří asi </a:t>
            </a:r>
            <a:r>
              <a:rPr lang="cs-CZ" sz="5500" b="1" dirty="0" smtClean="0"/>
              <a:t>2.300.000 lidí</a:t>
            </a:r>
            <a:endParaRPr lang="cs-CZ" sz="5500" dirty="0" smtClean="0"/>
          </a:p>
          <a:p>
            <a:r>
              <a:rPr lang="cs-CZ" sz="5500" dirty="0" smtClean="0"/>
              <a:t>kouří </a:t>
            </a:r>
            <a:r>
              <a:rPr lang="cs-CZ" sz="5500" b="1" dirty="0" smtClean="0"/>
              <a:t>26% populace nad 18 let</a:t>
            </a:r>
            <a:r>
              <a:rPr lang="cs-CZ" sz="5500" dirty="0" smtClean="0"/>
              <a:t>, zbytek jsou děti a mladiství do 18 let</a:t>
            </a:r>
          </a:p>
          <a:p>
            <a:r>
              <a:rPr lang="cs-CZ" sz="5500" b="1" dirty="0" smtClean="0"/>
              <a:t>v ČR zemře každý rok z nejrůznějších důvodů asi 100.000 lidí, z toho na nemoci spojené s kouřením zemře v ČR každý rok asi 18.000 lidí (z toho </a:t>
            </a:r>
            <a:r>
              <a:rPr lang="cs-CZ" sz="5500" dirty="0" smtClean="0"/>
              <a:t>8.000 lidí na</a:t>
            </a:r>
            <a:r>
              <a:rPr lang="cs-CZ" sz="5500" b="1" dirty="0" smtClean="0"/>
              <a:t> kardiovaskulární nemoci - </a:t>
            </a:r>
            <a:r>
              <a:rPr lang="cs-CZ" sz="5500" b="1" dirty="0" err="1" smtClean="0"/>
              <a:t>nemoci</a:t>
            </a:r>
            <a:r>
              <a:rPr lang="cs-CZ" sz="5500" b="1" dirty="0" smtClean="0"/>
              <a:t> srdce a cév)</a:t>
            </a:r>
            <a:endParaRPr lang="cs-CZ" sz="5500" dirty="0" smtClean="0"/>
          </a:p>
          <a:p>
            <a:pPr>
              <a:buNone/>
            </a:pPr>
            <a:r>
              <a:rPr lang="cs-CZ" sz="3400" dirty="0" smtClean="0"/>
              <a:t>	</a:t>
            </a:r>
          </a:p>
          <a:p>
            <a:pPr>
              <a:buNone/>
            </a:pPr>
            <a:r>
              <a:rPr lang="cs-CZ" sz="3400" dirty="0" smtClean="0"/>
              <a:t>	http://www.</a:t>
            </a:r>
            <a:r>
              <a:rPr lang="cs-CZ" sz="3400" dirty="0" err="1" smtClean="0"/>
              <a:t>kurakova</a:t>
            </a:r>
            <a:r>
              <a:rPr lang="cs-CZ" sz="3400" dirty="0" smtClean="0"/>
              <a:t>-</a:t>
            </a:r>
            <a:r>
              <a:rPr lang="cs-CZ" sz="3400" dirty="0" err="1" smtClean="0"/>
              <a:t>plice.cz</a:t>
            </a:r>
            <a:r>
              <a:rPr lang="cs-CZ" sz="3400" dirty="0" smtClean="0"/>
              <a:t>/</a:t>
            </a:r>
            <a:r>
              <a:rPr lang="cs-CZ" sz="3400" dirty="0" err="1" smtClean="0"/>
              <a:t>koureni</a:t>
            </a:r>
            <a:r>
              <a:rPr lang="cs-CZ" sz="3400" dirty="0" smtClean="0"/>
              <a:t>_cigaret/</a:t>
            </a:r>
            <a:r>
              <a:rPr lang="cs-CZ" sz="3400" dirty="0" err="1" smtClean="0"/>
              <a:t>zajimavosti</a:t>
            </a:r>
            <a:r>
              <a:rPr lang="cs-CZ" sz="3400" dirty="0" smtClean="0"/>
              <a:t>-a-statistiky/statistiky-</a:t>
            </a:r>
            <a:r>
              <a:rPr lang="cs-CZ" sz="3400" dirty="0" err="1" smtClean="0"/>
              <a:t>tykajici</a:t>
            </a:r>
            <a:r>
              <a:rPr lang="cs-CZ" sz="3400" dirty="0" smtClean="0"/>
              <a:t>-se-</a:t>
            </a:r>
            <a:r>
              <a:rPr lang="cs-CZ" sz="3400" dirty="0" err="1" smtClean="0"/>
              <a:t>koureni</a:t>
            </a:r>
            <a:r>
              <a:rPr lang="cs-CZ" sz="3400" dirty="0" smtClean="0"/>
              <a:t>/10-statistiky-</a:t>
            </a:r>
            <a:r>
              <a:rPr lang="cs-CZ" sz="3400" dirty="0" err="1" smtClean="0"/>
              <a:t>tykajici</a:t>
            </a:r>
            <a:r>
              <a:rPr lang="cs-CZ" sz="3400" dirty="0" smtClean="0"/>
              <a:t>-se-</a:t>
            </a:r>
            <a:r>
              <a:rPr lang="cs-CZ" sz="3400" dirty="0" err="1" smtClean="0"/>
              <a:t>koureni</a:t>
            </a:r>
            <a:r>
              <a:rPr lang="cs-CZ" sz="3400" dirty="0" smtClean="0"/>
              <a:t>-cigaret.</a:t>
            </a:r>
            <a:r>
              <a:rPr lang="cs-CZ" sz="3400" dirty="0" err="1" smtClean="0"/>
              <a:t>html</a:t>
            </a:r>
            <a:endParaRPr lang="cs-CZ" sz="3400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0" y="260648"/>
            <a:ext cx="4042792" cy="1143000"/>
          </a:xfrm>
        </p:spPr>
        <p:txBody>
          <a:bodyPr>
            <a:normAutofit fontScale="90000"/>
          </a:bodyPr>
          <a:lstStyle/>
          <a:p>
            <a:r>
              <a:rPr lang="pl-PL" sz="2800" b="1" dirty="0" smtClean="0"/>
              <a:t>Počet cigaret vykouřených v Evropské unii na osobu za rok</a:t>
            </a:r>
            <a:endParaRPr lang="cs-CZ" sz="28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79512" y="5445224"/>
            <a:ext cx="3888432" cy="82068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cs-CZ" sz="1100" dirty="0" smtClean="0"/>
              <a:t>http://www.demografie.</a:t>
            </a:r>
            <a:r>
              <a:rPr lang="cs-CZ" sz="1100" dirty="0" err="1" smtClean="0"/>
              <a:t>info</a:t>
            </a:r>
            <a:r>
              <a:rPr lang="cs-CZ" sz="1100" dirty="0" smtClean="0"/>
              <a:t>/?</a:t>
            </a:r>
            <a:r>
              <a:rPr lang="cs-CZ" sz="1100" dirty="0" err="1" smtClean="0"/>
              <a:t>cz</a:t>
            </a:r>
            <a:r>
              <a:rPr lang="cs-CZ" sz="1100" dirty="0" smtClean="0"/>
              <a:t>_detail_</a:t>
            </a:r>
            <a:r>
              <a:rPr lang="cs-CZ" sz="1100" dirty="0" err="1" smtClean="0"/>
              <a:t>clanku</a:t>
            </a:r>
            <a:r>
              <a:rPr lang="cs-CZ" sz="1100" dirty="0" smtClean="0"/>
              <a:t>&amp;</a:t>
            </a:r>
            <a:r>
              <a:rPr lang="cs-CZ" sz="1100" dirty="0" err="1" smtClean="0"/>
              <a:t>artclID</a:t>
            </a:r>
            <a:r>
              <a:rPr lang="cs-CZ" sz="1100" dirty="0" smtClean="0"/>
              <a:t>=530</a:t>
            </a:r>
            <a:endParaRPr lang="cs-CZ" sz="1100" dirty="0"/>
          </a:p>
        </p:txBody>
      </p:sp>
      <p:pic>
        <p:nvPicPr>
          <p:cNvPr id="28674" name="Picture 2" descr="http://www.demografie.info/user/img/article/graf1_1200248018.gif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556792"/>
            <a:ext cx="4064796" cy="3744416"/>
          </a:xfrm>
          <a:prstGeom prst="rect">
            <a:avLst/>
          </a:prstGeom>
          <a:noFill/>
        </p:spPr>
      </p:pic>
      <p:pic>
        <p:nvPicPr>
          <p:cNvPr id="5" name="Picture 2" descr="http://www.demografie.info/user/img/article/tab1_1200248028.gi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244919" y="1556792"/>
            <a:ext cx="4899081" cy="3717032"/>
          </a:xfrm>
          <a:prstGeom prst="rect">
            <a:avLst/>
          </a:prstGeom>
          <a:noFill/>
        </p:spPr>
      </p:pic>
      <p:sp>
        <p:nvSpPr>
          <p:cNvPr id="6" name="TextovéPole 5"/>
          <p:cNvSpPr txBox="1"/>
          <p:nvPr/>
        </p:nvSpPr>
        <p:spPr>
          <a:xfrm>
            <a:off x="4283968" y="5373216"/>
            <a:ext cx="4860032" cy="8771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i="1" dirty="0" err="1" smtClean="0"/>
              <a:t>Zdroj</a:t>
            </a:r>
            <a:r>
              <a:rPr lang="en-US" sz="1100" i="1" dirty="0" smtClean="0"/>
              <a:t>: European health for all database, 2007</a:t>
            </a:r>
            <a:endParaRPr lang="cs-CZ" sz="1100" i="1" dirty="0" smtClean="0"/>
          </a:p>
          <a:p>
            <a:r>
              <a:rPr lang="cs-CZ" sz="1100" i="1" dirty="0" smtClean="0"/>
              <a:t>Tečka namísto údaje v tabulce vyjadřuje, že údaj není dostupný</a:t>
            </a:r>
          </a:p>
          <a:p>
            <a:r>
              <a:rPr lang="cs-CZ" sz="1100" dirty="0" smtClean="0"/>
              <a:t>http://www.demografie.</a:t>
            </a:r>
            <a:r>
              <a:rPr lang="cs-CZ" sz="1100" dirty="0" err="1" smtClean="0"/>
              <a:t>info</a:t>
            </a:r>
            <a:r>
              <a:rPr lang="cs-CZ" sz="1100" dirty="0" smtClean="0"/>
              <a:t>/?</a:t>
            </a:r>
            <a:r>
              <a:rPr lang="cs-CZ" sz="1100" dirty="0" err="1" smtClean="0"/>
              <a:t>cz</a:t>
            </a:r>
            <a:r>
              <a:rPr lang="cs-CZ" sz="1100" dirty="0" smtClean="0"/>
              <a:t>_detail_</a:t>
            </a:r>
            <a:r>
              <a:rPr lang="cs-CZ" sz="1100" dirty="0" err="1" smtClean="0"/>
              <a:t>clanku</a:t>
            </a:r>
            <a:r>
              <a:rPr lang="cs-CZ" sz="1100" dirty="0" smtClean="0"/>
              <a:t>&amp;</a:t>
            </a:r>
            <a:r>
              <a:rPr lang="cs-CZ" sz="1100" dirty="0" err="1" smtClean="0"/>
              <a:t>artclID</a:t>
            </a:r>
            <a:r>
              <a:rPr lang="cs-CZ" sz="1100" dirty="0" smtClean="0"/>
              <a:t>=530</a:t>
            </a:r>
          </a:p>
          <a:p>
            <a:endParaRPr lang="cs-CZ" dirty="0"/>
          </a:p>
        </p:txBody>
      </p:sp>
      <p:sp>
        <p:nvSpPr>
          <p:cNvPr id="7" name="Obdélník 6"/>
          <p:cNvSpPr/>
          <p:nvPr/>
        </p:nvSpPr>
        <p:spPr>
          <a:xfrm>
            <a:off x="4355976" y="404664"/>
            <a:ext cx="4572000" cy="47705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2500" b="1" dirty="0" smtClean="0"/>
              <a:t>Kouření v EU ve vybraných letech</a:t>
            </a:r>
            <a:endParaRPr lang="cs-CZ" sz="2500" b="1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251520" y="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Prevalence kouření v populaci v ČR</a:t>
            </a:r>
            <a:endParaRPr lang="cs-CZ" sz="1200" dirty="0"/>
          </a:p>
        </p:txBody>
      </p:sp>
      <p:graphicFrame>
        <p:nvGraphicFramePr>
          <p:cNvPr id="4" name="Zástupný symbol pro obsah 3"/>
          <p:cNvGraphicFramePr>
            <a:graphicFrameLocks noGrp="1"/>
          </p:cNvGraphicFramePr>
          <p:nvPr>
            <p:ph idx="1"/>
          </p:nvPr>
        </p:nvGraphicFramePr>
        <p:xfrm>
          <a:off x="179512" y="908720"/>
          <a:ext cx="8748464" cy="31388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374232"/>
                <a:gridCol w="4374232"/>
              </a:tblGrid>
              <a:tr h="344935"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endParaRPr lang="cs-CZ" dirty="0"/>
                    </a:p>
                  </a:txBody>
                  <a:tcPr/>
                </a:tc>
              </a:tr>
              <a:tr h="464137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Pravidelní kuřáci (min. 1 cigareta</a:t>
                      </a:r>
                      <a:r>
                        <a:rPr lang="cs-CZ" baseline="0" dirty="0" smtClean="0"/>
                        <a:t> denně)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24,2 %</a:t>
                      </a:r>
                      <a:endParaRPr lang="cs-CZ" dirty="0"/>
                    </a:p>
                  </a:txBody>
                  <a:tcPr/>
                </a:tc>
              </a:tr>
              <a:tr h="603637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Příležitostní kuřáci</a:t>
                      </a:r>
                      <a:r>
                        <a:rPr lang="cs-CZ" baseline="0" dirty="0" smtClean="0"/>
                        <a:t> (méně než 1 cigareta denně)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4,9 %</a:t>
                      </a:r>
                      <a:endParaRPr lang="cs-CZ" dirty="0"/>
                    </a:p>
                  </a:txBody>
                  <a:tcPr/>
                </a:tc>
              </a:tr>
              <a:tr h="603637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Bývalý</a:t>
                      </a:r>
                      <a:r>
                        <a:rPr lang="cs-CZ" baseline="0" dirty="0" smtClean="0"/>
                        <a:t> kuřáci, kteří v životě vykouřili více než 100 cigaret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10,1</a:t>
                      </a:r>
                      <a:r>
                        <a:rPr lang="cs-CZ" baseline="0" dirty="0" smtClean="0"/>
                        <a:t> %</a:t>
                      </a:r>
                      <a:endParaRPr lang="cs-CZ" dirty="0"/>
                    </a:p>
                  </a:txBody>
                  <a:tcPr/>
                </a:tc>
              </a:tr>
              <a:tr h="663054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Nekuřáci, kteří kdysi zkoušeli kouřit (vykouřili méně</a:t>
                      </a:r>
                      <a:r>
                        <a:rPr lang="cs-CZ" baseline="0" dirty="0" smtClean="0"/>
                        <a:t> než 100 cigaret za život)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22,8 %</a:t>
                      </a:r>
                      <a:endParaRPr lang="cs-CZ" dirty="0"/>
                    </a:p>
                  </a:txBody>
                  <a:tcPr/>
                </a:tc>
              </a:tr>
              <a:tr h="344935"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Nekuřáci, kteří niky nekouřili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l"/>
                      <a:r>
                        <a:rPr lang="cs-CZ" dirty="0" smtClean="0"/>
                        <a:t>38,0 %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5" name="TextovéPole 4"/>
          <p:cNvSpPr txBox="1"/>
          <p:nvPr/>
        </p:nvSpPr>
        <p:spPr>
          <a:xfrm>
            <a:off x="323528" y="4365104"/>
            <a:ext cx="8388424" cy="27392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600" b="1" dirty="0" smtClean="0"/>
              <a:t>Zanechání kouření: </a:t>
            </a:r>
            <a:r>
              <a:rPr lang="cs-CZ" sz="1600" dirty="0" smtClean="0"/>
              <a:t>opuštění kuřáckého návyku (= překonání závislosti) znamená snížení rizika rozvoje ICHS o cca 50 % za jeden rok, u již rozvinuté ICHS pak redukci mortality o asi 30 % </a:t>
            </a:r>
          </a:p>
          <a:p>
            <a:r>
              <a:rPr lang="cs-CZ" sz="1600" dirty="0" smtClean="0"/>
              <a:t>Již po krátké abstinenci kouření (4 týdny) je prokazatelný příznivý efekt a dochází k redukci oxidace LDL.</a:t>
            </a:r>
          </a:p>
          <a:p>
            <a:r>
              <a:rPr lang="cs-CZ" sz="1600" b="1" dirty="0" smtClean="0"/>
              <a:t>Restrikce kouření</a:t>
            </a:r>
            <a:r>
              <a:rPr lang="cs-CZ" sz="1600" dirty="0" smtClean="0"/>
              <a:t>: všeobecný zákaz kouření na veřejných místech vedl ve státě New York v roce 2004 k 8% redukci hospitalizací pro IM, což je 3800 případů. Zákaz kouření v restauracích v Torontu snížil dokonce počty přijatých do nemocnice pro IM, </a:t>
            </a:r>
            <a:r>
              <a:rPr lang="cs-CZ" sz="1600" dirty="0" err="1" smtClean="0"/>
              <a:t>anginu</a:t>
            </a:r>
            <a:r>
              <a:rPr lang="cs-CZ" sz="1600" dirty="0" smtClean="0"/>
              <a:t> </a:t>
            </a:r>
            <a:r>
              <a:rPr lang="cs-CZ" sz="1600" dirty="0" err="1" smtClean="0"/>
              <a:t>pectoris</a:t>
            </a:r>
            <a:r>
              <a:rPr lang="cs-CZ" sz="1600" dirty="0" smtClean="0"/>
              <a:t> (AP) a CMP o 39 %.</a:t>
            </a:r>
          </a:p>
          <a:p>
            <a:r>
              <a:rPr lang="cs-CZ" sz="1100" dirty="0" smtClean="0"/>
              <a:t>http://zdravi.euro.cz/clanek/postgradualni-medicina/koureni-a-ateroskleroza-461284</a:t>
            </a:r>
          </a:p>
          <a:p>
            <a:endParaRPr lang="cs-CZ" sz="1700" dirty="0"/>
          </a:p>
        </p:txBody>
      </p:sp>
      <p:sp>
        <p:nvSpPr>
          <p:cNvPr id="6" name="Obdélník 5"/>
          <p:cNvSpPr/>
          <p:nvPr/>
        </p:nvSpPr>
        <p:spPr>
          <a:xfrm>
            <a:off x="395536" y="4149080"/>
            <a:ext cx="8352928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http://www.</a:t>
            </a:r>
            <a:r>
              <a:rPr lang="cs-CZ" sz="1100" dirty="0" err="1" smtClean="0"/>
              <a:t>szu.cz</a:t>
            </a:r>
            <a:r>
              <a:rPr lang="cs-CZ" sz="1100" dirty="0" smtClean="0"/>
              <a:t>/</a:t>
            </a:r>
            <a:r>
              <a:rPr lang="cs-CZ" sz="1100" dirty="0" err="1" smtClean="0"/>
              <a:t>uploads</a:t>
            </a:r>
            <a:r>
              <a:rPr lang="cs-CZ" sz="1100" dirty="0" smtClean="0"/>
              <a:t>/</a:t>
            </a:r>
            <a:r>
              <a:rPr lang="cs-CZ" sz="1100" dirty="0" err="1" smtClean="0"/>
              <a:t>documents</a:t>
            </a:r>
            <a:r>
              <a:rPr lang="cs-CZ" sz="1100" dirty="0" smtClean="0"/>
              <a:t>/</a:t>
            </a:r>
            <a:r>
              <a:rPr lang="cs-CZ" sz="1100" dirty="0" err="1" smtClean="0"/>
              <a:t>czzp</a:t>
            </a:r>
            <a:r>
              <a:rPr lang="cs-CZ" sz="1100" dirty="0" smtClean="0"/>
              <a:t>/</a:t>
            </a:r>
            <a:r>
              <a:rPr lang="cs-CZ" sz="1100" dirty="0" err="1" smtClean="0"/>
              <a:t>zavislosti</a:t>
            </a:r>
            <a:r>
              <a:rPr lang="cs-CZ" sz="1100" dirty="0" smtClean="0"/>
              <a:t>/</a:t>
            </a:r>
            <a:r>
              <a:rPr lang="cs-CZ" sz="1100" dirty="0" err="1" smtClean="0"/>
              <a:t>koureni</a:t>
            </a:r>
            <a:r>
              <a:rPr lang="cs-CZ" sz="1100" dirty="0" smtClean="0"/>
              <a:t>/zprava-</a:t>
            </a:r>
            <a:r>
              <a:rPr lang="cs-CZ" sz="1100" dirty="0" err="1" smtClean="0"/>
              <a:t>kuractvi</a:t>
            </a:r>
            <a:r>
              <a:rPr lang="cs-CZ" sz="1100" dirty="0" smtClean="0"/>
              <a:t>-2011.pdf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Nejčastější komplikace aterosklerózy</a:t>
            </a:r>
            <a:br>
              <a:rPr lang="cs-CZ" sz="3600" b="1" dirty="0" smtClean="0"/>
            </a:br>
            <a:r>
              <a:rPr lang="cs-CZ" sz="3600" b="1" dirty="0" smtClean="0"/>
              <a:t>ICHS =&gt; ANGINA PECTORIS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96752"/>
            <a:ext cx="8229600" cy="2160240"/>
          </a:xfrm>
        </p:spPr>
        <p:txBody>
          <a:bodyPr>
            <a:normAutofit fontScale="77500" lnSpcReduction="20000"/>
          </a:bodyPr>
          <a:lstStyle/>
          <a:p>
            <a:endParaRPr lang="cs-CZ" dirty="0" smtClean="0"/>
          </a:p>
          <a:p>
            <a:r>
              <a:rPr lang="cs-CZ" dirty="0" err="1" smtClean="0"/>
              <a:t>Angina</a:t>
            </a:r>
            <a:r>
              <a:rPr lang="cs-CZ" dirty="0" smtClean="0"/>
              <a:t> </a:t>
            </a:r>
            <a:r>
              <a:rPr lang="cs-CZ" dirty="0" err="1" smtClean="0"/>
              <a:t>pectoris</a:t>
            </a:r>
            <a:r>
              <a:rPr lang="cs-CZ" dirty="0" smtClean="0"/>
              <a:t> je nejčastějším projevem ischemické choroby srdeční v důsledku aterosklerózy a jako její první příznak se objevuje u 37 % mužů a až 65 % žen. </a:t>
            </a:r>
          </a:p>
          <a:p>
            <a:r>
              <a:rPr lang="cs-CZ" dirty="0" smtClean="0"/>
              <a:t>Ženy v </a:t>
            </a:r>
            <a:r>
              <a:rPr lang="cs-CZ" dirty="0" err="1" smtClean="0"/>
              <a:t>premenopauze</a:t>
            </a:r>
            <a:r>
              <a:rPr lang="cs-CZ" dirty="0" smtClean="0"/>
              <a:t> jsou do jisté míry před ischemickou nemocí chráněny. Po menopauze prevalence stoupá.</a:t>
            </a:r>
          </a:p>
          <a:p>
            <a:endParaRPr lang="cs-CZ" dirty="0"/>
          </a:p>
        </p:txBody>
      </p:sp>
      <p:pic>
        <p:nvPicPr>
          <p:cNvPr id="3074" name="Picture 2" descr="C:\Users\Veronika\Desktop\Moje\ŠKOLA APKIN\Aplikovaná patofyziologie a epidemiologie neinfekčních onemocnění\Seminář\Ateroskleróza\Tabulky, grafy\image (9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051720" y="3212976"/>
            <a:ext cx="4433711" cy="3140968"/>
          </a:xfrm>
          <a:prstGeom prst="rect">
            <a:avLst/>
          </a:prstGeom>
          <a:noFill/>
        </p:spPr>
      </p:pic>
      <p:sp>
        <p:nvSpPr>
          <p:cNvPr id="5" name="Obdélník 4"/>
          <p:cNvSpPr/>
          <p:nvPr/>
        </p:nvSpPr>
        <p:spPr>
          <a:xfrm>
            <a:off x="971600" y="6381328"/>
            <a:ext cx="7470576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https://www.heart.org/idc/groups/heart-public/@wcm/@sop/@smd/documents/downloadable/ucm_449846.pdf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cs-CZ" sz="3600" b="1" dirty="0" smtClean="0"/>
              <a:t>Nejčastější komplikace aterosklerózy</a:t>
            </a:r>
            <a:br>
              <a:rPr lang="cs-CZ" sz="3600" b="1" dirty="0" smtClean="0"/>
            </a:br>
            <a:r>
              <a:rPr lang="cs-CZ" sz="3600" b="1" dirty="0" smtClean="0"/>
              <a:t>ICHS =&gt; INFARKT MYOKARDU</a:t>
            </a:r>
            <a:endParaRPr lang="cs-CZ" sz="3600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57200" y="1600201"/>
            <a:ext cx="7467600" cy="1468760"/>
          </a:xfrm>
        </p:spPr>
        <p:txBody>
          <a:bodyPr>
            <a:normAutofit/>
          </a:bodyPr>
          <a:lstStyle/>
          <a:p>
            <a:r>
              <a:rPr lang="cs-CZ" sz="2400" dirty="0" smtClean="0"/>
              <a:t>Ve více než 95% je příčinou koronární ateroskleróza s rupturou intimy a trombózou v místě plátu.</a:t>
            </a:r>
            <a:endParaRPr lang="cs-CZ" dirty="0" smtClean="0"/>
          </a:p>
          <a:p>
            <a:pPr>
              <a:buNone/>
            </a:pPr>
            <a:r>
              <a:rPr lang="cs-CZ" sz="1200" dirty="0" smtClean="0"/>
              <a:t>	http://is.muni.cz/th/67376/lf_m/</a:t>
            </a:r>
          </a:p>
          <a:p>
            <a:endParaRPr lang="cs-CZ" dirty="0"/>
          </a:p>
        </p:txBody>
      </p:sp>
      <p:pic>
        <p:nvPicPr>
          <p:cNvPr id="4098" name="Picture 2" descr="C:\Users\Veronika\Desktop\Moje\ŠKOLA APKIN\Aplikovaná patofyziologie a epidemiologie neinfekčních onemocnění\Seminář\Ateroskleróza\Tabulky, grafy\image (10)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59798" y="3068960"/>
            <a:ext cx="4684202" cy="3344813"/>
          </a:xfrm>
          <a:prstGeom prst="rect">
            <a:avLst/>
          </a:prstGeom>
          <a:noFill/>
        </p:spPr>
      </p:pic>
      <p:pic>
        <p:nvPicPr>
          <p:cNvPr id="4099" name="Picture 3" descr="C:\Users\Veronika\Desktop\Moje\ŠKOLA APKIN\Aplikovaná patofyziologie a epidemiologie neinfekčních onemocnění\Seminář\Ateroskleróza\Tabulky, grafy\image (14).jpe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3068960"/>
            <a:ext cx="4427984" cy="3312368"/>
          </a:xfrm>
          <a:prstGeom prst="rect">
            <a:avLst/>
          </a:prstGeom>
          <a:noFill/>
        </p:spPr>
      </p:pic>
      <p:sp>
        <p:nvSpPr>
          <p:cNvPr id="6" name="Obdélník 5"/>
          <p:cNvSpPr/>
          <p:nvPr/>
        </p:nvSpPr>
        <p:spPr>
          <a:xfrm>
            <a:off x="323528" y="6381328"/>
            <a:ext cx="8496944" cy="2616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sz="1100" dirty="0" smtClean="0"/>
              <a:t>https://www.heart.org/idc/groups/heart-public/@wcm/@sop/@smd/documents/downloadable/ucm_449846.pdf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Pohybová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pl-PL" dirty="0" smtClean="0"/>
              <a:t>U osob s větším rizikem by </a:t>
            </a:r>
            <a:r>
              <a:rPr lang="cs-CZ" dirty="0" smtClean="0"/>
              <a:t>mělo být zásadně provedeno zátěžové vyšetření, a to na začátku programu a dál vždy, když dojde k negativní změně zdravotního stavu.</a:t>
            </a:r>
          </a:p>
          <a:p>
            <a:r>
              <a:rPr lang="cs-CZ" dirty="0" smtClean="0"/>
              <a:t>Doporučuje se každý den (minimálně však 5 dnů v týdnu) absolvovat 30 – 60 minut zátěže střední intenzity, kterou by kromě volnočasových aktivit měla rovněž tvořit zvýšená habituální aktivita.</a:t>
            </a:r>
          </a:p>
          <a:p>
            <a:r>
              <a:rPr lang="cs-CZ" dirty="0" smtClean="0"/>
              <a:t>V prvních týdnech programu se jako prevence zranění pohybového systému doporučují vytrvalostní aktivity nižší intenzity, v průběhu dalších měsíců se intenzita zatížení zvyšuje.</a:t>
            </a:r>
          </a:p>
          <a:p>
            <a:r>
              <a:rPr lang="cs-CZ" dirty="0" smtClean="0"/>
              <a:t>Při vytrvalostním (aerobním) cvičení, které by mělo trvat 30 – 60 minut a mělo by být realizováno 3 – 5krát týdně, by se intenzita měla postupně zvyšovat z 50 – 60 % na 70 – 85 % MTR. </a:t>
            </a:r>
          </a:p>
          <a:p>
            <a:r>
              <a:rPr lang="cs-CZ" dirty="0" smtClean="0"/>
              <a:t>Kontinuální i intervalový typ tréninku.</a:t>
            </a:r>
          </a:p>
          <a:p>
            <a:pPr>
              <a:buNone/>
            </a:pPr>
            <a:r>
              <a:rPr lang="cs-CZ" sz="1800" dirty="0" smtClean="0"/>
              <a:t>	</a:t>
            </a:r>
          </a:p>
          <a:p>
            <a:pPr>
              <a:buNone/>
            </a:pPr>
            <a:r>
              <a:rPr lang="cs-CZ" sz="1800" dirty="0" smtClean="0"/>
              <a:t>	STEJSKAL, Pavel. </a:t>
            </a:r>
            <a:r>
              <a:rPr lang="cs-CZ" sz="1800" i="1" dirty="0" smtClean="0"/>
              <a:t>Patofyziologie tělesné zátěže</a:t>
            </a:r>
            <a:r>
              <a:rPr lang="cs-CZ" sz="1800" dirty="0" smtClean="0"/>
              <a:t>. Brno: Masarykova univerzita, 2014. s. nestránkováno, 200 s. ISBN 978-80-210-7384-5.</a:t>
            </a:r>
            <a:endParaRPr lang="cs-CZ" sz="18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Pohybová aktivita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cs-CZ" dirty="0" smtClean="0"/>
              <a:t>Odporový trénink 2 – 3krát týdně</a:t>
            </a:r>
          </a:p>
          <a:p>
            <a:r>
              <a:rPr lang="cs-CZ" dirty="0" smtClean="0"/>
              <a:t>Měl by procvičit většinu velkých svalových skupin končetin i trupu </a:t>
            </a:r>
          </a:p>
          <a:p>
            <a:r>
              <a:rPr lang="cs-CZ" dirty="0" smtClean="0"/>
              <a:t>8 – 10 cvičení různých svalových skupin v jedné sérii</a:t>
            </a:r>
          </a:p>
          <a:p>
            <a:r>
              <a:rPr lang="cs-CZ" dirty="0" smtClean="0"/>
              <a:t>Cvik by se v jednom cvičení měl opakovat 10 – 15 krát</a:t>
            </a:r>
          </a:p>
          <a:p>
            <a:r>
              <a:rPr lang="cs-CZ" dirty="0" smtClean="0"/>
              <a:t>Není-li možné cvik minimálně 10krát zopakovat, je třeba snížit odpor (závaží); a obráceně – vyšší počet opakování by měl vést ke zvýšení hmotnosti závaží nebo přemáhaného odporu. Zpočátku se doporučuje absolvovat jednu sérii, později se počet sérií může zvýšit až na tři.</a:t>
            </a:r>
          </a:p>
          <a:p>
            <a:r>
              <a:rPr lang="cs-CZ" dirty="0" smtClean="0"/>
              <a:t>Snižuje výskyt rizikových faktorů spojených s rozvojem aterosklerózy a jejich komplikací</a:t>
            </a:r>
          </a:p>
          <a:p>
            <a:pPr>
              <a:buNone/>
            </a:pPr>
            <a:r>
              <a:rPr lang="cs-CZ" dirty="0" smtClean="0"/>
              <a:t>	</a:t>
            </a:r>
            <a:r>
              <a:rPr lang="cs-CZ" sz="1600" dirty="0" smtClean="0"/>
              <a:t>STEJSKAL, Pavel. </a:t>
            </a:r>
            <a:r>
              <a:rPr lang="cs-CZ" sz="1600" i="1" dirty="0" smtClean="0"/>
              <a:t>Patofyziologie tělesné zátěže</a:t>
            </a:r>
            <a:r>
              <a:rPr lang="cs-CZ" sz="1600" dirty="0" smtClean="0"/>
              <a:t>. Brno: Masarykova univerzita, 2014. s. nestránkováno, 200 s. ISBN 978-80-210-7384-5.</a:t>
            </a:r>
            <a:endParaRPr lang="cs-CZ" sz="16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1" u="sng" dirty="0" smtClean="0"/>
              <a:t>Závěr</a:t>
            </a:r>
            <a:endParaRPr lang="cs-CZ" b="1" u="sng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cs-CZ" sz="4000" dirty="0" smtClean="0"/>
              <a:t>Snížení RF =&gt; snížení rozvoje aterosklerózy a s ní spojených komplikací =&gt; pokles úmrtnosti</a:t>
            </a:r>
            <a:endParaRPr lang="cs-CZ" sz="40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Zdroje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62500" lnSpcReduction="20000"/>
          </a:bodyPr>
          <a:lstStyle/>
          <a:p>
            <a:r>
              <a:rPr lang="cs-CZ" sz="3200" dirty="0" smtClean="0">
                <a:hlinkClick r:id="rId2"/>
              </a:rPr>
              <a:t>https://is.cuni.cz/webapps/zzp/detail/105814</a:t>
            </a:r>
            <a:endParaRPr lang="cs-CZ" sz="3200" dirty="0" smtClean="0"/>
          </a:p>
          <a:p>
            <a:r>
              <a:rPr lang="cs-CZ" sz="3200" dirty="0" smtClean="0">
                <a:hlinkClick r:id="rId3"/>
              </a:rPr>
              <a:t>http://zdravi.euro.cz/clanek/postgradualni-medicina/koureni-a-ateroskleroza-461284</a:t>
            </a:r>
            <a:r>
              <a:rPr lang="cs-CZ" sz="3200" dirty="0" smtClean="0"/>
              <a:t> </a:t>
            </a:r>
            <a:endParaRPr lang="cs-CZ" sz="3200" dirty="0" smtClean="0">
              <a:hlinkClick r:id="rId4"/>
            </a:endParaRPr>
          </a:p>
          <a:p>
            <a:r>
              <a:rPr lang="cs-CZ" sz="3200" dirty="0" smtClean="0">
                <a:hlinkClick r:id="rId4"/>
              </a:rPr>
              <a:t>http://www.</a:t>
            </a:r>
            <a:r>
              <a:rPr lang="cs-CZ" sz="3200" dirty="0" err="1" smtClean="0">
                <a:hlinkClick r:id="rId4"/>
              </a:rPr>
              <a:t>kurakova</a:t>
            </a:r>
            <a:r>
              <a:rPr lang="cs-CZ" sz="3200" dirty="0" smtClean="0">
                <a:hlinkClick r:id="rId4"/>
              </a:rPr>
              <a:t>-</a:t>
            </a:r>
            <a:r>
              <a:rPr lang="cs-CZ" sz="3200" dirty="0" err="1" smtClean="0">
                <a:hlinkClick r:id="rId4"/>
              </a:rPr>
              <a:t>plice.cz</a:t>
            </a:r>
            <a:r>
              <a:rPr lang="cs-CZ" sz="3200" dirty="0" smtClean="0">
                <a:hlinkClick r:id="rId4"/>
              </a:rPr>
              <a:t>/</a:t>
            </a:r>
            <a:r>
              <a:rPr lang="cs-CZ" sz="3200" dirty="0" err="1" smtClean="0">
                <a:hlinkClick r:id="rId4"/>
              </a:rPr>
              <a:t>koureni</a:t>
            </a:r>
            <a:r>
              <a:rPr lang="cs-CZ" sz="3200" dirty="0" smtClean="0">
                <a:hlinkClick r:id="rId4"/>
              </a:rPr>
              <a:t>_cigaret/</a:t>
            </a:r>
            <a:r>
              <a:rPr lang="cs-CZ" sz="3200" dirty="0" err="1" smtClean="0">
                <a:hlinkClick r:id="rId4"/>
              </a:rPr>
              <a:t>zajimavosti</a:t>
            </a:r>
            <a:r>
              <a:rPr lang="cs-CZ" sz="3200" dirty="0" smtClean="0">
                <a:hlinkClick r:id="rId4"/>
              </a:rPr>
              <a:t>-a-statistiky/statistiky-</a:t>
            </a:r>
            <a:r>
              <a:rPr lang="cs-CZ" sz="3200" dirty="0" err="1" smtClean="0">
                <a:hlinkClick r:id="rId4"/>
              </a:rPr>
              <a:t>tykajici</a:t>
            </a:r>
            <a:r>
              <a:rPr lang="cs-CZ" sz="3200" dirty="0" smtClean="0">
                <a:hlinkClick r:id="rId4"/>
              </a:rPr>
              <a:t>-se-</a:t>
            </a:r>
            <a:r>
              <a:rPr lang="cs-CZ" sz="3200" dirty="0" err="1" smtClean="0">
                <a:hlinkClick r:id="rId4"/>
              </a:rPr>
              <a:t>koureni</a:t>
            </a:r>
            <a:r>
              <a:rPr lang="cs-CZ" sz="3200" dirty="0" smtClean="0">
                <a:hlinkClick r:id="rId4"/>
              </a:rPr>
              <a:t>/10-statistiky-</a:t>
            </a:r>
            <a:r>
              <a:rPr lang="cs-CZ" sz="3200" dirty="0" err="1" smtClean="0">
                <a:hlinkClick r:id="rId4"/>
              </a:rPr>
              <a:t>tykajici</a:t>
            </a:r>
            <a:r>
              <a:rPr lang="cs-CZ" sz="3200" dirty="0" smtClean="0">
                <a:hlinkClick r:id="rId4"/>
              </a:rPr>
              <a:t>-se-</a:t>
            </a:r>
            <a:r>
              <a:rPr lang="cs-CZ" sz="3200" dirty="0" err="1" smtClean="0">
                <a:hlinkClick r:id="rId4"/>
              </a:rPr>
              <a:t>koureni</a:t>
            </a:r>
            <a:r>
              <a:rPr lang="cs-CZ" sz="3200" dirty="0" smtClean="0">
                <a:hlinkClick r:id="rId4"/>
              </a:rPr>
              <a:t>-cigaret.</a:t>
            </a:r>
            <a:r>
              <a:rPr lang="cs-CZ" sz="3200" dirty="0" err="1" smtClean="0">
                <a:hlinkClick r:id="rId4"/>
              </a:rPr>
              <a:t>html</a:t>
            </a:r>
            <a:endParaRPr lang="cs-CZ" sz="3200" dirty="0" smtClean="0"/>
          </a:p>
          <a:p>
            <a:r>
              <a:rPr lang="cs-CZ" dirty="0" smtClean="0">
                <a:hlinkClick r:id="rId5"/>
              </a:rPr>
              <a:t>http://www.demografie.</a:t>
            </a:r>
            <a:r>
              <a:rPr lang="cs-CZ" dirty="0" err="1" smtClean="0">
                <a:hlinkClick r:id="rId5"/>
              </a:rPr>
              <a:t>info</a:t>
            </a:r>
            <a:r>
              <a:rPr lang="cs-CZ" dirty="0" smtClean="0">
                <a:hlinkClick r:id="rId5"/>
              </a:rPr>
              <a:t>/?</a:t>
            </a:r>
            <a:r>
              <a:rPr lang="cs-CZ" dirty="0" err="1" smtClean="0">
                <a:hlinkClick r:id="rId5"/>
              </a:rPr>
              <a:t>cz</a:t>
            </a:r>
            <a:r>
              <a:rPr lang="cs-CZ" dirty="0" smtClean="0">
                <a:hlinkClick r:id="rId5"/>
              </a:rPr>
              <a:t>_detail_</a:t>
            </a:r>
            <a:r>
              <a:rPr lang="cs-CZ" dirty="0" err="1" smtClean="0">
                <a:hlinkClick r:id="rId5"/>
              </a:rPr>
              <a:t>clanku</a:t>
            </a:r>
            <a:r>
              <a:rPr lang="cs-CZ" dirty="0" smtClean="0">
                <a:hlinkClick r:id="rId5"/>
              </a:rPr>
              <a:t>&amp;</a:t>
            </a:r>
            <a:r>
              <a:rPr lang="cs-CZ" dirty="0" err="1" smtClean="0">
                <a:hlinkClick r:id="rId5"/>
              </a:rPr>
              <a:t>artclID</a:t>
            </a:r>
            <a:r>
              <a:rPr lang="cs-CZ" dirty="0" smtClean="0">
                <a:hlinkClick r:id="rId5"/>
              </a:rPr>
              <a:t>=530</a:t>
            </a:r>
            <a:endParaRPr lang="cs-CZ" dirty="0" smtClean="0"/>
          </a:p>
          <a:p>
            <a:r>
              <a:rPr lang="cs-CZ" sz="3200" dirty="0" smtClean="0">
                <a:hlinkClick r:id="rId6"/>
              </a:rPr>
              <a:t>http://www.</a:t>
            </a:r>
            <a:r>
              <a:rPr lang="cs-CZ" sz="3200" dirty="0" err="1" smtClean="0">
                <a:hlinkClick r:id="rId6"/>
              </a:rPr>
              <a:t>szu.cz</a:t>
            </a:r>
            <a:r>
              <a:rPr lang="cs-CZ" sz="3200" dirty="0" smtClean="0">
                <a:hlinkClick r:id="rId6"/>
              </a:rPr>
              <a:t>/</a:t>
            </a:r>
            <a:r>
              <a:rPr lang="cs-CZ" sz="3200" dirty="0" err="1" smtClean="0">
                <a:hlinkClick r:id="rId6"/>
              </a:rPr>
              <a:t>uploads</a:t>
            </a:r>
            <a:r>
              <a:rPr lang="cs-CZ" sz="3200" dirty="0" smtClean="0">
                <a:hlinkClick r:id="rId6"/>
              </a:rPr>
              <a:t>/</a:t>
            </a:r>
            <a:r>
              <a:rPr lang="cs-CZ" sz="3200" dirty="0" err="1" smtClean="0">
                <a:hlinkClick r:id="rId6"/>
              </a:rPr>
              <a:t>documents</a:t>
            </a:r>
            <a:r>
              <a:rPr lang="cs-CZ" sz="3200" dirty="0" smtClean="0">
                <a:hlinkClick r:id="rId6"/>
              </a:rPr>
              <a:t>/</a:t>
            </a:r>
            <a:r>
              <a:rPr lang="cs-CZ" sz="3200" dirty="0" err="1" smtClean="0">
                <a:hlinkClick r:id="rId6"/>
              </a:rPr>
              <a:t>czzp</a:t>
            </a:r>
            <a:r>
              <a:rPr lang="cs-CZ" sz="3200" dirty="0" smtClean="0">
                <a:hlinkClick r:id="rId6"/>
              </a:rPr>
              <a:t>/</a:t>
            </a:r>
            <a:r>
              <a:rPr lang="cs-CZ" sz="3200" dirty="0" err="1" smtClean="0">
                <a:hlinkClick r:id="rId6"/>
              </a:rPr>
              <a:t>zavislosti</a:t>
            </a:r>
            <a:r>
              <a:rPr lang="cs-CZ" sz="3200" dirty="0" smtClean="0">
                <a:hlinkClick r:id="rId6"/>
              </a:rPr>
              <a:t>/</a:t>
            </a:r>
            <a:r>
              <a:rPr lang="cs-CZ" sz="3200" dirty="0" err="1" smtClean="0">
                <a:hlinkClick r:id="rId6"/>
              </a:rPr>
              <a:t>koureni</a:t>
            </a:r>
            <a:r>
              <a:rPr lang="cs-CZ" sz="3200" dirty="0" smtClean="0">
                <a:hlinkClick r:id="rId6"/>
              </a:rPr>
              <a:t>/zprava-</a:t>
            </a:r>
            <a:r>
              <a:rPr lang="cs-CZ" sz="3200" dirty="0" err="1" smtClean="0">
                <a:hlinkClick r:id="rId6"/>
              </a:rPr>
              <a:t>kuractvi</a:t>
            </a:r>
            <a:r>
              <a:rPr lang="cs-CZ" sz="3200" dirty="0" smtClean="0">
                <a:hlinkClick r:id="rId6"/>
              </a:rPr>
              <a:t>-2011.pdf</a:t>
            </a:r>
            <a:endParaRPr lang="cs-CZ" sz="3200" dirty="0" smtClean="0"/>
          </a:p>
          <a:p>
            <a:r>
              <a:rPr lang="cs-CZ" sz="3200" dirty="0" smtClean="0">
                <a:hlinkClick r:id="rId7"/>
              </a:rPr>
              <a:t>https://www.heart.org/idc/groups/heart-public/@wcm/@sop/@smd/documents/downloadable/ucm_449846.pdf</a:t>
            </a:r>
            <a:r>
              <a:rPr lang="cs-CZ" sz="3200" dirty="0" smtClean="0"/>
              <a:t> </a:t>
            </a:r>
          </a:p>
          <a:p>
            <a:r>
              <a:rPr lang="cs-CZ" sz="3200" dirty="0" smtClean="0"/>
              <a:t>STEJSKAL, Pavel. </a:t>
            </a:r>
            <a:r>
              <a:rPr lang="cs-CZ" sz="3200" i="1" dirty="0" smtClean="0"/>
              <a:t>Patofyziologie tělesné zátěže</a:t>
            </a:r>
            <a:r>
              <a:rPr lang="cs-CZ" sz="3200" dirty="0" smtClean="0"/>
              <a:t>. Brno: Masarykova univerzita, 2014. s. nestránkováno, 200 s. ISBN 978-80-210-7384-5. </a:t>
            </a:r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sz="3200" dirty="0" smtClean="0"/>
          </a:p>
          <a:p>
            <a:endParaRPr lang="cs-CZ" dirty="0" smtClean="0"/>
          </a:p>
          <a:p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ATEROSKLERÓZA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467544" y="1124744"/>
            <a:ext cx="8229600" cy="4525963"/>
          </a:xfrm>
        </p:spPr>
        <p:txBody>
          <a:bodyPr>
            <a:normAutofit/>
          </a:bodyPr>
          <a:lstStyle/>
          <a:p>
            <a:pPr>
              <a:buNone/>
            </a:pPr>
            <a:endParaRPr lang="cs-CZ" dirty="0" smtClean="0"/>
          </a:p>
          <a:p>
            <a:pPr lvl="0"/>
            <a:r>
              <a:rPr lang="cs-CZ" b="1" u="sng" dirty="0"/>
              <a:t>Ateroskleróza = dlouhodobě probíhající onemocnění cévní stěny, jejíž struktura je narušována tvorbou plátů (</a:t>
            </a:r>
            <a:r>
              <a:rPr lang="cs-CZ" b="1" u="sng" dirty="0" err="1"/>
              <a:t>ateromů</a:t>
            </a:r>
            <a:r>
              <a:rPr lang="cs-CZ" b="1" u="sng" dirty="0" smtClean="0"/>
              <a:t>).</a:t>
            </a:r>
            <a:endParaRPr lang="cs-CZ" dirty="0" smtClean="0"/>
          </a:p>
          <a:p>
            <a:pPr lvl="0"/>
            <a:r>
              <a:rPr lang="cs-CZ" dirty="0" smtClean="0"/>
              <a:t>Hlavní příčina KVO.</a:t>
            </a:r>
            <a:endParaRPr lang="cs-CZ" dirty="0"/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Etiopatogeneze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dirty="0" smtClean="0"/>
              <a:t>Multifaktoriální</a:t>
            </a:r>
          </a:p>
          <a:p>
            <a:pPr lvl="0"/>
            <a:r>
              <a:rPr lang="cs-CZ" dirty="0" smtClean="0"/>
              <a:t>Již v dětském věku</a:t>
            </a:r>
          </a:p>
          <a:p>
            <a:pPr lvl="0"/>
            <a:r>
              <a:rPr lang="cs-CZ" dirty="0" smtClean="0"/>
              <a:t>Vzniká jako specifická reakce na nespecifické poškození cévní stěny</a:t>
            </a:r>
          </a:p>
          <a:p>
            <a:pPr lvl="0"/>
            <a:r>
              <a:rPr lang="cs-CZ" dirty="0" smtClean="0"/>
              <a:t>Rizikové faktory</a:t>
            </a:r>
          </a:p>
          <a:p>
            <a:pPr lvl="1"/>
            <a:r>
              <a:rPr lang="cs-CZ" b="1" dirty="0" smtClean="0"/>
              <a:t>Ovlivnitelné: kouření, </a:t>
            </a:r>
            <a:r>
              <a:rPr lang="cs-CZ" b="1" dirty="0" err="1" smtClean="0"/>
              <a:t>dyslipidémie</a:t>
            </a:r>
            <a:r>
              <a:rPr lang="cs-CZ" b="1" dirty="0" smtClean="0"/>
              <a:t>, hypertenze, DM, obezita, pohybová </a:t>
            </a:r>
            <a:r>
              <a:rPr lang="cs-CZ" b="1" dirty="0" err="1" smtClean="0"/>
              <a:t>inaktivita</a:t>
            </a:r>
            <a:endParaRPr lang="cs-CZ" b="1" dirty="0" smtClean="0"/>
          </a:p>
          <a:p>
            <a:pPr lvl="1"/>
            <a:r>
              <a:rPr lang="cs-CZ" dirty="0" smtClean="0"/>
              <a:t>Neovlivnitelné: věk, pohlaví, genetika</a:t>
            </a:r>
          </a:p>
          <a:p>
            <a:pPr lvl="0"/>
            <a:r>
              <a:rPr lang="cs-CZ" dirty="0" smtClean="0"/>
              <a:t>Dominantní postavení má mezi těmito rizikovými faktory zvýšená koncentrace LDL cholesterolu!!!</a:t>
            </a:r>
          </a:p>
          <a:p>
            <a:r>
              <a:rPr lang="cs-CZ" dirty="0" smtClean="0"/>
              <a:t>Dle současných znalostí jde o faktory, které poškozují cévní endotel a navozují její první stadium – </a:t>
            </a:r>
            <a:r>
              <a:rPr lang="cs-CZ" b="1" dirty="0" err="1" smtClean="0"/>
              <a:t>endoteliální</a:t>
            </a:r>
            <a:r>
              <a:rPr lang="cs-CZ" b="1" dirty="0" smtClean="0"/>
              <a:t> dysfunkci</a:t>
            </a:r>
            <a:r>
              <a:rPr lang="cs-CZ" dirty="0" smtClean="0"/>
              <a:t>. </a:t>
            </a:r>
          </a:p>
          <a:p>
            <a:pPr lvl="0"/>
            <a:endParaRPr lang="cs-CZ" dirty="0" smtClean="0"/>
          </a:p>
          <a:p>
            <a:endParaRPr lang="cs-CZ" dirty="0" smtClean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Etiopatogeneze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dirty="0" smtClean="0"/>
              <a:t>Ve věku 45 let u mužů a 55 let u žen se může manifestovat jako ICHS (infarkt myokardu, </a:t>
            </a:r>
            <a:r>
              <a:rPr lang="cs-CZ" dirty="0" err="1" smtClean="0"/>
              <a:t>angina</a:t>
            </a:r>
            <a:r>
              <a:rPr lang="cs-CZ" dirty="0" smtClean="0"/>
              <a:t> </a:t>
            </a:r>
            <a:r>
              <a:rPr lang="cs-CZ" dirty="0" err="1" smtClean="0"/>
              <a:t>pectoris</a:t>
            </a:r>
            <a:r>
              <a:rPr lang="cs-CZ" dirty="0" smtClean="0"/>
              <a:t>), ICHDKK, CMP</a:t>
            </a:r>
          </a:p>
          <a:p>
            <a:r>
              <a:rPr lang="cs-CZ" dirty="0" smtClean="0"/>
              <a:t>Dle </a:t>
            </a:r>
            <a:r>
              <a:rPr lang="cs-CZ" dirty="0" err="1" smtClean="0"/>
              <a:t>Framinghamské</a:t>
            </a:r>
            <a:r>
              <a:rPr lang="cs-CZ" dirty="0" smtClean="0"/>
              <a:t> studie je často (u 50 % mužů a 64 % žen) prvním příznakem aterosklerózy náhlá smrt, bez známek klinicky zjistitelného koronárního onemocnění</a:t>
            </a:r>
          </a:p>
          <a:p>
            <a:r>
              <a:rPr lang="cs-CZ" dirty="0" smtClean="0"/>
              <a:t>Toto riziko lze eliminovat snížením RF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lvl="0"/>
            <a:r>
              <a:rPr lang="cs-CZ" b="1" dirty="0" smtClean="0"/>
              <a:t>Úmrtnost</a:t>
            </a:r>
            <a:r>
              <a:rPr lang="cs-CZ" dirty="0" smtClean="0"/>
              <a:t> na kardiovaskulární onemocnění (KVO) je i přes současné vymoženosti moderní  medicíny </a:t>
            </a:r>
            <a:r>
              <a:rPr lang="cs-CZ" b="1" dirty="0" smtClean="0"/>
              <a:t>velice vysoká </a:t>
            </a:r>
            <a:r>
              <a:rPr lang="cs-CZ" dirty="0" smtClean="0"/>
              <a:t>=&gt; lidé podceňují prevenci. </a:t>
            </a:r>
          </a:p>
          <a:p>
            <a:pPr lvl="0"/>
            <a:r>
              <a:rPr lang="cs-CZ" b="1" dirty="0" smtClean="0"/>
              <a:t>Člověk sám na sobě nepozná, že aterosklerózou trpí</a:t>
            </a:r>
          </a:p>
          <a:p>
            <a:pPr lvl="0"/>
            <a:r>
              <a:rPr lang="cs-CZ" dirty="0" smtClean="0"/>
              <a:t>V průmyslově vyspělých zemích (např. USA a Evropa) je ateroskleróza hlavní příčnou smrti (zodpovídá až za 50 % úmrtí), </a:t>
            </a:r>
          </a:p>
          <a:p>
            <a:pPr lvl="0"/>
            <a:r>
              <a:rPr lang="cs-CZ" dirty="0" smtClean="0"/>
              <a:t>Rozvojové země Afriky a Střední a Jižní Ameriky jí nejsou téměř vůbec zasaženy. </a:t>
            </a:r>
          </a:p>
          <a:p>
            <a:pPr lvl="0"/>
            <a:r>
              <a:rPr lang="cs-CZ" dirty="0" smtClean="0"/>
              <a:t>Česká republika se v úmrtnosti řadí mezi přední místa na světě.</a:t>
            </a:r>
          </a:p>
          <a:p>
            <a:pPr lvl="0"/>
            <a:r>
              <a:rPr lang="cs-CZ" dirty="0" smtClean="0"/>
              <a:t>Nejčastější příčinou KV morality je ICHS, která je způsobena koronární aterosklerózou.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Epidemiologie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cs-CZ" dirty="0" smtClean="0"/>
              <a:t>V ČR zemře ročně na následky aterosklerotického procesu 50 – 60 000 osob</a:t>
            </a:r>
          </a:p>
          <a:p>
            <a:r>
              <a:rPr lang="cs-CZ" dirty="0" smtClean="0"/>
              <a:t>V České republice mají ženy podobný profil rizikových faktorů jako muži, mezi lety 1985 – 2007/2008 dochází u žen k méně významnému poklesu kouření a zatímco u mužů je jasný trend vzestupu tělesné hmotnosti, tento trend u žen patrný není. U žen v tomto období došlo i k většímu poklesu prevalence hypertenze. Poměrně příznivý vývoj lipidových parametrů je stejný u mužů i u žen</a:t>
            </a:r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Studie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cs-CZ" dirty="0" smtClean="0"/>
              <a:t>Soubor 205 osob se zvýšeným rizikem vzniku ICHS podstoupil vyšetření CT angiografie koronárních tepen. Nálezy byly posuzovány z hlediska charakteru a stupně aterosklerotického postižení, statisticky byl zhodnocen vliv přítomnosti rizikových faktorů na zjištěných změnách. Osoby souboru byly sledovány v období průměrně 24 měsíců po vyšetření. </a:t>
            </a:r>
          </a:p>
          <a:p>
            <a:r>
              <a:rPr lang="cs-CZ" dirty="0" smtClean="0"/>
              <a:t>Celkem 55 (26,8 %) osob ze souboru bylo zcela bez známek přítomnosti aterosklerózy. Naopak u 150 pacientů </a:t>
            </a:r>
            <a:r>
              <a:rPr lang="cs-CZ" smtClean="0"/>
              <a:t>(</a:t>
            </a:r>
            <a:r>
              <a:rPr lang="cs-CZ" smtClean="0"/>
              <a:t>73,2 </a:t>
            </a:r>
            <a:r>
              <a:rPr lang="cs-CZ" dirty="0" smtClean="0"/>
              <a:t>%) byla nalezena nějaká forma aterosklerózy.</a:t>
            </a:r>
          </a:p>
          <a:p>
            <a:pPr>
              <a:buNone/>
            </a:pPr>
            <a:r>
              <a:rPr lang="cs-CZ" sz="1400" dirty="0" smtClean="0"/>
              <a:t>	https://is.cuni.cz/webapps/zzp/detail/105814</a:t>
            </a:r>
          </a:p>
          <a:p>
            <a:endParaRPr lang="cs-CZ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 dirty="0"/>
          </a:p>
        </p:txBody>
      </p:sp>
      <p:graphicFrame>
        <p:nvGraphicFramePr>
          <p:cNvPr id="8" name="Tabulka 7"/>
          <p:cNvGraphicFramePr>
            <a:graphicFrameLocks noGrp="1"/>
          </p:cNvGraphicFramePr>
          <p:nvPr/>
        </p:nvGraphicFramePr>
        <p:xfrm>
          <a:off x="1043608" y="260648"/>
          <a:ext cx="7056784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64196"/>
                <a:gridCol w="1764196"/>
                <a:gridCol w="1764196"/>
                <a:gridCol w="1764196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Stupeň postižení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Ženy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Muži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Průměrný věk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Negativní</a:t>
                      </a:r>
                      <a:r>
                        <a:rPr lang="cs-CZ" baseline="0" dirty="0" smtClean="0"/>
                        <a:t> nebo nevýznamný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85,5 %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72,1 %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63,7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Hraniční nebo významný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24,5 %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27,9 %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66,3</a:t>
                      </a:r>
                      <a:endParaRPr lang="cs-CZ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Obdélník 8"/>
          <p:cNvSpPr/>
          <p:nvPr/>
        </p:nvSpPr>
        <p:spPr>
          <a:xfrm>
            <a:off x="1403648" y="2276872"/>
            <a:ext cx="6192688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Tabulka 1 Pohlaví a průměrný věk vzhledem ke stupni postižení</a:t>
            </a:r>
            <a:endParaRPr lang="cs-CZ" dirty="0"/>
          </a:p>
        </p:txBody>
      </p:sp>
      <p:sp>
        <p:nvSpPr>
          <p:cNvPr id="10" name="Obdélník 9"/>
          <p:cNvSpPr/>
          <p:nvPr/>
        </p:nvSpPr>
        <p:spPr>
          <a:xfrm>
            <a:off x="683568" y="5445224"/>
            <a:ext cx="756084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 smtClean="0"/>
              <a:t>Tabulka 2 Výskyt stupně postižení v závislosti na klinických symptomech. </a:t>
            </a:r>
            <a:endParaRPr lang="cs-CZ" dirty="0"/>
          </a:p>
        </p:txBody>
      </p:sp>
      <p:graphicFrame>
        <p:nvGraphicFramePr>
          <p:cNvPr id="11" name="Tabulka 10"/>
          <p:cNvGraphicFramePr>
            <a:graphicFrameLocks noGrp="1"/>
          </p:cNvGraphicFramePr>
          <p:nvPr/>
        </p:nvGraphicFramePr>
        <p:xfrm>
          <a:off x="1043608" y="2996952"/>
          <a:ext cx="7128792" cy="2291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782198"/>
                <a:gridCol w="1782198"/>
                <a:gridCol w="1782198"/>
                <a:gridCol w="1782198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Stupeň postižení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„Bolest“ na hrudi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Zátěžová dušnost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Zcela bez příznaků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Negativní nebo nevýznamný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71 %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38,5 %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85 %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Hraniční nebo významný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29 %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61,5 %</a:t>
                      </a:r>
                      <a:endParaRPr lang="cs-CZ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dirty="0" smtClean="0"/>
                        <a:t>15 %</a:t>
                      </a:r>
                      <a:endParaRPr lang="cs-CZ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CELKEM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35,1 %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6,3 %</a:t>
                      </a:r>
                      <a:endParaRPr lang="cs-CZ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cs-CZ" b="1" dirty="0" smtClean="0"/>
                        <a:t>58,6 %</a:t>
                      </a:r>
                      <a:endParaRPr lang="cs-CZ" b="1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Obdélník 6"/>
          <p:cNvSpPr/>
          <p:nvPr/>
        </p:nvSpPr>
        <p:spPr>
          <a:xfrm>
            <a:off x="1475656" y="616530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/>
              <a:t>https://is.cuni.cz/webapps/zzp/detail/105814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114300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Porovnání významnosti </a:t>
            </a:r>
            <a:r>
              <a:rPr lang="cs-CZ" dirty="0" err="1" smtClean="0"/>
              <a:t>stenotických</a:t>
            </a:r>
            <a:r>
              <a:rPr lang="cs-CZ" dirty="0" smtClean="0"/>
              <a:t> změn a rizikových faktorů</a:t>
            </a:r>
            <a:endParaRPr lang="cs-CZ" dirty="0"/>
          </a:p>
        </p:txBody>
      </p:sp>
      <p:graphicFrame>
        <p:nvGraphicFramePr>
          <p:cNvPr id="6" name="Zástupný symbol pro obsah 5"/>
          <p:cNvGraphicFramePr>
            <a:graphicFrameLocks noGrp="1"/>
          </p:cNvGraphicFramePr>
          <p:nvPr>
            <p:ph idx="1"/>
          </p:nvPr>
        </p:nvGraphicFramePr>
        <p:xfrm>
          <a:off x="179512" y="2780928"/>
          <a:ext cx="8712970" cy="1838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152128"/>
                <a:gridCol w="720080"/>
                <a:gridCol w="1008112"/>
                <a:gridCol w="604868"/>
                <a:gridCol w="1195332"/>
                <a:gridCol w="547262"/>
                <a:gridCol w="1108922"/>
                <a:gridCol w="648072"/>
                <a:gridCol w="1152128"/>
                <a:gridCol w="576066"/>
              </a:tblGrid>
              <a:tr h="370840">
                <a:tc>
                  <a:txBody>
                    <a:bodyPr/>
                    <a:lstStyle/>
                    <a:p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Počet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Hypertenze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err="1" smtClean="0"/>
                        <a:t>Dyslipidémie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Obezita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DM2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%</a:t>
                      </a:r>
                      <a:endParaRPr lang="cs-CZ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Negativní nebo nevýznamné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158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138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87,3 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111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70,3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66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41,8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22,2</a:t>
                      </a:r>
                      <a:endParaRPr lang="cs-CZ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Hraniční nebo významné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47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43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91,5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33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70,2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53,2 </a:t>
                      </a:r>
                      <a:endParaRPr lang="cs-CZ" sz="12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/>
                        <a:t>44,7</a:t>
                      </a:r>
                      <a:endParaRPr lang="cs-CZ" sz="1200" b="1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Celkem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205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180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87,8 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144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70,2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91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44,4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dirty="0" smtClean="0"/>
                        <a:t>56</a:t>
                      </a:r>
                      <a:endParaRPr lang="cs-CZ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cs-CZ" sz="1200" b="1" dirty="0" smtClean="0">
                          <a:solidFill>
                            <a:srgbClr val="FF0000"/>
                          </a:solidFill>
                        </a:rPr>
                        <a:t>27,3</a:t>
                      </a:r>
                      <a:endParaRPr lang="cs-CZ" sz="1200" b="1" dirty="0">
                        <a:solidFill>
                          <a:srgbClr val="FF0000"/>
                        </a:solidFill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Obdélník 7"/>
          <p:cNvSpPr/>
          <p:nvPr/>
        </p:nvSpPr>
        <p:spPr>
          <a:xfrm>
            <a:off x="179512" y="5013176"/>
            <a:ext cx="864096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cs-CZ" b="1" dirty="0" smtClean="0"/>
              <a:t>Tabulka 3 Výskyt stupně postižení v závislosti na klinických symptomech. </a:t>
            </a:r>
            <a:endParaRPr lang="cs-CZ" dirty="0"/>
          </a:p>
        </p:txBody>
      </p:sp>
      <p:sp>
        <p:nvSpPr>
          <p:cNvPr id="5" name="Obdélník 4"/>
          <p:cNvSpPr/>
          <p:nvPr/>
        </p:nvSpPr>
        <p:spPr>
          <a:xfrm>
            <a:off x="179512" y="5445224"/>
            <a:ext cx="4572000" cy="261610"/>
          </a:xfrm>
          <a:prstGeom prst="rect">
            <a:avLst/>
          </a:prstGeom>
        </p:spPr>
        <p:txBody>
          <a:bodyPr>
            <a:spAutoFit/>
          </a:bodyPr>
          <a:lstStyle/>
          <a:p>
            <a:r>
              <a:rPr lang="cs-CZ" sz="1100" dirty="0" smtClean="0"/>
              <a:t>https://is.cuni.cz/webapps/zzp/detail/105814</a:t>
            </a:r>
            <a:endParaRPr lang="cs-CZ" sz="1100" dirty="0"/>
          </a:p>
        </p:txBody>
      </p:sp>
    </p:spTree>
  </p:cSld>
  <p:clrMapOvr>
    <a:masterClrMapping/>
  </p:clrMapOvr>
  <p:transition>
    <p:wipe dir="d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chnický">
  <a:themeElements>
    <a:clrScheme name="Technický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Technický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Technický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1403</TotalTime>
  <Words>1131</Words>
  <Application>Microsoft Office PowerPoint</Application>
  <PresentationFormat>Předvádění na obrazovce (4:3)</PresentationFormat>
  <Paragraphs>209</Paragraphs>
  <Slides>19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19</vt:i4>
      </vt:variant>
    </vt:vector>
  </HeadingPairs>
  <TitlesOfParts>
    <vt:vector size="20" baseType="lpstr">
      <vt:lpstr>Technický</vt:lpstr>
      <vt:lpstr>ATEROSKLERÓZA np2412 Aplikovaná patofyziologie a epidemiologie neinfekčních nemocí</vt:lpstr>
      <vt:lpstr>ATEROSKLERÓZA</vt:lpstr>
      <vt:lpstr>Etiopatogeneze</vt:lpstr>
      <vt:lpstr>Etiopatogeneze</vt:lpstr>
      <vt:lpstr>Epidemiologie</vt:lpstr>
      <vt:lpstr>Epidemiologie</vt:lpstr>
      <vt:lpstr>Studie</vt:lpstr>
      <vt:lpstr>Snímek 8</vt:lpstr>
      <vt:lpstr>Porovnání významnosti stenotických změn a rizikových faktorů</vt:lpstr>
      <vt:lpstr>Kombinace vybraných rizikových faktorů v porovnání s významností nálezu</vt:lpstr>
      <vt:lpstr>Prevalence kouření statistiky z roku 2012</vt:lpstr>
      <vt:lpstr>Počet cigaret vykouřených v Evropské unii na osobu za rok</vt:lpstr>
      <vt:lpstr>Prevalence kouření v populaci v ČR</vt:lpstr>
      <vt:lpstr>Nejčastější komplikace aterosklerózy ICHS =&gt; ANGINA PECTORIS</vt:lpstr>
      <vt:lpstr>Nejčastější komplikace aterosklerózy ICHS =&gt; INFARKT MYOKARDU</vt:lpstr>
      <vt:lpstr>Pohybová aktivita</vt:lpstr>
      <vt:lpstr>Pohybová aktivita</vt:lpstr>
      <vt:lpstr>Závěr</vt:lpstr>
      <vt:lpstr>Zdroje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ATEROSKLERÓZA np2412 Aplikovaná patofyziologie a epidemiologie neinfekčních nemocí</dc:title>
  <dc:creator>Veronika Kulyková</dc:creator>
  <cp:lastModifiedBy>Veronika Kulyková</cp:lastModifiedBy>
  <cp:revision>110</cp:revision>
  <dcterms:created xsi:type="dcterms:W3CDTF">2016-04-09T07:36:31Z</dcterms:created>
  <dcterms:modified xsi:type="dcterms:W3CDTF">2016-04-18T06:30:08Z</dcterms:modified>
</cp:coreProperties>
</file>