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9"/>
  </p:notesMasterIdLst>
  <p:sldIdLst>
    <p:sldId id="256" r:id="rId2"/>
    <p:sldId id="265" r:id="rId3"/>
    <p:sldId id="266" r:id="rId4"/>
    <p:sldId id="274" r:id="rId5"/>
    <p:sldId id="269" r:id="rId6"/>
    <p:sldId id="279" r:id="rId7"/>
    <p:sldId id="28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C11CAC-6BE2-4271-98CB-98E4DB6355FA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1C535-9685-4384-9B0A-19FE8887DE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FB9861-AD26-4C6D-936D-5731EB3F30EE}" type="slidenum">
              <a:rPr lang="cs-CZ"/>
              <a:pPr/>
              <a:t>3</a:t>
            </a:fld>
            <a:endParaRPr lang="cs-CZ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Zároveň můžeme říci, že se jedná o tři paradigmata</a:t>
            </a:r>
          </a:p>
          <a:p>
            <a:r>
              <a:rPr lang="cs-CZ" u="sng"/>
              <a:t>Empirismus (exogenní paradigma)</a:t>
            </a:r>
            <a:r>
              <a:rPr lang="cs-CZ"/>
              <a:t>: zúročeno úsilí dvou angličanů J. Locka a D. Huma (17. A 18. Stol.), kteří vytrvale odmítali Descartesovi poznámky o vrozených instinktech</a:t>
            </a:r>
          </a:p>
          <a:p>
            <a:r>
              <a:rPr lang="cs-CZ"/>
              <a:t>Poznání pochází z vnějšího světa. Vývoj je výsledkem specifických vnějších faktorů působících na jedince</a:t>
            </a:r>
          </a:p>
          <a:p>
            <a:r>
              <a:rPr lang="cs-CZ" u="sng"/>
              <a:t>Nativismus, hereditarismus (endogenní paradigma):</a:t>
            </a:r>
          </a:p>
          <a:p>
            <a:r>
              <a:rPr lang="cs-CZ"/>
              <a:t>Předchůdcem endogenního paradigmatu je tzv. racionalismus představovaný v 17. Stl. René Descartesem.</a:t>
            </a:r>
          </a:p>
          <a:p>
            <a:r>
              <a:rPr lang="cs-CZ"/>
              <a:t>Vývoj je výsledkem výlučně vniřtních vlivů</a:t>
            </a:r>
          </a:p>
          <a:p>
            <a:r>
              <a:rPr lang="cs-CZ"/>
              <a:t>Vývojové milníky a etapy jsou predeterminovány a každý stupeň je zároveň kritický obdobím pro další vývoj. Pořadí sekvencí je odolné vůči vlivům prostředí a je tedy relativně tálé (Freud, Erikson)</a:t>
            </a:r>
          </a:p>
          <a:p>
            <a:r>
              <a:rPr lang="cs-CZ"/>
              <a:t>Patří sem i Wilsonova kontroverzní teorie (evoluční teorie, sociobiologie, ale samozřejmě se zaměřuje více na fylogenezi než ontogenezi)</a:t>
            </a:r>
          </a:p>
          <a:p>
            <a:r>
              <a:rPr lang="cs-CZ"/>
              <a:t>V rámci této skupiny můžeme rozlišit teorie: Racionální - </a:t>
            </a:r>
            <a:r>
              <a:rPr lang="cs-CZ" sz="900">
                <a:latin typeface="Arial" charset="0"/>
                <a:cs typeface="Arial" charset="0"/>
              </a:rPr>
              <a:t>růstové teorie </a:t>
            </a:r>
            <a:r>
              <a:rPr lang="cs-CZ" sz="900">
                <a:latin typeface="Arial" charset="0"/>
              </a:rPr>
              <a:t>(Gesell)</a:t>
            </a:r>
            <a:endParaRPr lang="cs-CZ"/>
          </a:p>
          <a:p>
            <a:r>
              <a:rPr lang="cs-CZ"/>
              <a:t>Instinktivistické – psychoanalýza</a:t>
            </a:r>
          </a:p>
          <a:p>
            <a:r>
              <a:rPr lang="cs-CZ" u="sng"/>
              <a:t>Interakcionismus (syntetické, konstruktivismus):</a:t>
            </a:r>
          </a:p>
          <a:p>
            <a:r>
              <a:rPr lang="cs-CZ"/>
              <a:t>Vliv Immanuela Kanta (18.stol.), snaha o komplexní pohled. Př. Vodík a kyslík jsou bezbarvé plyny bez chuti a vůně. Pokud jsou tyto prvky slučovány za určitých podmínek (teplo a tlak) vznikne nová molekula – voda. Voda je kapalina. Jak je možné, že kapalina vznikla z látek, které jsou plyny. Který z nich se na vzniku podílel víc? Odpověď – jde o syntézu, nová kvalita vznikla z určitých substancí atomů, poze za určitých podmínek. </a:t>
            </a:r>
          </a:p>
          <a:p>
            <a:r>
              <a:rPr lang="cs-CZ"/>
              <a:t>Konstruktivismus je ekvivalentem syntézy. Podobně jako v chemii, nové charakteristiky vznikají, když lidé interagují s okolním prostředím.</a:t>
            </a:r>
          </a:p>
          <a:p>
            <a:r>
              <a:rPr lang="cs-CZ"/>
              <a:t>Piaget, Kohlberg velmi „čistí“ představitelé: vývoj je přirozeným důsledkem řešení problémů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DF05B8-168F-4DAD-9238-D8D0A44067C6}" type="slidenum">
              <a:rPr lang="cs-CZ"/>
              <a:pPr/>
              <a:t>4</a:t>
            </a:fld>
            <a:endParaRPr lang="cs-CZ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Nadpis, klipart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klipart 2"/>
          <p:cNvSpPr>
            <a:spLocks noGrp="1"/>
          </p:cNvSpPr>
          <p:nvPr>
            <p:ph type="clipArt"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09625" y="63738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32138" y="6376988"/>
            <a:ext cx="30861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</p:spPr>
        <p:txBody>
          <a:bodyPr/>
          <a:lstStyle>
            <a:lvl1pPr>
              <a:defRPr/>
            </a:lvl1pPr>
          </a:lstStyle>
          <a:p>
            <a:fld id="{374DDA5E-2504-49E0-9849-22A45820B5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CBD5CE6-911E-44FD-B713-8CCDF5C4AFD0}" type="datetimeFigureOut">
              <a:rPr lang="cs-CZ" smtClean="0"/>
              <a:pPr/>
              <a:t>9.3.2016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F4902A-7FC6-420D-9A1F-0E9117DD886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směry v psychologii, zrání, učení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Michal Vičar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</a:rPr>
              <a:t>Témata vývojových teorií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Arial" charset="0"/>
                <a:cs typeface="Times New Roman" pitchFamily="18" charset="0"/>
              </a:rPr>
              <a:t>Zrání (biologický vývoj)  versus učení</a:t>
            </a:r>
          </a:p>
          <a:p>
            <a:r>
              <a:rPr lang="cs-CZ" sz="2400" dirty="0" smtClean="0">
                <a:latin typeface="Arial" charset="0"/>
              </a:rPr>
              <a:t>Nature </a:t>
            </a:r>
            <a:r>
              <a:rPr lang="cs-CZ" sz="2400" dirty="0">
                <a:latin typeface="Arial" charset="0"/>
              </a:rPr>
              <a:t>vs. </a:t>
            </a:r>
            <a:r>
              <a:rPr lang="cs-CZ" sz="2400" dirty="0" err="1">
                <a:latin typeface="Arial" charset="0"/>
              </a:rPr>
              <a:t>Nurture</a:t>
            </a:r>
            <a:endParaRPr lang="cs-CZ" sz="2400" dirty="0">
              <a:latin typeface="Arial" charset="0"/>
            </a:endParaRPr>
          </a:p>
          <a:p>
            <a:endParaRPr lang="cs-CZ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Arial" charset="0"/>
              </a:rPr>
              <a:t>Přístupy (základní rozdělení)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539750" y="2128838"/>
            <a:ext cx="2274888" cy="619125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cs-CZ"/>
              <a:t>Empirismus</a:t>
            </a:r>
          </a:p>
        </p:txBody>
      </p:sp>
      <p:sp>
        <p:nvSpPr>
          <p:cNvPr id="20486" name="Oval 6"/>
          <p:cNvSpPr>
            <a:spLocks noChangeArrowheads="1"/>
          </p:cNvSpPr>
          <p:nvPr/>
        </p:nvSpPr>
        <p:spPr bwMode="auto">
          <a:xfrm>
            <a:off x="5562600" y="2057400"/>
            <a:ext cx="3581400" cy="619125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cs-CZ"/>
              <a:t>Interakcionismus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3200400" y="2057400"/>
            <a:ext cx="2155825" cy="619125"/>
          </a:xfrm>
          <a:prstGeom prst="ellipse">
            <a:avLst/>
          </a:prstGeom>
          <a:solidFill>
            <a:srgbClr val="FFCC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cs-CZ"/>
              <a:t>Nativismus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85800" y="3733800"/>
            <a:ext cx="2286000" cy="13208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2000">
                <a:latin typeface="Arial" charset="0"/>
                <a:cs typeface="Arial" charset="0"/>
              </a:rPr>
              <a:t> tradice učení J. Locka</a:t>
            </a:r>
            <a:endParaRPr lang="cs-CZ" sz="2000">
              <a:latin typeface="Arial" charset="0"/>
            </a:endParaRPr>
          </a:p>
          <a:p>
            <a:pPr algn="ctr"/>
            <a:r>
              <a:rPr lang="cs-CZ" sz="2000">
                <a:latin typeface="Arial" charset="0"/>
              </a:rPr>
              <a:t>Behaviorismus a neobehaviorismus</a:t>
            </a: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3429000" y="3810000"/>
            <a:ext cx="2209800" cy="98583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000">
                <a:latin typeface="Arial" charset="0"/>
              </a:rPr>
              <a:t>- </a:t>
            </a:r>
            <a:r>
              <a:rPr lang="cs-CZ" sz="2000">
                <a:latin typeface="Arial" charset="0"/>
                <a:cs typeface="Arial" charset="0"/>
              </a:rPr>
              <a:t>růstové teorie (Arnold Gesell)</a:t>
            </a:r>
            <a:endParaRPr lang="cs-CZ" sz="2000"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000">
                <a:latin typeface="Arial" charset="0"/>
              </a:rPr>
              <a:t>- </a:t>
            </a:r>
            <a:r>
              <a:rPr lang="cs-CZ" sz="2000">
                <a:latin typeface="Arial" charset="0"/>
                <a:cs typeface="Arial" charset="0"/>
              </a:rPr>
              <a:t>psychoanalýza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6324600" y="3657600"/>
            <a:ext cx="2286000" cy="1320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2000" dirty="0">
                <a:latin typeface="Arial" charset="0"/>
                <a:cs typeface="Times New Roman" pitchFamily="18" charset="0"/>
              </a:rPr>
              <a:t>systémový přístup, cirkulární kauzalita</a:t>
            </a:r>
            <a:r>
              <a:rPr lang="cs-CZ" sz="2000" dirty="0">
                <a:latin typeface="Arial" charset="0"/>
              </a:rPr>
              <a:t>, konstruktivismus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762000" y="5334000"/>
            <a:ext cx="2209800" cy="1016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2000">
                <a:latin typeface="Arial" charset="0"/>
                <a:cs typeface="Arial" charset="0"/>
              </a:rPr>
              <a:t>J.B.Watson, </a:t>
            </a:r>
            <a:endParaRPr lang="cs-CZ" sz="2000">
              <a:latin typeface="Arial" charset="0"/>
            </a:endParaRPr>
          </a:p>
          <a:p>
            <a:pPr algn="ctr"/>
            <a:r>
              <a:rPr lang="cs-CZ" sz="2000">
                <a:latin typeface="Arial" charset="0"/>
                <a:cs typeface="Arial" charset="0"/>
              </a:rPr>
              <a:t>B.F. Skinner</a:t>
            </a:r>
            <a:endParaRPr lang="cs-CZ" sz="2000">
              <a:latin typeface="Arial" charset="0"/>
            </a:endParaRPr>
          </a:p>
          <a:p>
            <a:pPr algn="ctr"/>
            <a:r>
              <a:rPr lang="cs-CZ" sz="2000">
                <a:latin typeface="Arial" charset="0"/>
              </a:rPr>
              <a:t>A. Bandura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3962400" y="5105400"/>
            <a:ext cx="1447800" cy="1625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/>
            <a:r>
              <a:rPr lang="cs-CZ" sz="2000" dirty="0" smtClean="0">
                <a:latin typeface="Arial" charset="0"/>
              </a:rPr>
              <a:t>A. Adler</a:t>
            </a:r>
            <a:endParaRPr lang="cs-CZ" sz="2000" dirty="0">
              <a:latin typeface="Arial" charset="0"/>
            </a:endParaRPr>
          </a:p>
          <a:p>
            <a:pPr marL="457200" indent="-457200" algn="ctr"/>
            <a:r>
              <a:rPr lang="cs-CZ" sz="2000" dirty="0">
                <a:latin typeface="Arial" charset="0"/>
              </a:rPr>
              <a:t>S. </a:t>
            </a:r>
            <a:r>
              <a:rPr lang="cs-CZ" sz="2000" dirty="0" err="1">
                <a:latin typeface="Arial" charset="0"/>
              </a:rPr>
              <a:t>Freud</a:t>
            </a:r>
            <a:endParaRPr lang="cs-CZ" sz="2000" dirty="0">
              <a:latin typeface="Arial" charset="0"/>
            </a:endParaRPr>
          </a:p>
          <a:p>
            <a:pPr marL="457200" indent="-457200" algn="ctr"/>
            <a:r>
              <a:rPr lang="cs-CZ" sz="2000" dirty="0" err="1" smtClean="0">
                <a:latin typeface="Arial" charset="0"/>
              </a:rPr>
              <a:t>Ainsworth</a:t>
            </a:r>
            <a:endParaRPr lang="cs-CZ" sz="2000" dirty="0">
              <a:latin typeface="Arial" charset="0"/>
            </a:endParaRPr>
          </a:p>
          <a:p>
            <a:pPr marL="457200" indent="-457200" algn="ctr"/>
            <a:r>
              <a:rPr lang="cs-CZ" sz="2000" dirty="0" err="1">
                <a:latin typeface="Arial" charset="0"/>
              </a:rPr>
              <a:t>Erikson</a:t>
            </a:r>
            <a:endParaRPr lang="cs-CZ" sz="2000" dirty="0">
              <a:latin typeface="Arial" charset="0"/>
            </a:endParaRPr>
          </a:p>
          <a:p>
            <a:pPr marL="457200" indent="-457200" algn="ctr"/>
            <a:r>
              <a:rPr lang="cs-CZ" sz="2000" dirty="0">
                <a:latin typeface="Arial" charset="0"/>
              </a:rPr>
              <a:t>….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6324600" y="5105400"/>
            <a:ext cx="1981200" cy="13208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000">
                <a:latin typeface="Arial" charset="0"/>
                <a:cs typeface="Times New Roman" pitchFamily="18" charset="0"/>
              </a:rPr>
              <a:t>L.S. Vygotskij, A.R. Lurija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000">
                <a:latin typeface="Arial" charset="0"/>
                <a:cs typeface="Times New Roman" pitchFamily="18" charset="0"/>
              </a:rPr>
              <a:t>J. Piaget</a:t>
            </a:r>
            <a:endParaRPr lang="cs-CZ" sz="2000">
              <a:latin typeface="Arial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cs-CZ" sz="2000">
                <a:latin typeface="Arial" charset="0"/>
              </a:rPr>
              <a:t>Kohlberg</a:t>
            </a:r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1447800" y="2743200"/>
            <a:ext cx="485775" cy="900113"/>
          </a:xfrm>
          <a:prstGeom prst="downArrow">
            <a:avLst>
              <a:gd name="adj1" fmla="val 50000"/>
              <a:gd name="adj2" fmla="val 46324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cs-CZ"/>
              <a:t>.</a:t>
            </a:r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4114800" y="2667000"/>
            <a:ext cx="457200" cy="976313"/>
          </a:xfrm>
          <a:prstGeom prst="downArrow">
            <a:avLst>
              <a:gd name="adj1" fmla="val 50000"/>
              <a:gd name="adj2" fmla="val 53385"/>
            </a:avLst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cs-CZ"/>
              <a:t>.</a:t>
            </a:r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>
            <a:off x="7010400" y="2667000"/>
            <a:ext cx="457200" cy="976313"/>
          </a:xfrm>
          <a:prstGeom prst="downArrow">
            <a:avLst>
              <a:gd name="adj1" fmla="val 50000"/>
              <a:gd name="adj2" fmla="val 53385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utoUpdateAnimBg="0"/>
      <p:bldP spid="20484" grpId="0" animBg="1" autoUpdateAnimBg="0"/>
      <p:bldP spid="20486" grpId="0" animBg="1" autoUpdateAnimBg="0"/>
      <p:bldP spid="20487" grpId="0" animBg="1" autoUpdateAnimBg="0"/>
      <p:bldP spid="20488" grpId="0" animBg="1" autoUpdateAnimBg="0"/>
      <p:bldP spid="20489" grpId="0" animBg="1" autoUpdateAnimBg="0"/>
      <p:bldP spid="20490" grpId="0" animBg="1" autoUpdateAnimBg="0"/>
      <p:bldP spid="20491" grpId="0" animBg="1" autoUpdateAnimBg="0"/>
      <p:bldP spid="20492" grpId="0" animBg="1" autoUpdateAnimBg="0"/>
      <p:bldP spid="20493" grpId="0" animBg="1" autoUpdateAnimBg="0"/>
      <p:bldP spid="20494" grpId="0" animBg="1" autoUpdateAnimBg="0"/>
      <p:bldP spid="20495" grpId="0" animBg="1" autoUpdateAnimBg="0"/>
      <p:bldP spid="2049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404664"/>
            <a:ext cx="7378700" cy="1143000"/>
          </a:xfrm>
        </p:spPr>
        <p:txBody>
          <a:bodyPr/>
          <a:lstStyle/>
          <a:p>
            <a:r>
              <a:rPr lang="cs-CZ" sz="2800" dirty="0">
                <a:solidFill>
                  <a:srgbClr val="FFC000"/>
                </a:solidFill>
                <a:latin typeface="Arial" charset="0"/>
              </a:rPr>
              <a:t>B. F. </a:t>
            </a:r>
            <a:r>
              <a:rPr lang="cs-CZ" sz="2800" dirty="0" err="1">
                <a:solidFill>
                  <a:srgbClr val="FFC000"/>
                </a:solidFill>
                <a:latin typeface="Arial" charset="0"/>
              </a:rPr>
              <a:t>Skinner</a:t>
            </a:r>
            <a:r>
              <a:rPr lang="cs-CZ" sz="2800" dirty="0">
                <a:solidFill>
                  <a:srgbClr val="FFC000"/>
                </a:solidFill>
                <a:latin typeface="Arial" charset="0"/>
              </a:rPr>
              <a:t> 1904 –1990</a:t>
            </a:r>
          </a:p>
        </p:txBody>
      </p:sp>
      <p:pic>
        <p:nvPicPr>
          <p:cNvPr id="29701" name="Picture 5" descr="C:\WINDOWS\Profiles\Marek\Application Data\Microsoft\Media Catalog\Skinner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1037478" y="2204864"/>
            <a:ext cx="3174482" cy="3593095"/>
          </a:xfrm>
        </p:spPr>
      </p:pic>
      <p:sp>
        <p:nvSpPr>
          <p:cNvPr id="29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67275" y="2214563"/>
            <a:ext cx="3900488" cy="3881437"/>
          </a:xfrm>
        </p:spPr>
        <p:txBody>
          <a:bodyPr>
            <a:normAutofit lnSpcReduction="10000"/>
          </a:bodyPr>
          <a:lstStyle/>
          <a:p>
            <a:r>
              <a:rPr lang="cs-CZ" sz="2400" dirty="0">
                <a:latin typeface="Arial" charset="0"/>
                <a:cs typeface="Arial" charset="0"/>
              </a:rPr>
              <a:t>operantní podmiňování, pozitivní posilování, negativní posilování, tresty</a:t>
            </a:r>
            <a:endParaRPr lang="cs-CZ" sz="2400" dirty="0">
              <a:latin typeface="Arial" charset="0"/>
            </a:endParaRPr>
          </a:p>
          <a:p>
            <a:r>
              <a:rPr lang="cs-CZ" sz="2400" dirty="0">
                <a:latin typeface="Arial" charset="0"/>
              </a:rPr>
              <a:t>S-R model</a:t>
            </a:r>
          </a:p>
          <a:p>
            <a:r>
              <a:rPr lang="cs-CZ" sz="2400" dirty="0">
                <a:latin typeface="Arial" charset="0"/>
                <a:cs typeface="Arial" charset="0"/>
              </a:rPr>
              <a:t>Učení a zkušenosti plynoucí z něj jsou zdroje výv</a:t>
            </a:r>
            <a:r>
              <a:rPr lang="cs-CZ" sz="2400" dirty="0">
                <a:latin typeface="Arial" charset="0"/>
              </a:rPr>
              <a:t>ojových </a:t>
            </a: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 smtClean="0">
                <a:latin typeface="Arial" charset="0"/>
                <a:cs typeface="Arial" charset="0"/>
              </a:rPr>
              <a:t>změn</a:t>
            </a:r>
          </a:p>
          <a:p>
            <a:r>
              <a:rPr lang="cs-CZ" sz="2400" dirty="0" smtClean="0">
                <a:latin typeface="Arial" charset="0"/>
                <a:cs typeface="Arial" charset="0"/>
              </a:rPr>
              <a:t>A. Bandura – sociální učení</a:t>
            </a:r>
            <a:endParaRPr lang="cs-CZ" sz="2400" dirty="0"/>
          </a:p>
          <a:p>
            <a:pPr>
              <a:buFont typeface="Wingdings" pitchFamily="2" charset="2"/>
              <a:buNone/>
            </a:pPr>
            <a:endParaRPr lang="cs-CZ" sz="28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70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C000"/>
                </a:solidFill>
                <a:latin typeface="Arial" charset="0"/>
              </a:rPr>
              <a:t>Sigmund </a:t>
            </a:r>
            <a:r>
              <a:rPr lang="cs-CZ" sz="2800" dirty="0" err="1">
                <a:solidFill>
                  <a:srgbClr val="FFC000"/>
                </a:solidFill>
                <a:latin typeface="Arial" charset="0"/>
              </a:rPr>
              <a:t>Freud</a:t>
            </a:r>
            <a:r>
              <a:rPr lang="cs-CZ" sz="2800" dirty="0">
                <a:solidFill>
                  <a:srgbClr val="FFC000"/>
                </a:solidFill>
                <a:latin typeface="Arial" charset="0"/>
              </a:rPr>
              <a:t> 1856 -1939</a:t>
            </a:r>
            <a:r>
              <a:rPr lang="cs-CZ" sz="2800" dirty="0">
                <a:solidFill>
                  <a:srgbClr val="990033"/>
                </a:solidFill>
                <a:latin typeface="Arial" charset="0"/>
              </a:rPr>
              <a:t/>
            </a:r>
            <a:br>
              <a:rPr lang="cs-CZ" sz="2800" dirty="0">
                <a:solidFill>
                  <a:srgbClr val="990033"/>
                </a:solidFill>
                <a:latin typeface="Arial" charset="0"/>
              </a:rPr>
            </a:br>
            <a:endParaRPr lang="cs-CZ" sz="2800" dirty="0">
              <a:solidFill>
                <a:srgbClr val="990033"/>
              </a:solidFill>
              <a:latin typeface="Arial" charset="0"/>
            </a:endParaRPr>
          </a:p>
        </p:txBody>
      </p:sp>
      <p:pic>
        <p:nvPicPr>
          <p:cNvPr id="23558" name="Picture 6" descr="C:\WINDOWS\Profiles\Marek\Application Data\Microsoft\Media Catalog\Freud 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03648" y="2132856"/>
            <a:ext cx="2955925" cy="3881437"/>
          </a:xfrm>
        </p:spPr>
      </p:pic>
      <p:sp>
        <p:nvSpPr>
          <p:cNvPr id="235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67275" y="2214563"/>
            <a:ext cx="3900488" cy="3881437"/>
          </a:xfrm>
        </p:spPr>
        <p:txBody>
          <a:bodyPr/>
          <a:lstStyle/>
          <a:p>
            <a:r>
              <a:rPr lang="cs-CZ" sz="2000" dirty="0" smtClean="0">
                <a:latin typeface="Arial" charset="0"/>
              </a:rPr>
              <a:t>Psychická </a:t>
            </a:r>
            <a:r>
              <a:rPr lang="cs-CZ" sz="2000" dirty="0">
                <a:latin typeface="Arial" charset="0"/>
              </a:rPr>
              <a:t>energie, </a:t>
            </a:r>
            <a:r>
              <a:rPr lang="cs-CZ" sz="2000" dirty="0" smtClean="0">
                <a:latin typeface="Arial" charset="0"/>
              </a:rPr>
              <a:t>libido, pud</a:t>
            </a:r>
            <a:endParaRPr lang="cs-CZ" sz="2000" dirty="0">
              <a:latin typeface="Arial" charset="0"/>
            </a:endParaRPr>
          </a:p>
          <a:p>
            <a:r>
              <a:rPr lang="cs-CZ" sz="2000" dirty="0" smtClean="0">
                <a:latin typeface="Arial" charset="0"/>
              </a:rPr>
              <a:t>Id, Ego, Superego</a:t>
            </a:r>
          </a:p>
          <a:p>
            <a:r>
              <a:rPr lang="cs-CZ" sz="2000" dirty="0" smtClean="0">
                <a:latin typeface="Arial" charset="0"/>
              </a:rPr>
              <a:t>Pojem nevědomí</a:t>
            </a:r>
          </a:p>
          <a:p>
            <a:r>
              <a:rPr lang="cs-CZ" sz="2000" dirty="0" smtClean="0">
                <a:latin typeface="Arial" charset="0"/>
              </a:rPr>
              <a:t>Psychosociální konflikt</a:t>
            </a:r>
            <a:endParaRPr lang="cs-CZ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548680"/>
            <a:ext cx="8229600" cy="1252728"/>
          </a:xfrm>
        </p:spPr>
        <p:txBody>
          <a:bodyPr>
            <a:normAutofit/>
          </a:bodyPr>
          <a:lstStyle/>
          <a:p>
            <a:r>
              <a:rPr lang="cs-CZ" sz="3600" b="1" dirty="0">
                <a:solidFill>
                  <a:srgbClr val="FFC000"/>
                </a:solidFill>
                <a:latin typeface="Arial" charset="0"/>
                <a:cs typeface="Arial" charset="0"/>
              </a:rPr>
              <a:t>Humanistické pojetí</a:t>
            </a:r>
            <a:r>
              <a:rPr lang="cs-CZ" sz="3600" dirty="0">
                <a:solidFill>
                  <a:srgbClr val="863116"/>
                </a:solidFill>
                <a:cs typeface="Times New Roman" pitchFamily="18" charset="0"/>
              </a:rPr>
              <a:t/>
            </a:r>
            <a:br>
              <a:rPr lang="cs-CZ" sz="3600" dirty="0">
                <a:solidFill>
                  <a:srgbClr val="863116"/>
                </a:solidFill>
                <a:cs typeface="Times New Roman" pitchFamily="18" charset="0"/>
              </a:rPr>
            </a:br>
            <a:endParaRPr lang="cs-CZ" sz="3600" dirty="0">
              <a:solidFill>
                <a:srgbClr val="863116"/>
              </a:solidFill>
              <a:cs typeface="Times New Roman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>
                <a:latin typeface="Arial" charset="0"/>
                <a:cs typeface="Arial" charset="0"/>
              </a:rPr>
              <a:t>Důraz na aktivitu člověka, vrozené dispozice k osobnostnímu růstu</a:t>
            </a:r>
            <a:r>
              <a:rPr lang="cs-CZ" sz="2800">
                <a:latin typeface="Arial" charset="0"/>
              </a:rPr>
              <a:t>,</a:t>
            </a:r>
            <a:r>
              <a:rPr lang="cs-CZ" sz="2800">
                <a:latin typeface="Arial" charset="0"/>
                <a:cs typeface="Arial" charset="0"/>
              </a:rPr>
              <a:t> </a:t>
            </a:r>
            <a:r>
              <a:rPr lang="cs-CZ" sz="2800">
                <a:latin typeface="Arial" charset="0"/>
              </a:rPr>
              <a:t>teorie </a:t>
            </a:r>
            <a:r>
              <a:rPr lang="cs-CZ" sz="2800">
                <a:latin typeface="Arial" charset="0"/>
                <a:cs typeface="Arial" charset="0"/>
              </a:rPr>
              <a:t>odmítají být redukcionistické</a:t>
            </a:r>
            <a:endParaRPr lang="cs-CZ" sz="2800">
              <a:cs typeface="Times New Roman" pitchFamily="18" charset="0"/>
            </a:endParaRPr>
          </a:p>
          <a:p>
            <a:r>
              <a:rPr lang="cs-CZ" sz="2800">
                <a:latin typeface="Arial" charset="0"/>
              </a:rPr>
              <a:t>Vývoj jako</a:t>
            </a:r>
            <a:r>
              <a:rPr lang="cs-CZ" sz="2800">
                <a:latin typeface="Arial" charset="0"/>
                <a:cs typeface="Arial" charset="0"/>
              </a:rPr>
              <a:t> sebeutváření</a:t>
            </a:r>
            <a:r>
              <a:rPr lang="cs-CZ" sz="2800">
                <a:latin typeface="Arial" charset="0"/>
              </a:rPr>
              <a:t>,</a:t>
            </a:r>
            <a:r>
              <a:rPr lang="cs-CZ" sz="2800">
                <a:latin typeface="Arial" charset="0"/>
                <a:cs typeface="Arial" charset="0"/>
              </a:rPr>
              <a:t> člověk si sám stanoví své cíle (v dětství krátkodobé a provizorní, s věkem stále konkrétnější</a:t>
            </a:r>
            <a:r>
              <a:rPr lang="cs-CZ" sz="2800">
                <a:latin typeface="Arial" charset="0"/>
              </a:rPr>
              <a:t>)</a:t>
            </a:r>
            <a:endParaRPr lang="cs-CZ" sz="2800"/>
          </a:p>
          <a:p>
            <a:r>
              <a:rPr lang="cs-CZ" sz="2800">
                <a:latin typeface="Arial" charset="0"/>
                <a:cs typeface="Arial" charset="0"/>
              </a:rPr>
              <a:t>Frankl, Adler, Maslow, Ch. Buhlerová, C.R. Rogers</a:t>
            </a:r>
            <a:endParaRPr lang="cs-CZ" sz="2800">
              <a:cs typeface="Times New Roman" pitchFamily="18" charset="0"/>
            </a:endParaRPr>
          </a:p>
          <a:p>
            <a:endParaRPr lang="cs-CZ" sz="2800"/>
          </a:p>
          <a:p>
            <a:endParaRPr lang="cs-CZ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utoUpdateAnimBg="0"/>
      <p:bldP spid="4813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Gestalt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Pearls</a:t>
            </a:r>
            <a:endParaRPr lang="cs-CZ" dirty="0" smtClean="0"/>
          </a:p>
          <a:p>
            <a:r>
              <a:rPr lang="cs-CZ" dirty="0" smtClean="0"/>
              <a:t>Prožívání, přítomnost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709</TotalTime>
  <Words>442</Words>
  <Application>Microsoft Office PowerPoint</Application>
  <PresentationFormat>Předvádění na obrazovce (4:3)</PresentationFormat>
  <Paragraphs>60</Paragraphs>
  <Slides>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Modul</vt:lpstr>
      <vt:lpstr>Základní směry v psychologii, zrání, učení </vt:lpstr>
      <vt:lpstr>Témata vývojových teorií</vt:lpstr>
      <vt:lpstr>Přístupy (základní rozdělení)</vt:lpstr>
      <vt:lpstr>B. F. Skinner 1904 –1990</vt:lpstr>
      <vt:lpstr>Sigmund Freud 1856 -1939 </vt:lpstr>
      <vt:lpstr>Humanistické pojetí </vt:lpstr>
      <vt:lpstr>Gestalt</vt:lpstr>
    </vt:vector>
  </TitlesOfParts>
  <Company>FTK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</dc:title>
  <dc:creator>Adnan</dc:creator>
  <cp:lastModifiedBy>Adnan</cp:lastModifiedBy>
  <cp:revision>42</cp:revision>
  <dcterms:created xsi:type="dcterms:W3CDTF">2015-09-28T18:49:25Z</dcterms:created>
  <dcterms:modified xsi:type="dcterms:W3CDTF">2016-03-09T10:57:34Z</dcterms:modified>
</cp:coreProperties>
</file>