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2" r:id="rId9"/>
    <p:sldId id="264" r:id="rId10"/>
    <p:sldId id="265" r:id="rId11"/>
    <p:sldId id="26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>
          <a:xfrm>
            <a:off x="0" y="4743450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54A8-316E-4547-995B-D93B8F5EC067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428B3-5E04-40CC-A798-4E76FA8F41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DD837-9606-46A7-B5BE-5627B22BE126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B2FE8-6484-445B-97BC-F3E2F854E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3426-25F0-441C-950D-636F3972F019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41B5E-D12E-4CDB-97E9-B5E193AC76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03ACF-9F3F-473A-A3EB-96FDA0550303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6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C4FD-494C-4F67-AC95-BF158C9165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7"/>
          <p:cNvCxnSpPr/>
          <p:nvPr/>
        </p:nvCxnSpPr>
        <p:spPr>
          <a:xfrm>
            <a:off x="-4763" y="1828800"/>
            <a:ext cx="9144001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BE19A-A87F-40B6-A509-5FEF4E084656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8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DCADF-EE8F-45C7-BB1F-CB10A65D8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F5A7-C275-4913-8548-F1733097FD20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7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3E96-2917-4AAF-BA1F-B9C6D569FB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7C78A-13C9-4A54-A4BA-F1853410F482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9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A8354-B1C2-4A59-908D-28D88E1F58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B0FF2-B6F4-4F40-B0A1-2A1123FA8092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4578-D199-4B1B-AD02-3EB1731F86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1F3C-0A95-4F20-8F61-58EFFA9E5E0D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687EA-52E6-4CF2-9ED8-F232FB894A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5E50-EEDD-48A1-9E29-8FB3B8F5AE2F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C9454-B971-4A79-A878-95E0CF9A9B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890A1-B772-44A7-AD27-8A6895F047F8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9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15A38-F07E-4F99-8F1A-F27F2F4ABA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52425" y="228600"/>
            <a:ext cx="7680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5" y="1463675"/>
            <a:ext cx="768032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5" y="6543675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alpha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7E98A8-A80E-4BB4-ACED-577FF7CAA6BB}" type="datetimeFigureOut">
              <a:rPr lang="cs-CZ"/>
              <a:pPr>
                <a:defRPr/>
              </a:pPr>
              <a:t>18.2.2014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50" y="6543675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1">
                <a:solidFill>
                  <a:schemeClr val="tx1">
                    <a:alpha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5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alpha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9A1F3B-8B7D-462D-B4C9-8AD34D832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ts val="40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Tunga" pitchFamily="2"/>
          <a:cs typeface="Tunga" pitchFamily="2"/>
        </a:defRPr>
      </a:lvl1pPr>
      <a:lvl2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2pPr>
      <a:lvl3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3pPr>
      <a:lvl4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4pPr>
      <a:lvl5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5pPr>
      <a:lvl6pPr marL="4572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6pPr>
      <a:lvl7pPr marL="9144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7pPr>
      <a:lvl8pPr marL="13716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8pPr>
      <a:lvl9pPr marL="18288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lr>
          <a:srgbClr val="838995"/>
        </a:buClr>
        <a:buFont typeface="Arial" charset="0"/>
        <a:defRPr kern="1200" spc="3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425" y="4941888"/>
            <a:ext cx="4572000" cy="1079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Fyzikální terapie IV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5"/>
            <a:ext cx="8568952" cy="302433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Postavení FT v oboru Fyzioterapie</a:t>
            </a:r>
            <a:br>
              <a:rPr lang="cs-CZ" sz="4000" dirty="0"/>
            </a:br>
            <a:r>
              <a:rPr lang="cs-CZ" sz="4000" dirty="0"/>
              <a:t>Kombinovaná terapie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z="2800" smtClean="0">
                <a:latin typeface="Arial" charset="0"/>
              </a:rPr>
              <a:t>I:</a:t>
            </a:r>
            <a:r>
              <a:rPr lang="cs-CZ" sz="2400" smtClean="0"/>
              <a:t> </a:t>
            </a:r>
            <a:endParaRPr lang="cs-CZ" sz="2400" smtClean="0">
              <a:latin typeface="Arial" charset="0"/>
            </a:endParaRP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svalový HT, TrP, refl. Změny;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 pokud se po aplikací vrací – špatná volba cíleného místa!</a:t>
            </a:r>
            <a:endParaRPr lang="cs-CZ" sz="2400" smtClean="0">
              <a:latin typeface="Arial" charset="0"/>
            </a:endParaRPr>
          </a:p>
          <a:p>
            <a:pPr marL="0" indent="0" eaLnBrk="1" hangingPunct="1">
              <a:buFont typeface="Arial" charset="0"/>
              <a:buChar char="•"/>
            </a:pPr>
            <a:endParaRPr lang="cs-CZ" sz="2400" smtClean="0">
              <a:latin typeface="Arial" charset="0"/>
            </a:endParaRPr>
          </a:p>
          <a:p>
            <a:pPr marL="0" indent="0" eaLnBrk="1" hangingPunct="1">
              <a:buFont typeface="Arial" charset="0"/>
              <a:buChar char="•"/>
            </a:pPr>
            <a:r>
              <a:rPr lang="cs-CZ" sz="2800" smtClean="0">
                <a:latin typeface="Arial" charset="0"/>
              </a:rPr>
              <a:t>KI: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>
                <a:latin typeface="Arial" charset="0"/>
              </a:rPr>
              <a:t>Subj. vnímání BOLESTI, nesmí pálit (snížit intenzitu ET, UZ, přidat kontaktní medium!!!!)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jiny hypertonus….kovy…obecne KI….</a:t>
            </a:r>
          </a:p>
        </p:txBody>
      </p:sp>
      <p:sp>
        <p:nvSpPr>
          <p:cNvPr id="22530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KT: ET + UZ – </a:t>
            </a:r>
            <a:r>
              <a:rPr lang="cs-CZ" smtClean="0">
                <a:latin typeface="Arial" charset="0"/>
              </a:rPr>
              <a:t>I/KI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/>
          <a:lstStyle/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/>
              <a:t>Poděbradský, J. – Poděbradská, R. </a:t>
            </a:r>
            <a:r>
              <a:rPr lang="cs-CZ" sz="2800" i="1" dirty="0"/>
              <a:t>Fyzikální terapie. Manuál a algoritmy. </a:t>
            </a:r>
            <a:r>
              <a:rPr lang="cs-CZ" sz="2800" dirty="0"/>
              <a:t>Praha: </a:t>
            </a:r>
            <a:r>
              <a:rPr lang="cs-CZ" sz="2800" dirty="0" err="1"/>
              <a:t>Grada</a:t>
            </a:r>
            <a:r>
              <a:rPr lang="cs-CZ" sz="2800" dirty="0"/>
              <a:t>, 2009. ISBN 978-80-247-2899-5.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/>
              <a:t>přednášky Mgr</a:t>
            </a:r>
            <a:r>
              <a:rPr lang="cs-CZ" sz="2800" dirty="0" smtClean="0"/>
              <a:t>.  </a:t>
            </a:r>
            <a:r>
              <a:rPr lang="cs-CZ" sz="2800" dirty="0"/>
              <a:t>J. Urbana UP </a:t>
            </a:r>
            <a:r>
              <a:rPr lang="cs-CZ" sz="2800" dirty="0" smtClean="0"/>
              <a:t>Olomouc;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/>
              <a:t>Poděbradský, J.: </a:t>
            </a:r>
            <a:r>
              <a:rPr lang="cs-CZ" sz="2800" i="1" dirty="0"/>
              <a:t>Rehabilitace a fyzikální lékařství.</a:t>
            </a:r>
            <a:r>
              <a:rPr lang="cs-CZ" sz="2800" dirty="0"/>
              <a:t> Praha: ČLS JEP, 1995. </a:t>
            </a:r>
            <a:r>
              <a:rPr lang="cs-CZ" sz="2800" dirty="0" smtClean="0"/>
              <a:t>50s;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 err="1" smtClean="0"/>
              <a:t>Robertson</a:t>
            </a:r>
            <a:r>
              <a:rPr lang="cs-CZ" sz="2800" dirty="0" smtClean="0"/>
              <a:t>, V.: </a:t>
            </a:r>
            <a:r>
              <a:rPr lang="cs-CZ" sz="2800" dirty="0" err="1" smtClean="0"/>
              <a:t>Electrotherapy</a:t>
            </a:r>
            <a:r>
              <a:rPr lang="cs-CZ" sz="2800" dirty="0" smtClean="0"/>
              <a:t> </a:t>
            </a:r>
            <a:r>
              <a:rPr lang="cs-CZ" sz="2800" dirty="0" err="1" smtClean="0"/>
              <a:t>Explained</a:t>
            </a:r>
            <a:r>
              <a:rPr lang="cs-CZ" sz="2800" dirty="0" smtClean="0"/>
              <a:t>, </a:t>
            </a:r>
            <a:r>
              <a:rPr lang="cs-CZ" sz="2800" i="1" dirty="0" err="1" smtClean="0"/>
              <a:t>Principles</a:t>
            </a:r>
            <a:r>
              <a:rPr lang="cs-CZ" sz="2800" i="1" dirty="0" smtClean="0"/>
              <a:t> and </a:t>
            </a:r>
            <a:r>
              <a:rPr lang="cs-CZ" sz="2800" i="1" dirty="0" err="1" smtClean="0"/>
              <a:t>Practice</a:t>
            </a:r>
            <a:r>
              <a:rPr lang="cs-CZ" sz="2800" i="1" dirty="0" smtClean="0"/>
              <a:t>. </a:t>
            </a:r>
            <a:r>
              <a:rPr lang="cs-CZ" sz="2800" dirty="0" smtClean="0"/>
              <a:t>Toronto: </a:t>
            </a:r>
            <a:r>
              <a:rPr lang="cs-CZ" sz="2800" dirty="0" err="1" smtClean="0"/>
              <a:t>Elsevier</a:t>
            </a:r>
            <a:r>
              <a:rPr lang="cs-CZ" sz="2800" dirty="0" smtClean="0"/>
              <a:t>, 2006. 554 s. ISBN 0-7506-8843-2.</a:t>
            </a:r>
            <a:endParaRPr lang="cs-CZ" sz="2800" dirty="0"/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07950" y="3886200"/>
            <a:ext cx="89281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21. 2. 2012                             Fyzioterapie, </a:t>
            </a:r>
            <a:r>
              <a:rPr lang="cs-CZ" dirty="0" err="1" smtClean="0"/>
              <a:t>FSpS</a:t>
            </a:r>
            <a:r>
              <a:rPr lang="cs-CZ" dirty="0" smtClean="0"/>
              <a:t> MU</a:t>
            </a:r>
          </a:p>
          <a:p>
            <a:pPr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2426" y="2348880"/>
            <a:ext cx="7680960" cy="54671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/>
              <a:t>Dagmar Králová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defRPr/>
            </a:pPr>
            <a:r>
              <a:rPr lang="cs-CZ" sz="2400" smtClean="0"/>
              <a:t>Postavení FT v léčebné jednotce dle požadovaného efektu: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premedikace, hl. léčebná procedura, pro udržení efektu terapie.</a:t>
            </a:r>
          </a:p>
          <a:p>
            <a:pPr marL="0" indent="0" eaLnBrk="1" hangingPunct="1">
              <a:defRPr/>
            </a:pPr>
            <a:r>
              <a:rPr lang="cs-CZ" sz="2400" smtClean="0">
                <a:latin typeface="Arial" charset="0"/>
              </a:rPr>
              <a:t>Kombinace procedur</a:t>
            </a:r>
          </a:p>
          <a:p>
            <a:pPr marL="0" indent="0" eaLnBrk="1" hangingPunct="1">
              <a:defRPr/>
            </a:pPr>
            <a:r>
              <a:rPr lang="cs-CZ" sz="2400" smtClean="0"/>
              <a:t>Kombinovaná terapie (KT):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možnosti kombinací a specifikace nejčastěji používané KT (UZ + TENS);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neurofyziologické aspekty;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terapeutické účinky (UZ + TENS);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metodika aplikace (UZ + TENS);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I/KI (UZ + TENS).</a:t>
            </a:r>
          </a:p>
        </p:txBody>
      </p:sp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Osnova: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Premedikace: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trofotropní</a:t>
            </a:r>
            <a:r>
              <a:rPr lang="cs-CZ" dirty="0" smtClean="0"/>
              <a:t> účinek, 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analgetický účinek (za jakých podmínek premedikace, na co dávat pozor???),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myorelaxační</a:t>
            </a:r>
            <a:r>
              <a:rPr lang="cs-CZ" dirty="0" smtClean="0"/>
              <a:t> účinek (jaká forma HT???), 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myostimulační</a:t>
            </a:r>
            <a:r>
              <a:rPr lang="cs-CZ" dirty="0" smtClean="0"/>
              <a:t> účinek (ES x EG),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antiedematózní</a:t>
            </a:r>
            <a:r>
              <a:rPr lang="cs-CZ" dirty="0" smtClean="0"/>
              <a:t>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biostimulační</a:t>
            </a:r>
            <a:r>
              <a:rPr lang="cs-CZ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Hlavní léčebná jednotka: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ES.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Udržení efektu: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rovnováha vnitřního prostředí,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subjektivní vnímání bolesti (na co pozor, indikace???).</a:t>
            </a:r>
          </a:p>
        </p:txBody>
      </p:sp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Postavení FT v léčebné jednotce: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Kombinace procedur: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</a:t>
            </a:r>
            <a:r>
              <a:rPr lang="cs-CZ" sz="2400" smtClean="0">
                <a:latin typeface="Arial" charset="0"/>
              </a:rPr>
              <a:t>ne vždy působí pouze 1 typ E (vířivé koupele, UZ, solux);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smtClean="0">
                <a:latin typeface="Arial" charset="0"/>
              </a:rPr>
              <a:t> promyslet množství procedur a jejich časový odstup (viz farmakoterapie);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smtClean="0">
                <a:latin typeface="Arial" charset="0"/>
              </a:rPr>
              <a:t> účinek izolovaný (se vzdáleným účinkem), aditivní (premedikace), kumulativní (KT), antagonistický (myostimulační procedura s následnou myorelaxační technikou – PIR);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smtClean="0">
                <a:latin typeface="Arial" charset="0"/>
              </a:rPr>
              <a:t> jedna procedura FT jako alternativa farmakoterapie;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smtClean="0">
                <a:latin typeface="Arial" charset="0"/>
              </a:rPr>
              <a:t> řídit se zásadami (viz další slide).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Zásady: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Na dvě různé oblasti aplikovat v jeden den jen procedury s přísně lokálním účinkem.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Vyloučit kombinaci procedur s antagonistickým účinkem.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Využít kumulativního účinku s rozvahou.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Před myoskeletálním ošetřením používat jako premedikaci také pouze jednu formu FT.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Netrvat na vybrání všech předepsaných procedur, pokud se účinek (cíl terapie) již dostavil nebo se objevilo zhoršení stavu.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Oprostit se od magických čísel (10, 5,…).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Nenechat si diktovat terapii od pacienta (subj. Příjemné), ALE…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Neaplikovat šablonovitě FT, ale řídit se zpětnou vazbou, vyhodnocovat účinky, získat praktické zkušenosti!!!!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UZ + nf proudy (DD proudy) – myorelaxační účinek, ale zároveň také galvanický účinek!!!, subj. nepříjemné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</a:t>
            </a:r>
            <a:r>
              <a:rPr lang="cs-CZ" b="1" smtClean="0">
                <a:solidFill>
                  <a:schemeClr val="accent2"/>
                </a:solidFill>
                <a:latin typeface="Arial" charset="0"/>
              </a:rPr>
              <a:t>UZ + sf proudy</a:t>
            </a:r>
            <a:r>
              <a:rPr lang="cs-CZ" smtClean="0">
                <a:latin typeface="Arial" charset="0"/>
              </a:rPr>
              <a:t> (AMF) – bez galvanického účinku, ovlivňování reflexních změn hluboko ležících (změna i f UZ), ?? sf 150-180 Hz PM ??, kont. UZ – tvorba tepla x pulzní UZ – mikromasáž.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</a:t>
            </a:r>
            <a:r>
              <a:rPr lang="cs-CZ" b="1" smtClean="0">
                <a:solidFill>
                  <a:schemeClr val="accent2"/>
                </a:solidFill>
                <a:latin typeface="Arial" charset="0"/>
              </a:rPr>
              <a:t>UZ + TENS</a:t>
            </a:r>
            <a:r>
              <a:rPr lang="cs-CZ" smtClean="0">
                <a:latin typeface="Arial" charset="0"/>
              </a:rPr>
              <a:t> -  nejčastěji používané.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Vakuová ET (mech. + el. E).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Vířivé koupele (hydrostatický vztlak, tlak, termoterapie, mech. E).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Solux (fototerapie, termoterapie),…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Jiné kombinace ne příliš podložené.</a:t>
            </a:r>
          </a:p>
        </p:txBody>
      </p:sp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 – možnosti kombinací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speciální myorelaxační účinek ( triggerlytický) – cílený na nejdráždivější vlákna pod místem aplikace;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chybí normální schopnost relaxace, snížen práh dráždivosti (volní i elektrické);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>
                <a:latin typeface="Arial" charset="0"/>
              </a:rPr>
              <a:t> v UZ poli se zvýrazňuje odlišnost mezi reflexně změněným vláknem a vláknem s optimálním napětím.</a:t>
            </a:r>
          </a:p>
        </p:txBody>
      </p:sp>
      <p:sp>
        <p:nvSpPr>
          <p:cNvPr id="2048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KT: ET + UZ – neurofyziologické aspekty</a:t>
            </a:r>
            <a:r>
              <a:rPr lang="cs-CZ" sz="3600" smtClean="0">
                <a:latin typeface="Arial" charset="0"/>
              </a:rPr>
              <a:t>, účinky</a:t>
            </a:r>
          </a:p>
        </p:txBody>
      </p:sp>
      <p:pic>
        <p:nvPicPr>
          <p:cNvPr id="20483" name="Picture 8" descr="skenovat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654425"/>
            <a:ext cx="5832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</a:t>
            </a:r>
            <a:r>
              <a:rPr lang="cs-CZ" sz="2400" smtClean="0"/>
              <a:t>UZ: ERA 4 cm2 – HAZ, 1 cm2 – TrP, f dle hloubky, katoda, pulzní 1:4,1:2,1:1, int. 0,5-0,8 W/cm2;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 ET : TENS konvenční (nerandomizovaný), anoda, int. PS – lehce NPS;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 připevnění elektrody – kont. medium - UZ s int. 0,5 W/cm2 semistaticky mimo TrP – int. ET PS – NPS – dyn. Aplikace UZ a hledání TrP – najdu a semistaticky – ci odjedu a snizim/zvysim intenzitu – vratim na Trp;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 aplikace 1-3 min na 2-3 HT;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z="2400" smtClean="0"/>
              <a:t> režim CV!!!</a:t>
            </a:r>
            <a:r>
              <a:rPr lang="cs-CZ" smtClean="0"/>
              <a:t> </a:t>
            </a:r>
          </a:p>
        </p:txBody>
      </p:sp>
      <p:sp>
        <p:nvSpPr>
          <p:cNvPr id="2150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KT: ET + UZ – metodika aplikace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191</TotalTime>
  <Words>500</Words>
  <Application>Microsoft Office PowerPoint</Application>
  <PresentationFormat>Předvádění na obrazovce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11</vt:i4>
      </vt:variant>
    </vt:vector>
  </HeadingPairs>
  <TitlesOfParts>
    <vt:vector size="28" baseType="lpstr">
      <vt:lpstr>Arial</vt:lpstr>
      <vt:lpstr>Corbel</vt:lpstr>
      <vt:lpstr>Tunga</vt:lpstr>
      <vt:lpstr>Tahoma</vt:lpstr>
      <vt:lpstr>Calibri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Snímek 1</vt:lpstr>
      <vt:lpstr>Snímek 2</vt:lpstr>
      <vt:lpstr>Osnova:</vt:lpstr>
      <vt:lpstr>Postavení FT v léčebné jednotce:</vt:lpstr>
      <vt:lpstr>Kombinace procedur:</vt:lpstr>
      <vt:lpstr>Zásady:</vt:lpstr>
      <vt:lpstr>KT – možnosti kombinací </vt:lpstr>
      <vt:lpstr>KT: ET + UZ – neurofyziologické aspekty, účinky</vt:lpstr>
      <vt:lpstr>KT: ET + UZ – metodika aplikace</vt:lpstr>
      <vt:lpstr>KT: ET + UZ – I/KI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FT v oboru Fyzioterapie Kombinovaná terapie</dc:title>
  <dc:creator>Uživatel</dc:creator>
  <cp:lastModifiedBy>FSpS</cp:lastModifiedBy>
  <cp:revision>17</cp:revision>
  <dcterms:created xsi:type="dcterms:W3CDTF">2012-02-13T17:47:16Z</dcterms:created>
  <dcterms:modified xsi:type="dcterms:W3CDTF">2014-02-18T09:39:08Z</dcterms:modified>
</cp:coreProperties>
</file>