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1" r:id="rId3"/>
    <p:sldId id="296" r:id="rId4"/>
    <p:sldId id="289" r:id="rId5"/>
    <p:sldId id="293" r:id="rId6"/>
    <p:sldId id="290" r:id="rId7"/>
    <p:sldId id="264" r:id="rId8"/>
    <p:sldId id="294" r:id="rId9"/>
    <p:sldId id="297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04" autoAdjust="0"/>
    <p:restoredTop sz="94580" autoAdjust="0"/>
  </p:normalViewPr>
  <p:slideViewPr>
    <p:cSldViewPr>
      <p:cViewPr varScale="1">
        <p:scale>
          <a:sx n="69" d="100"/>
          <a:sy n="69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46817-C11F-4CB2-AE79-96F80557EE68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7349A-2108-4A46-A4B3-688C4BCE60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9260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3501D0-0A28-4A70-A09A-1003DA0C7770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68D1864-D1AD-4F68-8316-DF0DFD39ACDE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CAED58F-4D28-4D32-B8BA-66BD75C063DD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B882647-FF41-4B2B-8C06-C517ED59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1600" y="184482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OSOBNOST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07667" y="3429000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Seminář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14573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8285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Sangvinik </a:t>
            </a:r>
            <a:r>
              <a:rPr lang="cs-CZ" altLang="cs-CZ" dirty="0" smtClean="0">
                <a:solidFill>
                  <a:srgbClr val="FFFF00"/>
                </a:solidFill>
              </a:rPr>
              <a:t>ve sportu</a:t>
            </a:r>
            <a:endParaRPr lang="cs-CZ" altLang="cs-CZ" dirty="0">
              <a:solidFill>
                <a:srgbClr val="FFFF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je třeba pořádná tréninková </a:t>
            </a:r>
            <a:r>
              <a:rPr lang="cs-CZ" altLang="cs-CZ" dirty="0" smtClean="0"/>
              <a:t>zátěž</a:t>
            </a:r>
          </a:p>
          <a:p>
            <a:r>
              <a:rPr lang="cs-CZ" altLang="cs-CZ" dirty="0" smtClean="0"/>
              <a:t>stačí </a:t>
            </a:r>
            <a:r>
              <a:rPr lang="cs-CZ" altLang="cs-CZ" dirty="0"/>
              <a:t>krátká regenerační fáze, po ní krátký </a:t>
            </a:r>
            <a:r>
              <a:rPr lang="cs-CZ" altLang="cs-CZ" dirty="0" err="1" smtClean="0"/>
              <a:t>superkompenzační</a:t>
            </a:r>
            <a:r>
              <a:rPr lang="cs-CZ" altLang="cs-CZ" dirty="0" smtClean="0"/>
              <a:t> efekt</a:t>
            </a:r>
          </a:p>
          <a:p>
            <a:r>
              <a:rPr lang="cs-CZ" altLang="cs-CZ" dirty="0" smtClean="0"/>
              <a:t>potřebuje </a:t>
            </a:r>
            <a:r>
              <a:rPr lang="cs-CZ" altLang="cs-CZ" dirty="0"/>
              <a:t>pořádné </a:t>
            </a:r>
            <a:r>
              <a:rPr lang="cs-CZ" altLang="cs-CZ" dirty="0" smtClean="0"/>
              <a:t>rozcvičení</a:t>
            </a:r>
          </a:p>
          <a:p>
            <a:r>
              <a:rPr lang="cs-CZ" altLang="cs-CZ" dirty="0" smtClean="0"/>
              <a:t>Lehkomyslnost, podhodnocování soupeře,kotvení</a:t>
            </a:r>
          </a:p>
          <a:p>
            <a:r>
              <a:rPr lang="cs-CZ" altLang="cs-CZ" dirty="0" smtClean="0"/>
              <a:t>Bývá nám nakloněn</a:t>
            </a:r>
          </a:p>
          <a:p>
            <a:r>
              <a:rPr lang="cs-CZ" altLang="cs-CZ" dirty="0" smtClean="0"/>
              <a:t>Nedívá se na svět, pravidla reálně – hodně subjektivismu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17000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4988"/>
            <a:ext cx="8229600" cy="1143000"/>
          </a:xfrm>
        </p:spPr>
        <p:txBody>
          <a:bodyPr/>
          <a:lstStyle/>
          <a:p>
            <a:r>
              <a:rPr lang="cs-CZ" altLang="cs-CZ" dirty="0" smtClean="0">
                <a:solidFill>
                  <a:srgbClr val="FFFF00"/>
                </a:solidFill>
              </a:rPr>
              <a:t>Cholerik ve sportu</a:t>
            </a:r>
            <a:endParaRPr lang="cs-CZ" altLang="cs-CZ" dirty="0">
              <a:solidFill>
                <a:srgbClr val="FFFF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12776"/>
            <a:ext cx="8229600" cy="56166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cs-CZ" altLang="cs-CZ" dirty="0"/>
              <a:t>stačí malá tréninková zátěž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stačí krátká regenerační fáze, po ní krátký </a:t>
            </a:r>
            <a:r>
              <a:rPr lang="cs-CZ" altLang="cs-CZ" dirty="0" err="1"/>
              <a:t>superkompenzační</a:t>
            </a:r>
            <a:r>
              <a:rPr lang="cs-CZ" altLang="cs-CZ" dirty="0"/>
              <a:t> efekt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vhodný pro vícefázový nepříliš intenzivní </a:t>
            </a:r>
            <a:r>
              <a:rPr lang="cs-CZ" altLang="cs-CZ" dirty="0" smtClean="0"/>
              <a:t>trénink,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nesnáší monotonii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Velká tolerance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Není potřeba brát vše vážně,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Těžko reguluje své chování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Nevybuchovat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Závisí – jak se vyspí – potřeba flexibilně reagovat.</a:t>
            </a:r>
            <a:endParaRPr lang="cs-CZ" altLang="cs-CZ" dirty="0"/>
          </a:p>
          <a:p>
            <a:pPr>
              <a:lnSpc>
                <a:spcPct val="150000"/>
              </a:lnSpc>
            </a:pPr>
            <a:r>
              <a:rPr lang="cs-CZ" altLang="cs-CZ" dirty="0" smtClean="0"/>
              <a:t>stačí </a:t>
            </a:r>
            <a:r>
              <a:rPr lang="cs-CZ" altLang="cs-CZ" dirty="0"/>
              <a:t>krátké </a:t>
            </a:r>
            <a:r>
              <a:rPr lang="cs-CZ" altLang="cs-CZ" dirty="0" smtClean="0"/>
              <a:t>rozcvičení, rychle nabuzení (vychladnutí)</a:t>
            </a:r>
          </a:p>
          <a:p>
            <a:pPr>
              <a:lnSpc>
                <a:spcPct val="150000"/>
              </a:lnSpc>
            </a:pPr>
            <a:r>
              <a:rPr lang="cs-CZ" altLang="cs-CZ" dirty="0" smtClean="0"/>
              <a:t>Snaha o vedoucí postavení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49237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Flegmatik </a:t>
            </a:r>
            <a:r>
              <a:rPr lang="cs-CZ" altLang="cs-CZ" dirty="0" smtClean="0">
                <a:solidFill>
                  <a:srgbClr val="FFFF00"/>
                </a:solidFill>
              </a:rPr>
              <a:t>ve sportu</a:t>
            </a:r>
            <a:endParaRPr lang="cs-CZ" altLang="cs-CZ" dirty="0">
              <a:solidFill>
                <a:srgbClr val="FFFF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57400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/>
              <a:t>je třeba pořádná tréninková zátěž</a:t>
            </a:r>
          </a:p>
          <a:p>
            <a:r>
              <a:rPr lang="cs-CZ" altLang="cs-CZ" dirty="0"/>
              <a:t>je třeba dlouhá regenerační fáze, po ní delší </a:t>
            </a:r>
            <a:r>
              <a:rPr lang="cs-CZ" altLang="cs-CZ" dirty="0" err="1"/>
              <a:t>superkompenzační</a:t>
            </a:r>
            <a:r>
              <a:rPr lang="cs-CZ" altLang="cs-CZ" dirty="0"/>
              <a:t> efekt</a:t>
            </a:r>
          </a:p>
          <a:p>
            <a:r>
              <a:rPr lang="cs-CZ" altLang="cs-CZ" dirty="0" smtClean="0"/>
              <a:t>těžkopádní, vícefázový trénink nevede ke zvýšení výkonnosti</a:t>
            </a:r>
          </a:p>
          <a:p>
            <a:r>
              <a:rPr lang="cs-CZ" altLang="cs-CZ" dirty="0" smtClean="0"/>
              <a:t>dobře snášejí monotonii</a:t>
            </a:r>
          </a:p>
          <a:p>
            <a:r>
              <a:rPr lang="cs-CZ" altLang="cs-CZ" dirty="0" err="1" smtClean="0"/>
              <a:t>Tématicky</a:t>
            </a:r>
            <a:r>
              <a:rPr lang="cs-CZ" altLang="cs-CZ" dirty="0" smtClean="0"/>
              <a:t> zaměřený trénink</a:t>
            </a:r>
          </a:p>
          <a:p>
            <a:r>
              <a:rPr lang="cs-CZ" altLang="cs-CZ" dirty="0" smtClean="0"/>
              <a:t>Výtky Je potřeba brát vážně</a:t>
            </a:r>
          </a:p>
          <a:p>
            <a:r>
              <a:rPr lang="cs-CZ" altLang="cs-CZ" dirty="0" smtClean="0"/>
              <a:t>Budou dodržovat to co jim řekneme, </a:t>
            </a:r>
            <a:r>
              <a:rPr lang="cs-CZ" altLang="cs-CZ" dirty="0" err="1" smtClean="0"/>
              <a:t>stabilizátoři</a:t>
            </a:r>
            <a:r>
              <a:rPr lang="cs-CZ" altLang="cs-CZ" dirty="0" smtClean="0"/>
              <a:t> týmu</a:t>
            </a:r>
          </a:p>
          <a:p>
            <a:r>
              <a:rPr lang="cs-CZ" altLang="cs-CZ" dirty="0" smtClean="0"/>
              <a:t>Stabilita – malé výkyvy ve výkonnosti.</a:t>
            </a:r>
            <a:endParaRPr lang="cs-CZ" altLang="cs-CZ" dirty="0"/>
          </a:p>
          <a:p>
            <a:r>
              <a:rPr lang="cs-CZ" altLang="cs-CZ" dirty="0"/>
              <a:t>nestěžují si, hodně snesou – hrozí přetrénování</a:t>
            </a:r>
          </a:p>
          <a:p>
            <a:r>
              <a:rPr lang="cs-CZ" altLang="cs-CZ" dirty="0"/>
              <a:t>potřebuje pořádné rozcvičení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5903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20704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rgbClr val="FFFF00"/>
                </a:solidFill>
              </a:rPr>
              <a:t>Melancholik </a:t>
            </a:r>
            <a:r>
              <a:rPr lang="cs-CZ" altLang="cs-CZ" dirty="0" smtClean="0">
                <a:solidFill>
                  <a:srgbClr val="FFFF00"/>
                </a:solidFill>
              </a:rPr>
              <a:t>ve sportu</a:t>
            </a:r>
            <a:endParaRPr lang="cs-CZ" altLang="cs-CZ" dirty="0">
              <a:solidFill>
                <a:srgbClr val="FFFF00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57400"/>
            <a:ext cx="8229600" cy="5400600"/>
          </a:xfrm>
        </p:spPr>
        <p:txBody>
          <a:bodyPr>
            <a:normAutofit/>
          </a:bodyPr>
          <a:lstStyle/>
          <a:p>
            <a:r>
              <a:rPr lang="cs-CZ" altLang="cs-CZ" dirty="0"/>
              <a:t>stačí malá tréninková </a:t>
            </a:r>
            <a:r>
              <a:rPr lang="cs-CZ" altLang="cs-CZ" dirty="0" smtClean="0"/>
              <a:t>zátěž</a:t>
            </a:r>
          </a:p>
          <a:p>
            <a:r>
              <a:rPr lang="cs-CZ" altLang="cs-CZ" dirty="0" smtClean="0"/>
              <a:t>je </a:t>
            </a:r>
            <a:r>
              <a:rPr lang="cs-CZ" altLang="cs-CZ" dirty="0"/>
              <a:t>třeba dlouhá regenerační fáze, po ní dlouhý </a:t>
            </a:r>
            <a:r>
              <a:rPr lang="cs-CZ" altLang="cs-CZ" dirty="0" err="1"/>
              <a:t>superkompenzační</a:t>
            </a:r>
            <a:r>
              <a:rPr lang="cs-CZ" altLang="cs-CZ" dirty="0"/>
              <a:t> </a:t>
            </a:r>
            <a:r>
              <a:rPr lang="cs-CZ" altLang="cs-CZ" dirty="0" smtClean="0"/>
              <a:t>efekt</a:t>
            </a:r>
            <a:endParaRPr lang="cs-CZ" altLang="cs-CZ" sz="800" dirty="0"/>
          </a:p>
          <a:p>
            <a:r>
              <a:rPr lang="cs-CZ" altLang="cs-CZ" dirty="0"/>
              <a:t>citliví</a:t>
            </a:r>
            <a:r>
              <a:rPr lang="cs-CZ" altLang="cs-CZ" dirty="0" smtClean="0"/>
              <a:t>, vysoká míra internalizace</a:t>
            </a:r>
          </a:p>
          <a:p>
            <a:r>
              <a:rPr lang="cs-CZ" altLang="cs-CZ" dirty="0" smtClean="0"/>
              <a:t>Stačí náznaky, reagují</a:t>
            </a:r>
          </a:p>
          <a:p>
            <a:r>
              <a:rPr lang="cs-CZ" altLang="cs-CZ" dirty="0" smtClean="0"/>
              <a:t>Potřeba nabudit</a:t>
            </a:r>
          </a:p>
          <a:p>
            <a:endParaRPr lang="cs-CZ" altLang="cs-CZ" sz="800" dirty="0"/>
          </a:p>
          <a:p>
            <a:r>
              <a:rPr lang="cs-CZ" altLang="cs-CZ" dirty="0" smtClean="0"/>
              <a:t>Hodně si stěžují, ale spíše pro sebe</a:t>
            </a:r>
          </a:p>
          <a:p>
            <a:r>
              <a:rPr lang="cs-CZ" altLang="cs-CZ" dirty="0" smtClean="0"/>
              <a:t>Nebudou ti, co vám budou něco vyčítat, ale nespravedlnost hodně prožívají.</a:t>
            </a:r>
          </a:p>
          <a:p>
            <a:endParaRPr lang="cs-CZ" altLang="cs-CZ" sz="800" dirty="0"/>
          </a:p>
          <a:p>
            <a:r>
              <a:rPr lang="cs-CZ" altLang="cs-CZ" dirty="0"/>
              <a:t>stačí krátké rozcvičení, ale ráno probudit!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19845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dělení psychických vlastností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tří skupiny: </a:t>
            </a:r>
            <a:r>
              <a:rPr lang="cs-CZ" dirty="0"/>
              <a:t>a) </a:t>
            </a:r>
            <a:r>
              <a:rPr lang="cs-CZ" i="1" dirty="0"/>
              <a:t>kognitivní vlastnosti, b) psychické vlastnosti spojené s růstem a výkonovou motivací a c) charakterové vlastnosti. a) </a:t>
            </a:r>
            <a:endParaRPr lang="cs-CZ" dirty="0"/>
          </a:p>
          <a:p>
            <a:pPr lvl="0"/>
            <a:r>
              <a:rPr lang="cs-CZ" i="1" dirty="0"/>
              <a:t>Kognitivní vlastnosti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jsou </a:t>
            </a:r>
            <a:r>
              <a:rPr lang="cs-CZ" dirty="0"/>
              <a:t>do jisté míry vrozené </a:t>
            </a:r>
            <a:endParaRPr lang="cs-CZ" dirty="0" smtClean="0"/>
          </a:p>
          <a:p>
            <a:pPr lvl="1"/>
            <a:r>
              <a:rPr lang="cs-CZ" dirty="0" smtClean="0"/>
              <a:t>a </a:t>
            </a:r>
            <a:r>
              <a:rPr lang="cs-CZ" dirty="0"/>
              <a:t>zahrnují např. anticipaci, postřeh, rychlost pohybových reakcí, rozhodovací schopnosti, schopnost učení, obecnou inteligenci, herní inteligenci či kreativitu.</a:t>
            </a:r>
          </a:p>
          <a:p>
            <a:pPr lvl="0"/>
            <a:r>
              <a:rPr lang="cs-CZ" i="1" dirty="0"/>
              <a:t>Psychické vlastnosti spojené s růstem a výkonovou motivací </a:t>
            </a:r>
            <a:endParaRPr lang="cs-CZ" i="1" dirty="0" smtClean="0"/>
          </a:p>
          <a:p>
            <a:pPr lvl="1"/>
            <a:r>
              <a:rPr lang="cs-CZ" dirty="0" smtClean="0"/>
              <a:t>s </a:t>
            </a:r>
            <a:r>
              <a:rPr lang="cs-CZ" i="1" dirty="0" smtClean="0"/>
              <a:t>výkonová </a:t>
            </a:r>
            <a:r>
              <a:rPr lang="cs-CZ" i="1" dirty="0"/>
              <a:t>motivací </a:t>
            </a:r>
            <a:r>
              <a:rPr lang="cs-CZ" dirty="0"/>
              <a:t>(self-efficacy, cílová orientace, hodnoty, implicitní teorie, atribuce, sebe-determinace</a:t>
            </a:r>
            <a:r>
              <a:rPr lang="cs-CZ" dirty="0" smtClean="0"/>
              <a:t>).</a:t>
            </a:r>
          </a:p>
          <a:p>
            <a:pPr lvl="1"/>
            <a:r>
              <a:rPr lang="cs-CZ" dirty="0" smtClean="0"/>
              <a:t>Psychických </a:t>
            </a:r>
            <a:r>
              <a:rPr lang="cs-CZ" dirty="0"/>
              <a:t>vlastnostech nutných k rozvoji výjimečnosti (</a:t>
            </a:r>
            <a:r>
              <a:rPr lang="cs-CZ" i="1" dirty="0"/>
              <a:t>Psychological Characteristics of Developing Excellence, PCDE</a:t>
            </a:r>
            <a:r>
              <a:rPr lang="cs-CZ" dirty="0"/>
              <a:t>, MacNamara, 2010). 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Vlastnosti osobnosti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temperament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023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termínem osobnost zpravidla označujeme člověka se všemi jeho psychickými, biologickými a sociálními znaky (proto také říkáme, že člověk je </a:t>
            </a:r>
            <a:r>
              <a:rPr lang="cs-CZ" dirty="0" err="1" smtClean="0"/>
              <a:t>biopsychosociální</a:t>
            </a:r>
            <a:r>
              <a:rPr lang="cs-CZ" dirty="0" smtClean="0"/>
              <a:t> jednotka – jednotlivé složky se od sebe nedají oddělit)</a:t>
            </a:r>
          </a:p>
          <a:p>
            <a:r>
              <a:rPr lang="cs-CZ" dirty="0" smtClean="0"/>
              <a:t>osobnost je jedinečné, neopakovatelné, dynamické a harmonické spojení fyzických a psychických vlastností jedince. Neexistují dva naprosto stejní jedinci.</a:t>
            </a:r>
          </a:p>
          <a:p>
            <a:r>
              <a:rPr lang="cs-CZ" dirty="0" smtClean="0"/>
              <a:t>osobnost se utváří celý život – početím začíná a smrtí končí</a:t>
            </a:r>
          </a:p>
          <a:p>
            <a:r>
              <a:rPr lang="cs-CZ" dirty="0" smtClean="0"/>
              <a:t>osobnost je celistvý systém, tvořený složitým souborem vlastností</a:t>
            </a:r>
          </a:p>
          <a:p>
            <a:r>
              <a:rPr lang="cs-CZ" dirty="0" smtClean="0"/>
              <a:t> rozdíly mezi lidmi jsou:</a:t>
            </a:r>
          </a:p>
          <a:p>
            <a:pPr lvl="1"/>
            <a:r>
              <a:rPr lang="cs-CZ" dirty="0" smtClean="0"/>
              <a:t>a) individuální – jimi se liší jedinci  navzájem</a:t>
            </a:r>
          </a:p>
          <a:p>
            <a:pPr lvl="1"/>
            <a:r>
              <a:rPr lang="cs-CZ" dirty="0" smtClean="0"/>
              <a:t>b) typologické –   těmi se od  sebe liší skupiny lidí</a:t>
            </a:r>
          </a:p>
          <a:p>
            <a:r>
              <a:rPr lang="cs-CZ" dirty="0" smtClean="0"/>
              <a:t>bylo vytvořeno mnoho teorií osobnosti (jsou to názory, které se pokoušejí vysvětlit podstatu a utváření osobnosti, její charakteristické vlastnosti)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7566"/>
            <a:ext cx="8001000" cy="914400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FFC000"/>
                </a:solidFill>
              </a:rPr>
              <a:t>Temperament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47800"/>
            <a:ext cx="8001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0" dirty="0" smtClean="0"/>
              <a:t>soubor </a:t>
            </a:r>
            <a:r>
              <a:rPr lang="cs-CZ" altLang="cs-CZ" sz="2800" b="0" dirty="0"/>
              <a:t>převážně vrozených psychických vlastností, které určují </a:t>
            </a:r>
            <a:r>
              <a:rPr lang="cs-CZ" altLang="cs-CZ" sz="2800" b="0" i="1" dirty="0"/>
              <a:t>dynamiku celého prožívání a chování osobnosti</a:t>
            </a:r>
            <a:r>
              <a:rPr lang="cs-CZ" altLang="cs-CZ" sz="2800" b="0" dirty="0"/>
              <a:t> (např. způsob reagování</a:t>
            </a:r>
            <a:r>
              <a:rPr lang="cs-CZ" altLang="cs-CZ" sz="2800" b="0" dirty="0" smtClean="0"/>
              <a:t>)</a:t>
            </a:r>
          </a:p>
          <a:p>
            <a:pPr>
              <a:lnSpc>
                <a:spcPct val="90000"/>
              </a:lnSpc>
            </a:pPr>
            <a:endParaRPr lang="cs-CZ" altLang="cs-CZ" sz="2800" b="0" dirty="0"/>
          </a:p>
          <a:p>
            <a:pPr>
              <a:lnSpc>
                <a:spcPct val="90000"/>
              </a:lnSpc>
            </a:pPr>
            <a:r>
              <a:rPr lang="cs-CZ" altLang="cs-CZ" sz="2800" b="0" dirty="0"/>
              <a:t>projevy – jakým způsobem člověk reaguje, jak snadno reakce vznikají, jak jsou silné a jak rychle se </a:t>
            </a:r>
            <a:r>
              <a:rPr lang="cs-CZ" altLang="cs-CZ" sz="2800" b="0" dirty="0" smtClean="0"/>
              <a:t>střídají</a:t>
            </a:r>
          </a:p>
          <a:p>
            <a:pPr>
              <a:lnSpc>
                <a:spcPct val="90000"/>
              </a:lnSpc>
            </a:pPr>
            <a:endParaRPr lang="cs-CZ" altLang="cs-CZ" sz="2800" b="0" dirty="0"/>
          </a:p>
          <a:p>
            <a:pPr>
              <a:lnSpc>
                <a:spcPct val="90000"/>
              </a:lnSpc>
            </a:pPr>
            <a:r>
              <a:rPr lang="cs-CZ" altLang="cs-CZ" sz="2800" b="0" dirty="0"/>
              <a:t>vlastnosti temperamentu bývají obecně považovány za vrozené, </a:t>
            </a:r>
            <a:r>
              <a:rPr lang="cs-CZ" altLang="cs-CZ" sz="2800" b="0" i="1" dirty="0"/>
              <a:t>do určité míry lze měnit výchovou a sebevýchovou</a:t>
            </a:r>
            <a:endParaRPr lang="cs-CZ" altLang="cs-CZ" sz="2800" b="0" dirty="0"/>
          </a:p>
        </p:txBody>
      </p:sp>
    </p:spTree>
    <p:extLst>
      <p:ext uri="{BB962C8B-B14F-4D97-AF65-F5344CB8AC3E}">
        <p14:creationId xmlns="" xmlns:p14="http://schemas.microsoft.com/office/powerpoint/2010/main" val="19356318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Eysenckova</a:t>
            </a:r>
            <a:r>
              <a:rPr lang="cs-CZ" dirty="0" smtClean="0"/>
              <a:t> typologie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3608" y="4581128"/>
            <a:ext cx="7128792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043608" y="1772816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Introverze 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Extroverze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Psychická stabilita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Psychická labilita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6480720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9" name="Rectangle 7"/>
          <p:cNvSpPr>
            <a:spLocks noChangeArrowheads="1"/>
          </p:cNvSpPr>
          <p:nvPr/>
        </p:nvSpPr>
        <p:spPr bwMode="auto">
          <a:xfrm>
            <a:off x="4876800" y="2133600"/>
            <a:ext cx="3505200" cy="1219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- horší kontrola emocí v zátěži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-  konflikty v sociálních vztazích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- rychlé změny naladění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chemeClr val="accent2"/>
                </a:solidFill>
                <a:latin typeface="Impact" pitchFamily="34" charset="0"/>
              </a:rPr>
              <a:t>- </a:t>
            </a:r>
            <a:r>
              <a:rPr lang="cs-CZ" altLang="cs-CZ" sz="1600">
                <a:solidFill>
                  <a:schemeClr val="accent2"/>
                </a:solidFill>
                <a:latin typeface="Impact" pitchFamily="34" charset="0"/>
              </a:rPr>
              <a:t>nižší stabilita a vytrvalost</a:t>
            </a:r>
          </a:p>
        </p:txBody>
      </p:sp>
      <p:sp>
        <p:nvSpPr>
          <p:cNvPr id="380930" name="Line 2"/>
          <p:cNvSpPr>
            <a:spLocks noChangeShapeType="1"/>
          </p:cNvSpPr>
          <p:nvPr/>
        </p:nvSpPr>
        <p:spPr bwMode="auto">
          <a:xfrm>
            <a:off x="4648200" y="838200"/>
            <a:ext cx="0" cy="5486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0931" name="Line 3"/>
          <p:cNvSpPr>
            <a:spLocks noChangeShapeType="1"/>
          </p:cNvSpPr>
          <p:nvPr/>
        </p:nvSpPr>
        <p:spPr bwMode="auto">
          <a:xfrm flipV="1">
            <a:off x="1447800" y="3505200"/>
            <a:ext cx="60960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2971800" y="228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 dirty="0">
                <a:latin typeface="Impact" pitchFamily="34" charset="0"/>
              </a:rPr>
              <a:t>Vysoká emocionalita</a:t>
            </a:r>
          </a:p>
        </p:txBody>
      </p:sp>
      <p:sp>
        <p:nvSpPr>
          <p:cNvPr id="380933" name="Rectangle 5"/>
          <p:cNvSpPr>
            <a:spLocks noChangeArrowheads="1"/>
          </p:cNvSpPr>
          <p:nvPr/>
        </p:nvSpPr>
        <p:spPr bwMode="auto">
          <a:xfrm>
            <a:off x="2971800" y="63246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Nízká emocionalita</a:t>
            </a:r>
          </a:p>
        </p:txBody>
      </p:sp>
      <p:sp>
        <p:nvSpPr>
          <p:cNvPr id="380934" name="Rectangle 6"/>
          <p:cNvSpPr>
            <a:spLocks noChangeArrowheads="1"/>
          </p:cNvSpPr>
          <p:nvPr/>
        </p:nvSpPr>
        <p:spPr bwMode="auto">
          <a:xfrm>
            <a:off x="0" y="32766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Introverze</a:t>
            </a:r>
          </a:p>
        </p:txBody>
      </p:sp>
      <p:sp>
        <p:nvSpPr>
          <p:cNvPr id="380935" name="Rectangle 7"/>
          <p:cNvSpPr>
            <a:spLocks noChangeArrowheads="1"/>
          </p:cNvSpPr>
          <p:nvPr/>
        </p:nvSpPr>
        <p:spPr bwMode="auto">
          <a:xfrm>
            <a:off x="7543800" y="3276600"/>
            <a:ext cx="160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2400">
                <a:latin typeface="Impact" pitchFamily="34" charset="0"/>
              </a:rPr>
              <a:t>  Extraverze</a:t>
            </a:r>
            <a:endParaRPr lang="cs-CZ" altLang="cs-CZ" sz="1900">
              <a:latin typeface="Impact" pitchFamily="34" charset="0"/>
            </a:endParaRPr>
          </a:p>
        </p:txBody>
      </p:sp>
      <p:sp>
        <p:nvSpPr>
          <p:cNvPr id="380940" name="Rectangle 12"/>
          <p:cNvSpPr>
            <a:spLocks noChangeArrowheads="1"/>
          </p:cNvSpPr>
          <p:nvPr/>
        </p:nvSpPr>
        <p:spPr bwMode="auto">
          <a:xfrm>
            <a:off x="539552" y="692696"/>
            <a:ext cx="3816424" cy="1368152"/>
          </a:xfrm>
          <a:prstGeom prst="rect">
            <a:avLst/>
          </a:prstGeom>
          <a:solidFill>
            <a:srgbClr val="808000">
              <a:alpha val="52156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 dirty="0">
                <a:latin typeface="Impact" pitchFamily="34" charset="0"/>
              </a:rPr>
              <a:t>+ </a:t>
            </a:r>
            <a:r>
              <a:rPr lang="cs-CZ" altLang="cs-CZ" sz="1600" dirty="0">
                <a:latin typeface="Impact" pitchFamily="34" charset="0"/>
              </a:rPr>
              <a:t>vysoká vnímavost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latin typeface="Impact" pitchFamily="34" charset="0"/>
              </a:rPr>
              <a:t>+ schopnost zvládat samotu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latin typeface="Impact" pitchFamily="34" charset="0"/>
              </a:rPr>
              <a:t>+ vysoká náročnost k vlastní osobě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latin typeface="Impact" pitchFamily="34" charset="0"/>
              </a:rPr>
              <a:t>+ sociální citlivost</a:t>
            </a:r>
            <a:endParaRPr lang="cs-CZ" altLang="cs-CZ" sz="1600" b="1" dirty="0">
              <a:solidFill>
                <a:schemeClr val="accent2"/>
              </a:solidFill>
              <a:latin typeface="Impact" pitchFamily="34" charset="0"/>
            </a:endParaRPr>
          </a:p>
        </p:txBody>
      </p:sp>
      <p:sp>
        <p:nvSpPr>
          <p:cNvPr id="380941" name="Rectangle 13"/>
          <p:cNvSpPr>
            <a:spLocks noChangeArrowheads="1"/>
          </p:cNvSpPr>
          <p:nvPr/>
        </p:nvSpPr>
        <p:spPr bwMode="auto">
          <a:xfrm>
            <a:off x="611560" y="2132856"/>
            <a:ext cx="3808040" cy="1219944"/>
          </a:xfrm>
          <a:prstGeom prst="rect">
            <a:avLst/>
          </a:prstGeom>
          <a:solidFill>
            <a:schemeClr val="tx2">
              <a:alpha val="8392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rgbClr val="ACA800"/>
                </a:solidFill>
                <a:latin typeface="Impact" pitchFamily="34" charset="0"/>
              </a:rPr>
              <a:t>- nesmělost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rgbClr val="ACA800"/>
                </a:solidFill>
                <a:latin typeface="Impact" pitchFamily="34" charset="0"/>
              </a:rPr>
              <a:t>- nižší sebedůvěra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rgbClr val="ACA800"/>
                </a:solidFill>
                <a:latin typeface="Impact" pitchFamily="34" charset="0"/>
              </a:rPr>
              <a:t>- obtížné vyrovnávání s neúspěchem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 dirty="0">
                <a:solidFill>
                  <a:srgbClr val="ACA800"/>
                </a:solidFill>
                <a:latin typeface="Impact" pitchFamily="34" charset="0"/>
              </a:rPr>
              <a:t>- </a:t>
            </a:r>
            <a:r>
              <a:rPr lang="cs-CZ" altLang="cs-CZ" sz="1600" dirty="0">
                <a:solidFill>
                  <a:srgbClr val="ACA800"/>
                </a:solidFill>
                <a:latin typeface="Impact" pitchFamily="34" charset="0"/>
              </a:rPr>
              <a:t>snížená adaptabilita</a:t>
            </a:r>
          </a:p>
        </p:txBody>
      </p:sp>
      <p:sp>
        <p:nvSpPr>
          <p:cNvPr id="380942" name="Rectangle 14"/>
          <p:cNvSpPr>
            <a:spLocks noChangeArrowheads="1"/>
          </p:cNvSpPr>
          <p:nvPr/>
        </p:nvSpPr>
        <p:spPr bwMode="auto">
          <a:xfrm>
            <a:off x="4724400" y="3657600"/>
            <a:ext cx="3581400" cy="129540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rgbClr val="FFFF66"/>
                </a:solidFill>
                <a:latin typeface="Impact" pitchFamily="34" charset="0"/>
              </a:rPr>
              <a:t>+ </a:t>
            </a: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optimismus</a:t>
            </a:r>
            <a:endParaRPr lang="cs-CZ" altLang="cs-CZ" sz="1600" b="1">
              <a:solidFill>
                <a:srgbClr val="FFFF66"/>
              </a:solidFill>
              <a:latin typeface="Impact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+ bezstarostnost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+ dobře snáší neúspěch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FFFF66"/>
                </a:solidFill>
                <a:latin typeface="Impact" pitchFamily="34" charset="0"/>
              </a:rPr>
              <a:t>+  výborná a rychlá adaptace na změnu</a:t>
            </a:r>
            <a:endParaRPr lang="cs-CZ" altLang="cs-CZ" sz="1600" b="1">
              <a:solidFill>
                <a:srgbClr val="FFFF66"/>
              </a:solidFill>
              <a:latin typeface="Impact" pitchFamily="34" charset="0"/>
            </a:endParaRPr>
          </a:p>
        </p:txBody>
      </p:sp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4800600" y="5105400"/>
            <a:ext cx="3581400" cy="1219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- nedotahuje věci do konce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- tendence k sebepřeceňování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- povrchnost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rgbClr val="4D4D4D"/>
                </a:solidFill>
                <a:latin typeface="Impact" pitchFamily="34" charset="0"/>
              </a:rPr>
              <a:t>-</a:t>
            </a:r>
            <a:r>
              <a:rPr lang="cs-CZ" altLang="cs-CZ" sz="1600">
                <a:solidFill>
                  <a:srgbClr val="4D4D4D"/>
                </a:solidFill>
                <a:latin typeface="Impact" pitchFamily="34" charset="0"/>
              </a:rPr>
              <a:t>  nestálost</a:t>
            </a:r>
          </a:p>
        </p:txBody>
      </p:sp>
      <p:sp useBgFill="1">
        <p:nvSpPr>
          <p:cNvPr id="377862" name="Rectangle 6"/>
          <p:cNvSpPr>
            <a:spLocks noChangeArrowheads="1"/>
          </p:cNvSpPr>
          <p:nvPr/>
        </p:nvSpPr>
        <p:spPr bwMode="auto">
          <a:xfrm>
            <a:off x="533400" y="3733800"/>
            <a:ext cx="3886200" cy="1219200"/>
          </a:xfrm>
          <a:prstGeom prst="rect">
            <a:avLst/>
          </a:prstGeom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 dirty="0">
                <a:solidFill>
                  <a:schemeClr val="hlink"/>
                </a:solidFill>
                <a:latin typeface="Impact" pitchFamily="34" charset="0"/>
              </a:rPr>
              <a:t>+ </a:t>
            </a: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klid a chladnokrevnost</a:t>
            </a:r>
            <a:r>
              <a:rPr lang="cs-CZ" altLang="cs-CZ" sz="1600" b="1" dirty="0">
                <a:solidFill>
                  <a:schemeClr val="hlink"/>
                </a:solidFill>
                <a:latin typeface="Impact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+ důslednost  v práci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+ trpělivost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dirty="0">
                <a:solidFill>
                  <a:schemeClr val="hlink"/>
                </a:solidFill>
                <a:latin typeface="Impact" pitchFamily="34" charset="0"/>
              </a:rPr>
              <a:t>+  odolnost, vytrvalost, přesnost</a:t>
            </a:r>
            <a:endParaRPr lang="cs-CZ" altLang="cs-CZ" sz="1600" b="1" dirty="0">
              <a:solidFill>
                <a:schemeClr val="hlink"/>
              </a:solidFill>
              <a:latin typeface="Impact" pitchFamily="34" charset="0"/>
            </a:endParaRPr>
          </a:p>
        </p:txBody>
      </p:sp>
      <p:sp>
        <p:nvSpPr>
          <p:cNvPr id="377863" name="Rectangle 7"/>
          <p:cNvSpPr>
            <a:spLocks noChangeArrowheads="1"/>
          </p:cNvSpPr>
          <p:nvPr/>
        </p:nvSpPr>
        <p:spPr bwMode="auto">
          <a:xfrm>
            <a:off x="611560" y="5157192"/>
            <a:ext cx="3886200" cy="1219200"/>
          </a:xfrm>
          <a:prstGeom prst="rect">
            <a:avLst/>
          </a:prstGeom>
          <a:solidFill>
            <a:schemeClr val="hlink">
              <a:alpha val="59999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- opatrnost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- pomalost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chemeClr val="bg1"/>
                </a:solidFill>
                <a:latin typeface="Impact" pitchFamily="34" charset="0"/>
              </a:rPr>
              <a:t>-</a:t>
            </a: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nečitelnost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bg1"/>
                </a:solidFill>
                <a:latin typeface="Impact" pitchFamily="34" charset="0"/>
              </a:rPr>
              <a:t>- horší adaptibilita</a:t>
            </a:r>
          </a:p>
        </p:txBody>
      </p:sp>
      <p:sp>
        <p:nvSpPr>
          <p:cNvPr id="376838" name="Rectangle 6"/>
          <p:cNvSpPr>
            <a:spLocks noChangeArrowheads="1"/>
          </p:cNvSpPr>
          <p:nvPr/>
        </p:nvSpPr>
        <p:spPr bwMode="auto">
          <a:xfrm>
            <a:off x="4876800" y="762000"/>
            <a:ext cx="3505200" cy="1219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 b="1">
                <a:solidFill>
                  <a:schemeClr val="accent1"/>
                </a:solidFill>
                <a:latin typeface="Impact" pitchFamily="34" charset="0"/>
              </a:rPr>
              <a:t>+ </a:t>
            </a: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přímé a otevřené vyjadřování pocitů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+ čitelnost, srozumitelnost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+ rychlé myšlení a reagování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altLang="cs-CZ" sz="1600">
                <a:solidFill>
                  <a:schemeClr val="accent1"/>
                </a:solidFill>
                <a:latin typeface="Impact" pitchFamily="34" charset="0"/>
              </a:rPr>
              <a:t>+ akčnost</a:t>
            </a:r>
            <a:endParaRPr lang="cs-CZ" altLang="cs-CZ" sz="1600" b="1">
              <a:solidFill>
                <a:schemeClr val="accent1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491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9" grpId="0" animBg="1" autoUpdateAnimBg="0"/>
      <p:bldP spid="380930" grpId="0" animBg="1"/>
      <p:bldP spid="380931" grpId="0" animBg="1"/>
      <p:bldP spid="380932" grpId="0" autoUpdateAnimBg="0"/>
      <p:bldP spid="380933" grpId="0" autoUpdateAnimBg="0"/>
      <p:bldP spid="380934" grpId="0" autoUpdateAnimBg="0"/>
      <p:bldP spid="380935" grpId="0" autoUpdateAnimBg="0"/>
      <p:bldP spid="380940" grpId="0" animBg="1" autoUpdateAnimBg="0"/>
      <p:bldP spid="380941" grpId="0" animBg="1" autoUpdateAnimBg="0"/>
      <p:bldP spid="380942" grpId="0" animBg="1" autoUpdateAnimBg="0"/>
      <p:bldP spid="378887" grpId="0" animBg="1" autoUpdateAnimBg="0"/>
      <p:bldP spid="377862" grpId="0" animBg="1" autoUpdateAnimBg="0"/>
      <p:bldP spid="377863" grpId="0" animBg="1" autoUpdateAnimBg="0"/>
      <p:bldP spid="37683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zřejmé spojení druhu sportu s typem temperamentu</a:t>
            </a:r>
          </a:p>
          <a:p>
            <a:r>
              <a:rPr lang="cs-CZ" dirty="0" smtClean="0"/>
              <a:t>Způsob práce</a:t>
            </a:r>
          </a:p>
          <a:p>
            <a:r>
              <a:rPr lang="cs-CZ" dirty="0" smtClean="0"/>
              <a:t>Nezávislé posouzení</a:t>
            </a:r>
          </a:p>
          <a:p>
            <a:r>
              <a:rPr lang="cs-CZ" dirty="0" smtClean="0"/>
              <a:t>Základní přehled, východisko pro diskusi</a:t>
            </a:r>
          </a:p>
          <a:p>
            <a:r>
              <a:rPr lang="cs-CZ" dirty="0" smtClean="0"/>
              <a:t>Big Five</a:t>
            </a:r>
          </a:p>
          <a:p>
            <a:pPr lvl="1"/>
            <a:r>
              <a:rPr lang="cs-CZ" dirty="0" smtClean="0"/>
              <a:t>Otevřenost, neuroticismus, svědomitost, extroverze, přívětivost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Big five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Otevřenost vůči zkušenosti </a:t>
            </a:r>
            <a:r>
              <a:rPr lang="cs-CZ" dirty="0" smtClean="0"/>
              <a:t>– zvědavost, vynalézavost × opatrnost</a:t>
            </a:r>
          </a:p>
          <a:p>
            <a:r>
              <a:rPr lang="cs-CZ" b="1" dirty="0" smtClean="0"/>
              <a:t>Svědomitost</a:t>
            </a:r>
            <a:r>
              <a:rPr lang="cs-CZ" dirty="0" smtClean="0"/>
              <a:t> – pečlivost × bezstarostnost</a:t>
            </a:r>
          </a:p>
          <a:p>
            <a:r>
              <a:rPr lang="cs-CZ" b="1" dirty="0" err="1" smtClean="0"/>
              <a:t>Extraverze</a:t>
            </a:r>
            <a:r>
              <a:rPr lang="cs-CZ" dirty="0" smtClean="0"/>
              <a:t> – iniciativa, otevřenost, sociabilita × zdrženlivost, samotářství</a:t>
            </a:r>
          </a:p>
          <a:p>
            <a:r>
              <a:rPr lang="cs-CZ" b="1" dirty="0" smtClean="0"/>
              <a:t>Přívětivost </a:t>
            </a:r>
            <a:r>
              <a:rPr lang="cs-CZ" dirty="0" smtClean="0"/>
              <a:t>– přátelskost, soucitnost × chlad, antagonismus</a:t>
            </a:r>
          </a:p>
          <a:p>
            <a:r>
              <a:rPr lang="cs-CZ" b="1" dirty="0" smtClean="0"/>
              <a:t>Emocionální stabilita </a:t>
            </a:r>
            <a:r>
              <a:rPr lang="cs-CZ" dirty="0" smtClean="0"/>
              <a:t>– citová stálost × </a:t>
            </a:r>
            <a:r>
              <a:rPr lang="cs-CZ" dirty="0" err="1" smtClean="0"/>
              <a:t>neurotismus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796</TotalTime>
  <Words>679</Words>
  <Application>Microsoft Office PowerPoint</Application>
  <PresentationFormat>Předvádění na obrazovce (4:3)</PresentationFormat>
  <Paragraphs>124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Modul</vt:lpstr>
      <vt:lpstr>OSOBNOST  </vt:lpstr>
      <vt:lpstr>Základní dělení psychických vlastností</vt:lpstr>
      <vt:lpstr>Osobnost</vt:lpstr>
      <vt:lpstr>Temperament</vt:lpstr>
      <vt:lpstr>Eysenckova typologie</vt:lpstr>
      <vt:lpstr>Snímek 6</vt:lpstr>
      <vt:lpstr>Snímek 7</vt:lpstr>
      <vt:lpstr>Poznámky</vt:lpstr>
      <vt:lpstr>Big five</vt:lpstr>
      <vt:lpstr>Sangvinik ve sportu</vt:lpstr>
      <vt:lpstr>Cholerik ve sportu</vt:lpstr>
      <vt:lpstr>Flegmatik ve sportu</vt:lpstr>
      <vt:lpstr>Melancholik ve sportu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sportovce</dc:title>
  <dc:creator>fujitsu</dc:creator>
  <cp:lastModifiedBy>Adnan</cp:lastModifiedBy>
  <cp:revision>39</cp:revision>
  <dcterms:created xsi:type="dcterms:W3CDTF">2014-09-29T10:34:02Z</dcterms:created>
  <dcterms:modified xsi:type="dcterms:W3CDTF">2016-05-17T00:32:01Z</dcterms:modified>
</cp:coreProperties>
</file>