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6978E-5D86-470F-8538-9EDD4769D7E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EE51-C974-41D2-B0C2-BDEF4AE14D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D324B-EEDF-4561-A7CC-B2A478D4E7B6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0B4C9-1A5B-4D1F-8276-F0CAEE18CD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Mgr. Michal Šafář, Ph.D. 2005</a:t>
            </a: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r>
              <a:rPr lang="cs-CZ" sz="1600"/>
              <a:t>- Dva základní - krajní -  přístupy k trénování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Mgr. Michal Šafář, Ph.D. 2005</a:t>
            </a: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632431"/>
            <a:ext cx="5211551" cy="4549709"/>
          </a:xfrm>
        </p:spPr>
        <p:txBody>
          <a:bodyPr/>
          <a:lstStyle/>
          <a:p>
            <a:r>
              <a:rPr lang="cs-CZ" sz="1600"/>
              <a:t>Hodnota mého JÁ, mého sebevědomí je bezprostředně spjata s výsledkem hráče. Vítězství je spojeno s nárůstem sebevědomí, porážka s jeho poklesem. poklesem.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Mgr. Michal Šafář, Ph.D. 2005</a:t>
            </a: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r>
              <a:rPr lang="cs-CZ" sz="1600"/>
              <a:t>Hodnota trenérství je vztahu se svým svěřencem, trenér intenzívně prožívá sportovcovi úspěchy a neúspěchy, ale nespojuje je přímo s vlastním sebehodnocením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Mgr. Michal Šafář, Ph.D. 2005</a:t>
            </a:r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Mgr. Michal Šafář, Ph.D. 2005</a:t>
            </a:r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EB4C6B-214A-45A2-B5D6-AEE6B9672A50}" type="datetimeFigureOut">
              <a:rPr lang="cs-CZ" smtClean="0"/>
              <a:pPr/>
              <a:t>16.5.2016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A0ECFB-CE82-4F40-AF4F-0E66DD45B9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Osobnost trenéra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www.psychologie-sportu.cz                                                      </a:t>
            </a:r>
          </a:p>
        </p:txBody>
      </p:sp>
      <p:sp>
        <p:nvSpPr>
          <p:cNvPr id="5222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752600"/>
            <a:ext cx="8305800" cy="4572000"/>
          </a:xfrm>
        </p:spPr>
        <p:txBody>
          <a:bodyPr/>
          <a:lstStyle/>
          <a:p>
            <a:pPr marL="342900" indent="-342900"/>
            <a:r>
              <a:rPr lang="cs-CZ" sz="2400" b="1" dirty="0">
                <a:latin typeface="Times New Roman" pitchFamily="18" charset="0"/>
              </a:rPr>
              <a:t>výsledky jsou důležité, ale ne za každou cenu</a:t>
            </a:r>
          </a:p>
          <a:p>
            <a:pPr marL="342900" indent="-342900"/>
            <a:r>
              <a:rPr lang="cs-CZ" sz="2400" b="1" dirty="0">
                <a:solidFill>
                  <a:schemeClr val="accent2"/>
                </a:solidFill>
                <a:latin typeface="Times New Roman" pitchFamily="18" charset="0"/>
              </a:rPr>
              <a:t>neúspěch má svůj význam</a:t>
            </a:r>
            <a:r>
              <a:rPr lang="cs-CZ" sz="2400" b="1" dirty="0">
                <a:latin typeface="Times New Roman" pitchFamily="18" charset="0"/>
              </a:rPr>
              <a:t>, když se z něj dokážeme poučit</a:t>
            </a:r>
          </a:p>
          <a:p>
            <a:pPr marL="342900" indent="-342900"/>
            <a:r>
              <a:rPr lang="cs-CZ" sz="2400" b="1" dirty="0">
                <a:latin typeface="Times New Roman" pitchFamily="18" charset="0"/>
              </a:rPr>
              <a:t>respekt k názorům svěřence</a:t>
            </a:r>
          </a:p>
          <a:p>
            <a:pPr marL="342900" indent="-342900"/>
            <a:r>
              <a:rPr lang="cs-CZ" sz="2400" b="1" dirty="0">
                <a:latin typeface="Times New Roman" pitchFamily="18" charset="0"/>
              </a:rPr>
              <a:t>sportovci  záleží na vlastním </a:t>
            </a:r>
            <a:r>
              <a:rPr lang="cs-CZ" sz="2400" b="1" dirty="0" smtClean="0">
                <a:latin typeface="Times New Roman" pitchFamily="18" charset="0"/>
              </a:rPr>
              <a:t>výsledku</a:t>
            </a:r>
            <a:endParaRPr lang="cs-CZ" sz="24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/>
            <a:r>
              <a:rPr lang="cs-CZ" sz="2400" b="1" dirty="0">
                <a:latin typeface="Times New Roman" pitchFamily="18" charset="0"/>
              </a:rPr>
              <a:t>důraz na zdraví, prožitek radosti, spokojenost a osobní </a:t>
            </a:r>
            <a:r>
              <a:rPr lang="cs-CZ" sz="2400" b="1" dirty="0" smtClean="0">
                <a:latin typeface="Times New Roman" pitchFamily="18" charset="0"/>
              </a:rPr>
              <a:t>rozvoj, odpovědnost</a:t>
            </a:r>
            <a:endParaRPr lang="cs-CZ" sz="2400" b="1" dirty="0">
              <a:latin typeface="Times New Roman" pitchFamily="18" charset="0"/>
            </a:endParaRPr>
          </a:p>
          <a:p>
            <a:pPr marL="342900" indent="-342900"/>
            <a:r>
              <a:rPr lang="cs-CZ" sz="2400" b="1" dirty="0">
                <a:latin typeface="Times New Roman" pitchFamily="18" charset="0"/>
              </a:rPr>
              <a:t>prohra nesnižuje pocit naší osobní hodnoty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342900" indent="-342900" algn="ctr">
              <a:lnSpc>
                <a:spcPct val="0"/>
              </a:lnSpc>
              <a:buFont typeface="Wingdings" pitchFamily="2" charset="2"/>
              <a:buNone/>
            </a:pPr>
            <a:endParaRPr lang="cs-CZ" sz="2400" dirty="0">
              <a:solidFill>
                <a:srgbClr val="FFFF0F"/>
              </a:solidFill>
              <a:latin typeface="Times New Roman" pitchFamily="18" charset="0"/>
            </a:endParaRPr>
          </a:p>
          <a:p>
            <a:pPr marL="342900" indent="-342900" algn="ctr">
              <a:buFont typeface="Wingdings" pitchFamily="2" charset="2"/>
              <a:buNone/>
            </a:pPr>
            <a:endParaRPr lang="cs-CZ" sz="2400" dirty="0">
              <a:solidFill>
                <a:srgbClr val="FFFF0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39552" y="332656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cs-CZ" sz="3600" b="1" dirty="0">
                <a:latin typeface="+mj-lt"/>
                <a:cs typeface="Arial" pitchFamily="34" charset="0"/>
              </a:rPr>
              <a:t>Na svěřence zaměřený </a:t>
            </a:r>
            <a:r>
              <a:rPr lang="cs-CZ" sz="3600" b="1" dirty="0" err="1" smtClean="0">
                <a:latin typeface="+mj-lt"/>
                <a:cs typeface="Arial" pitchFamily="34" charset="0"/>
              </a:rPr>
              <a:t>trénér</a:t>
            </a:r>
            <a:endParaRPr lang="cs-CZ" sz="3600" b="1" dirty="0">
              <a:latin typeface="+mj-lt"/>
              <a:cs typeface="Arial" pitchFamily="34" charset="0"/>
            </a:endParaRPr>
          </a:p>
        </p:txBody>
      </p:sp>
      <p:pic>
        <p:nvPicPr>
          <p:cNvPr id="52229" name="Picture 5" descr="Safety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651649">
            <a:off x="7086600" y="5334000"/>
            <a:ext cx="1628775" cy="111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www.psychologie-sportu.cz                                                      </a:t>
            </a:r>
          </a:p>
        </p:txBody>
      </p:sp>
      <p:sp>
        <p:nvSpPr>
          <p:cNvPr id="24985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610600" cy="4267200"/>
          </a:xfrm>
        </p:spPr>
        <p:txBody>
          <a:bodyPr/>
          <a:lstStyle/>
          <a:p>
            <a:r>
              <a:rPr lang="cs-CZ" sz="2400" dirty="0">
                <a:latin typeface="Times New Roman" pitchFamily="18" charset="0"/>
              </a:rPr>
              <a:t>Takto popsány mohou tyto základní přístupy působit schematicky a jednoznačně -  na svěřence orientovaný přístup správně, ale utopisticky; na výsledky orientovaný přístup špatně, ale upřímně - kdo nechce výsledky, že…</a:t>
            </a:r>
          </a:p>
          <a:p>
            <a:pPr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</a:rPr>
              <a:t>Tyto dva přístupy jsou jen málokdy 100% vyhraněné, spíše se každý sportovní pedagog v průběhu kariéry pohybuje mezi těmito krajními body.</a:t>
            </a:r>
          </a:p>
        </p:txBody>
      </p:sp>
      <p:sp>
        <p:nvSpPr>
          <p:cNvPr id="249859" name="Rectangle 3"/>
          <p:cNvSpPr>
            <a:spLocks noChangeArrowheads="1"/>
          </p:cNvSpPr>
          <p:nvPr/>
        </p:nvSpPr>
        <p:spPr bwMode="auto">
          <a:xfrm>
            <a:off x="467544" y="476672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cs-CZ" sz="3600" b="1" dirty="0">
                <a:latin typeface="+mj-lt"/>
              </a:rPr>
              <a:t>Realita</a:t>
            </a:r>
          </a:p>
        </p:txBody>
      </p:sp>
      <p:pic>
        <p:nvPicPr>
          <p:cNvPr id="249860" name="Picture 4" descr="juggle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15288" y="5181600"/>
            <a:ext cx="642937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www.psychologie-sportu.cz                                                      </a:t>
            </a:r>
          </a:p>
        </p:txBody>
      </p:sp>
      <p:sp>
        <p:nvSpPr>
          <p:cNvPr id="251906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28600" y="1752600"/>
            <a:ext cx="8610600" cy="41910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cs-CZ" sz="2400" b="1">
                <a:latin typeface="Times New Roman" pitchFamily="18" charset="0"/>
              </a:rPr>
              <a:t>Co uděláte se sportovcem před nejdůležitější soutěží sezóny; když víte, že je zraněn a že je 10% pravděpodobnost že se mu toto zranění zhorší tak, že do budoucna trvale zhorší kvalitu jeho života?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None/>
            </a:pPr>
            <a:endParaRPr lang="cs-CZ" sz="1200" b="1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cs-CZ" sz="2400" b="1">
                <a:latin typeface="Times New Roman" pitchFamily="18" charset="0"/>
              </a:rPr>
              <a:t>Jak ohodnotíte svého svěřence, který podal dobrý výkon, přesto v důležitém zápase prohrál ?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None/>
            </a:pPr>
            <a:endParaRPr lang="cs-CZ" sz="1200" b="1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cs-CZ" sz="2400" b="1">
                <a:latin typeface="Times New Roman" pitchFamily="18" charset="0"/>
              </a:rPr>
              <a:t>Jak budete přistupovat ke svěřenci s malým množstvím talentu, ale vysokou motivací a tréninkovou morálkou, od kterého se dají slušné výsledky očekávat až v horizontu několika let?</a:t>
            </a:r>
            <a:r>
              <a:rPr lang="cs-CZ" sz="2400">
                <a:latin typeface="Times New Roman" pitchFamily="18" charset="0"/>
              </a:rPr>
              <a:t> (tedy  v době, kdy už ho nepovedete…)</a:t>
            </a:r>
            <a:endParaRPr lang="cs-CZ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51907" name="Rectangle 3"/>
          <p:cNvSpPr>
            <a:spLocks noChangeArrowheads="1"/>
          </p:cNvSpPr>
          <p:nvPr/>
        </p:nvSpPr>
        <p:spPr bwMode="auto">
          <a:xfrm>
            <a:off x="467544" y="54868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cs-CZ" sz="3200" b="1" dirty="0"/>
              <a:t>Realita</a:t>
            </a:r>
          </a:p>
        </p:txBody>
      </p:sp>
      <p:pic>
        <p:nvPicPr>
          <p:cNvPr id="251908" name="Picture 4" descr="0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5463" y="5486400"/>
            <a:ext cx="723900" cy="800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trenéra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by měl být trenér?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sk-SK" sz="2900" dirty="0" err="1" smtClean="0"/>
              <a:t>Orientace</a:t>
            </a:r>
            <a:r>
              <a:rPr lang="sk-SK" sz="2900" dirty="0" smtClean="0"/>
              <a:t> na </a:t>
            </a:r>
            <a:r>
              <a:rPr lang="sk-SK" sz="2900" dirty="0" err="1" smtClean="0"/>
              <a:t>úspěch</a:t>
            </a:r>
            <a:endParaRPr lang="sk-SK" sz="2900" dirty="0" smtClean="0"/>
          </a:p>
          <a:p>
            <a:pPr lvl="1"/>
            <a:r>
              <a:rPr lang="sk-SK" sz="2900" dirty="0" smtClean="0"/>
              <a:t>Spíše </a:t>
            </a:r>
            <a:r>
              <a:rPr lang="sk-SK" sz="2900" dirty="0" err="1" smtClean="0"/>
              <a:t>extroverze</a:t>
            </a:r>
            <a:endParaRPr lang="sk-SK" sz="2900" dirty="0" smtClean="0"/>
          </a:p>
          <a:p>
            <a:pPr lvl="1"/>
            <a:r>
              <a:rPr lang="sk-SK" sz="2900" dirty="0" err="1" smtClean="0"/>
              <a:t>Herectví</a:t>
            </a:r>
            <a:r>
              <a:rPr lang="sk-SK" sz="2900" dirty="0" smtClean="0"/>
              <a:t> </a:t>
            </a:r>
          </a:p>
          <a:p>
            <a:pPr lvl="1"/>
            <a:r>
              <a:rPr lang="sk-SK" sz="2900" dirty="0" err="1" smtClean="0"/>
              <a:t>Spravedlivost</a:t>
            </a:r>
            <a:endParaRPr lang="sk-SK" sz="2900" dirty="0" smtClean="0"/>
          </a:p>
          <a:p>
            <a:pPr lvl="1"/>
            <a:r>
              <a:rPr lang="sk-SK" sz="2900" dirty="0" err="1" smtClean="0"/>
              <a:t>Vůdcovství</a:t>
            </a:r>
            <a:endParaRPr lang="sk-SK" sz="2900" dirty="0" smtClean="0"/>
          </a:p>
          <a:p>
            <a:pPr lvl="1"/>
            <a:r>
              <a:rPr lang="sk-SK" sz="2900" dirty="0" err="1" smtClean="0"/>
              <a:t>Empatičnost</a:t>
            </a:r>
            <a:endParaRPr lang="sk-SK" sz="2900" dirty="0" smtClean="0"/>
          </a:p>
          <a:p>
            <a:pPr lvl="1"/>
            <a:r>
              <a:rPr lang="sk-SK" sz="2900" dirty="0" smtClean="0"/>
              <a:t>Asertivita</a:t>
            </a:r>
          </a:p>
          <a:p>
            <a:pPr lvl="1"/>
            <a:r>
              <a:rPr lang="sk-SK" sz="2900" dirty="0" err="1" smtClean="0"/>
              <a:t>Charisma</a:t>
            </a:r>
            <a:r>
              <a:rPr lang="sk-SK" sz="2900" dirty="0" smtClean="0"/>
              <a:t> – vlastní </a:t>
            </a:r>
            <a:r>
              <a:rPr lang="sk-SK" sz="2900" dirty="0" err="1" smtClean="0"/>
              <a:t>styl</a:t>
            </a:r>
            <a:endParaRPr lang="sk-SK" sz="2900" dirty="0" smtClean="0"/>
          </a:p>
          <a:p>
            <a:pPr lvl="1"/>
            <a:r>
              <a:rPr lang="cs-CZ" sz="2900" dirty="0" smtClean="0"/>
              <a:t>poradce a přítel, "vztažná osoba„</a:t>
            </a:r>
          </a:p>
          <a:p>
            <a:pPr lvl="1"/>
            <a:r>
              <a:rPr lang="cs-CZ" sz="2900" dirty="0" smtClean="0"/>
              <a:t>rádce při volbě sportovní kariéry</a:t>
            </a:r>
          </a:p>
          <a:p>
            <a:pPr lvl="1"/>
            <a:r>
              <a:rPr lang="cs-CZ" sz="2900" dirty="0" smtClean="0"/>
              <a:t>hledač dobrých vlastností</a:t>
            </a:r>
          </a:p>
          <a:p>
            <a:pPr lvl="1"/>
            <a:r>
              <a:rPr lang="cs-CZ" sz="2900" dirty="0" smtClean="0"/>
              <a:t>znalcem duševního života sportovců</a:t>
            </a:r>
          </a:p>
          <a:p>
            <a:pPr lvl="1"/>
            <a:r>
              <a:rPr lang="cs-CZ" sz="2900" dirty="0" smtClean="0"/>
              <a:t>opora </a:t>
            </a:r>
          </a:p>
          <a:p>
            <a:pPr lvl="1"/>
            <a:r>
              <a:rPr lang="cs-CZ" sz="2900" dirty="0" smtClean="0"/>
              <a:t>Nositel myšlenek fair play</a:t>
            </a:r>
          </a:p>
          <a:p>
            <a:pPr lvl="1"/>
            <a:r>
              <a:rPr lang="cs-CZ" sz="2900" dirty="0" smtClean="0"/>
              <a:t>Vývoj role podle věku svěřence</a:t>
            </a:r>
            <a:endParaRPr lang="cs-CZ" sz="2000" dirty="0" smtClean="0"/>
          </a:p>
          <a:p>
            <a:pPr lvl="1"/>
            <a:r>
              <a:rPr lang="cs-CZ" sz="2900" dirty="0" smtClean="0"/>
              <a:t>Stabilizovaná, vyrovnaná a zkušená osobnost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Sebepoznání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</a:rPr>
              <a:t>Každý člověk má schopnost učit se, vstřebávat nové zkušenosti a na jejich základě měnit své postoje.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</a:rPr>
              <a:t>Jedním ze základních předpokladů, aby toho byl člověk schopen je rozvíjení schopnosti sebeuvědomění, sebereflexe.</a:t>
            </a:r>
            <a:endParaRPr lang="cs-CZ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cs-CZ" dirty="0" smtClean="0"/>
              <a:t>Podklad pro seberozvoj, práci sám na sobě</a:t>
            </a:r>
          </a:p>
          <a:p>
            <a:r>
              <a:rPr lang="cs-CZ" dirty="0" smtClean="0"/>
              <a:t>Trenér pracuje se svou osobností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Johariho</a:t>
            </a:r>
            <a:r>
              <a:rPr lang="cs-CZ" dirty="0" smtClean="0"/>
              <a:t> okno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D:\Michal\Brno\Výuka Brno\Psychologie koučování\Johari_Windo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6336704" cy="505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Johariho</a:t>
            </a:r>
            <a:r>
              <a:rPr lang="cs-CZ" dirty="0" smtClean="0"/>
              <a:t> okno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3">
            <a:normAutofit fontScale="55000" lnSpcReduction="20000"/>
          </a:bodyPr>
          <a:lstStyle/>
          <a:p>
            <a:r>
              <a:rPr lang="cs-CZ" b="1" dirty="0" smtClean="0"/>
              <a:t>agresivní</a:t>
            </a:r>
          </a:p>
          <a:p>
            <a:r>
              <a:rPr lang="cs-CZ" b="1" dirty="0" err="1" smtClean="0"/>
              <a:t>Ambivertní</a:t>
            </a:r>
            <a:endParaRPr lang="cs-CZ" b="1" dirty="0" smtClean="0"/>
          </a:p>
          <a:p>
            <a:r>
              <a:rPr lang="cs-CZ" b="1" dirty="0" smtClean="0"/>
              <a:t>asertivní</a:t>
            </a:r>
          </a:p>
          <a:p>
            <a:r>
              <a:rPr lang="cs-CZ" b="1" dirty="0" smtClean="0"/>
              <a:t>bezprostřední</a:t>
            </a:r>
          </a:p>
          <a:p>
            <a:r>
              <a:rPr lang="cs-CZ" b="1" dirty="0" smtClean="0"/>
              <a:t>bystrý</a:t>
            </a:r>
          </a:p>
          <a:p>
            <a:r>
              <a:rPr lang="cs-CZ" b="1" dirty="0" smtClean="0"/>
              <a:t>citlivý</a:t>
            </a:r>
          </a:p>
          <a:p>
            <a:r>
              <a:rPr lang="cs-CZ" b="1" dirty="0" smtClean="0"/>
              <a:t>důstojný</a:t>
            </a:r>
          </a:p>
          <a:p>
            <a:r>
              <a:rPr lang="cs-CZ" b="1" dirty="0" smtClean="0"/>
              <a:t>důvtipný</a:t>
            </a:r>
          </a:p>
          <a:p>
            <a:r>
              <a:rPr lang="cs-CZ" b="1" dirty="0" smtClean="0"/>
              <a:t>energický</a:t>
            </a:r>
          </a:p>
          <a:p>
            <a:r>
              <a:rPr lang="cs-CZ" b="1" dirty="0" smtClean="0"/>
              <a:t>extrovertní</a:t>
            </a:r>
          </a:p>
          <a:p>
            <a:r>
              <a:rPr lang="cs-CZ" b="1" dirty="0" smtClean="0"/>
              <a:t>hloubavý</a:t>
            </a:r>
          </a:p>
          <a:p>
            <a:r>
              <a:rPr lang="cs-CZ" b="1" dirty="0" smtClean="0"/>
              <a:t>hrdý</a:t>
            </a:r>
          </a:p>
          <a:p>
            <a:r>
              <a:rPr lang="cs-CZ" b="1" dirty="0" smtClean="0"/>
              <a:t>idealistický</a:t>
            </a:r>
          </a:p>
          <a:p>
            <a:r>
              <a:rPr lang="cs-CZ" b="1" dirty="0" smtClean="0"/>
              <a:t>informovaný</a:t>
            </a:r>
          </a:p>
          <a:p>
            <a:r>
              <a:rPr lang="cs-CZ" b="1" dirty="0" smtClean="0"/>
              <a:t>inteligentní</a:t>
            </a:r>
          </a:p>
          <a:p>
            <a:r>
              <a:rPr lang="cs-CZ" b="1" dirty="0" smtClean="0"/>
              <a:t>introvertní</a:t>
            </a:r>
          </a:p>
          <a:p>
            <a:r>
              <a:rPr lang="cs-CZ" b="1" dirty="0" smtClean="0"/>
              <a:t>klidný</a:t>
            </a:r>
          </a:p>
          <a:p>
            <a:r>
              <a:rPr lang="cs-CZ" b="1" dirty="0" smtClean="0"/>
              <a:t>laskavý</a:t>
            </a:r>
          </a:p>
          <a:p>
            <a:r>
              <a:rPr lang="cs-CZ" b="1" dirty="0" smtClean="0"/>
              <a:t>logický</a:t>
            </a:r>
          </a:p>
          <a:p>
            <a:r>
              <a:rPr lang="cs-CZ" b="1" dirty="0" smtClean="0"/>
              <a:t>láskyplný</a:t>
            </a:r>
          </a:p>
          <a:p>
            <a:r>
              <a:rPr lang="cs-CZ" b="1" dirty="0" smtClean="0"/>
              <a:t>milý</a:t>
            </a:r>
          </a:p>
          <a:p>
            <a:r>
              <a:rPr lang="cs-CZ" b="1" dirty="0" smtClean="0"/>
              <a:t>moudrý</a:t>
            </a:r>
          </a:p>
          <a:p>
            <a:r>
              <a:rPr lang="cs-CZ" b="1" dirty="0" smtClean="0"/>
              <a:t>napjatý</a:t>
            </a:r>
          </a:p>
          <a:p>
            <a:r>
              <a:rPr lang="cs-CZ" b="1" dirty="0" smtClean="0"/>
              <a:t>nervózní</a:t>
            </a:r>
          </a:p>
          <a:p>
            <a:r>
              <a:rPr lang="cs-CZ" b="1" dirty="0" smtClean="0"/>
              <a:t>nesmělý</a:t>
            </a:r>
          </a:p>
          <a:p>
            <a:r>
              <a:rPr lang="cs-CZ" b="1" dirty="0" smtClean="0"/>
              <a:t>nezávislý</a:t>
            </a:r>
          </a:p>
          <a:p>
            <a:r>
              <a:rPr lang="cs-CZ" b="1" dirty="0" smtClean="0"/>
              <a:t>ochotný</a:t>
            </a:r>
          </a:p>
          <a:p>
            <a:r>
              <a:rPr lang="cs-CZ" b="1" dirty="0" smtClean="0"/>
              <a:t>odvážný</a:t>
            </a:r>
          </a:p>
          <a:p>
            <a:r>
              <a:rPr lang="cs-CZ" b="1" dirty="0" smtClean="0"/>
              <a:t>optimistický</a:t>
            </a:r>
          </a:p>
          <a:p>
            <a:r>
              <a:rPr lang="cs-CZ" b="1" dirty="0" smtClean="0"/>
              <a:t>organizovaný</a:t>
            </a:r>
          </a:p>
          <a:p>
            <a:r>
              <a:rPr lang="cs-CZ" b="1" dirty="0" smtClean="0"/>
              <a:t>plachý</a:t>
            </a:r>
          </a:p>
          <a:p>
            <a:r>
              <a:rPr lang="cs-CZ" b="1" dirty="0" smtClean="0"/>
              <a:t>pošetilý</a:t>
            </a:r>
          </a:p>
          <a:p>
            <a:r>
              <a:rPr lang="cs-CZ" b="1" dirty="0" smtClean="0"/>
              <a:t>praktický</a:t>
            </a:r>
          </a:p>
          <a:p>
            <a:r>
              <a:rPr lang="cs-CZ" b="1" dirty="0" smtClean="0"/>
              <a:t>přijímající</a:t>
            </a:r>
          </a:p>
          <a:p>
            <a:r>
              <a:rPr lang="cs-CZ" b="1" dirty="0" smtClean="0"/>
              <a:t>přizpůsobivý</a:t>
            </a:r>
          </a:p>
          <a:p>
            <a:r>
              <a:rPr lang="cs-CZ" b="1" dirty="0" smtClean="0"/>
              <a:t>schopný</a:t>
            </a:r>
          </a:p>
          <a:p>
            <a:r>
              <a:rPr lang="cs-CZ" b="1" dirty="0" smtClean="0"/>
              <a:t>sebejistý</a:t>
            </a:r>
          </a:p>
          <a:p>
            <a:r>
              <a:rPr lang="cs-CZ" b="1" dirty="0" smtClean="0"/>
              <a:t>skromný</a:t>
            </a:r>
          </a:p>
          <a:p>
            <a:r>
              <a:rPr lang="cs-CZ" b="1" dirty="0" smtClean="0"/>
              <a:t>složitý</a:t>
            </a:r>
          </a:p>
          <a:p>
            <a:r>
              <a:rPr lang="cs-CZ" b="1" dirty="0" smtClean="0"/>
              <a:t>Soucitný</a:t>
            </a:r>
          </a:p>
          <a:p>
            <a:r>
              <a:rPr lang="cs-CZ" b="1" dirty="0" smtClean="0"/>
              <a:t>spolehlivý</a:t>
            </a:r>
          </a:p>
          <a:p>
            <a:r>
              <a:rPr lang="cs-CZ" b="1" dirty="0" smtClean="0"/>
              <a:t>starostlivý</a:t>
            </a:r>
          </a:p>
          <a:p>
            <a:r>
              <a:rPr lang="cs-CZ" b="1" dirty="0" smtClean="0"/>
              <a:t>trpělivý</a:t>
            </a:r>
          </a:p>
          <a:p>
            <a:r>
              <a:rPr lang="cs-CZ" b="1" dirty="0" smtClean="0"/>
              <a:t>upravený</a:t>
            </a:r>
          </a:p>
          <a:p>
            <a:r>
              <a:rPr lang="cs-CZ" b="1" dirty="0" smtClean="0"/>
              <a:t>uvolněný</a:t>
            </a:r>
          </a:p>
          <a:p>
            <a:r>
              <a:rPr lang="cs-CZ" b="1" dirty="0" smtClean="0"/>
              <a:t>veselý</a:t>
            </a:r>
          </a:p>
          <a:p>
            <a:r>
              <a:rPr lang="cs-CZ" b="1" dirty="0" smtClean="0"/>
              <a:t>vnímavý</a:t>
            </a:r>
          </a:p>
          <a:p>
            <a:r>
              <a:rPr lang="cs-CZ" b="1" dirty="0" smtClean="0"/>
              <a:t>vyspělý</a:t>
            </a:r>
          </a:p>
          <a:p>
            <a:r>
              <a:rPr lang="cs-CZ" b="1" dirty="0" smtClean="0"/>
              <a:t>výkonný</a:t>
            </a:r>
          </a:p>
          <a:p>
            <a:r>
              <a:rPr lang="cs-CZ" b="1" dirty="0" smtClean="0"/>
              <a:t>vřelý</a:t>
            </a:r>
          </a:p>
          <a:p>
            <a:r>
              <a:rPr lang="cs-CZ" b="1" dirty="0" smtClean="0"/>
              <a:t>všímavý</a:t>
            </a:r>
          </a:p>
          <a:p>
            <a:r>
              <a:rPr lang="cs-CZ" b="1" dirty="0" smtClean="0"/>
              <a:t>zbožný</a:t>
            </a:r>
          </a:p>
          <a:p>
            <a:r>
              <a:rPr lang="cs-CZ" b="1" dirty="0" smtClean="0"/>
              <a:t>zvídavý</a:t>
            </a:r>
          </a:p>
          <a:p>
            <a:r>
              <a:rPr lang="cs-CZ" b="1" dirty="0" smtClean="0"/>
              <a:t>štědrý</a:t>
            </a:r>
          </a:p>
          <a:p>
            <a:r>
              <a:rPr lang="cs-CZ" b="1" dirty="0" smtClean="0"/>
              <a:t>šťastný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Slepá skvrna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zakrývá nějaké naše slabé, citlivé místo v prožívání</a:t>
            </a:r>
          </a:p>
          <a:p>
            <a:pPr lvl="0"/>
            <a:r>
              <a:rPr lang="cs-CZ" dirty="0" smtClean="0"/>
              <a:t>je psychickým obraným mechanismem našeho Já proti informacím, které jsou v rozporu s tím jak se vnímáme a hodnotíme. </a:t>
            </a:r>
          </a:p>
          <a:p>
            <a:pPr lvl="0"/>
            <a:r>
              <a:rPr lang="cs-CZ" dirty="0" smtClean="0"/>
              <a:t>projevuje se v celém kontinuu od běžných denních až po extrémní situace. </a:t>
            </a:r>
          </a:p>
          <a:p>
            <a:pPr lvl="0"/>
            <a:r>
              <a:rPr lang="cs-CZ" dirty="0" smtClean="0"/>
              <a:t>popření, vytěsnění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www.psychologie-sportu.cz                                                     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533400" y="1981200"/>
            <a:ext cx="8610600" cy="2209800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</a:rPr>
              <a:t>Dva základní pedagogické přístupy:</a:t>
            </a:r>
          </a:p>
          <a:p>
            <a:pPr lvl="1"/>
            <a:r>
              <a:rPr lang="cs-CZ" sz="2400" dirty="0">
                <a:latin typeface="Times New Roman" pitchFamily="18" charset="0"/>
              </a:rPr>
              <a:t>Na svěřence orientovaný pedagog</a:t>
            </a:r>
          </a:p>
          <a:p>
            <a:pPr lvl="1"/>
            <a:r>
              <a:rPr lang="cs-CZ" sz="2400" dirty="0">
                <a:latin typeface="Times New Roman" pitchFamily="18" charset="0"/>
              </a:rPr>
              <a:t>Na výsledek orientovaný pedagog</a:t>
            </a:r>
          </a:p>
          <a:p>
            <a:pPr algn="ctr">
              <a:lnSpc>
                <a:spcPct val="0"/>
              </a:lnSpc>
              <a:buFont typeface="Wingdings" pitchFamily="2" charset="2"/>
              <a:buNone/>
            </a:pPr>
            <a:endParaRPr lang="cs-CZ" sz="2400" dirty="0">
              <a:solidFill>
                <a:srgbClr val="FFFF0F"/>
              </a:solidFill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cs-CZ" sz="2400" dirty="0">
              <a:solidFill>
                <a:srgbClr val="FFFF0F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57200" y="45720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cs-CZ" sz="3200" b="1" dirty="0">
                <a:latin typeface="+mj-lt"/>
                <a:ea typeface="GulimChe" pitchFamily="49" charset="-127"/>
              </a:rPr>
              <a:t>Praktické výstupy osobnostního nastavení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www.psychologie-sportu.cz                                                      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457200" y="1752600"/>
            <a:ext cx="7924800" cy="3962400"/>
          </a:xfrm>
        </p:spPr>
        <p:txBody>
          <a:bodyPr/>
          <a:lstStyle/>
          <a:p>
            <a:r>
              <a:rPr lang="cs-CZ" sz="2400" b="1" dirty="0">
                <a:latin typeface="Times New Roman" pitchFamily="18" charset="0"/>
              </a:rPr>
              <a:t>Hlavní jsou </a:t>
            </a:r>
            <a:r>
              <a:rPr lang="cs-CZ" sz="2400" b="1" dirty="0">
                <a:solidFill>
                  <a:schemeClr val="accent2"/>
                </a:solidFill>
                <a:latin typeface="Times New Roman" pitchFamily="18" charset="0"/>
              </a:rPr>
              <a:t>výsledky</a:t>
            </a:r>
            <a:r>
              <a:rPr lang="cs-CZ" sz="2400" b="1" dirty="0">
                <a:latin typeface="Times New Roman" pitchFamily="18" charset="0"/>
              </a:rPr>
              <a:t>- menší hodnota výkonu, zdraví a osobnostního vývoje svěřence</a:t>
            </a:r>
          </a:p>
          <a:p>
            <a:r>
              <a:rPr lang="cs-CZ" sz="2400" b="1" dirty="0">
                <a:latin typeface="Times New Roman" pitchFamily="18" charset="0"/>
              </a:rPr>
              <a:t>Orientace na </a:t>
            </a:r>
            <a:r>
              <a:rPr lang="cs-CZ" sz="2400" b="1" dirty="0">
                <a:solidFill>
                  <a:schemeClr val="accent2"/>
                </a:solidFill>
                <a:latin typeface="Times New Roman" pitchFamily="18" charset="0"/>
              </a:rPr>
              <a:t>současnost</a:t>
            </a:r>
            <a:r>
              <a:rPr lang="cs-CZ" sz="2400" b="1" dirty="0">
                <a:latin typeface="Times New Roman" pitchFamily="18" charset="0"/>
              </a:rPr>
              <a:t>, menší zřetel na budoucnost</a:t>
            </a:r>
          </a:p>
          <a:p>
            <a:r>
              <a:rPr lang="cs-CZ" sz="2400" b="1" dirty="0">
                <a:latin typeface="Times New Roman" pitchFamily="18" charset="0"/>
              </a:rPr>
              <a:t>Přímé řízení, vysoké požadavky, přísná kontrola, sankce </a:t>
            </a:r>
          </a:p>
          <a:p>
            <a:r>
              <a:rPr lang="cs-CZ" sz="2400" b="1" dirty="0">
                <a:latin typeface="Times New Roman" pitchFamily="18" charset="0"/>
              </a:rPr>
              <a:t>Poslušnost, kázeň</a:t>
            </a:r>
          </a:p>
          <a:p>
            <a:r>
              <a:rPr lang="cs-CZ" sz="2400" b="1" dirty="0">
                <a:latin typeface="Times New Roman" pitchFamily="18" charset="0"/>
              </a:rPr>
              <a:t>Metoda cukru a biče</a:t>
            </a:r>
          </a:p>
          <a:p>
            <a:r>
              <a:rPr lang="cs-CZ" sz="2400" b="1" dirty="0">
                <a:latin typeface="Times New Roman" pitchFamily="18" charset="0"/>
              </a:rPr>
              <a:t>Krotitel šelem</a:t>
            </a:r>
          </a:p>
          <a:p>
            <a:r>
              <a:rPr lang="cs-CZ" sz="2400" b="1" dirty="0">
                <a:solidFill>
                  <a:schemeClr val="accent2"/>
                </a:solidFill>
                <a:latin typeface="Times New Roman" pitchFamily="18" charset="0"/>
              </a:rPr>
              <a:t>Vnímání své vlastní hodnoty ve vztahu k výsledku</a:t>
            </a:r>
            <a:endParaRPr lang="cs-CZ" sz="2400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>
              <a:lnSpc>
                <a:spcPct val="0"/>
              </a:lnSpc>
              <a:buFont typeface="Wingdings" pitchFamily="2" charset="2"/>
              <a:buNone/>
            </a:pPr>
            <a:endParaRPr lang="cs-CZ" sz="2600" dirty="0">
              <a:solidFill>
                <a:srgbClr val="FFFF0F"/>
              </a:solidFill>
              <a:sym typeface="Symbol" pitchFamily="18" charset="2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83568" y="404664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cs-CZ" sz="3600" b="1" dirty="0">
                <a:ea typeface="GulimChe" pitchFamily="49" charset="-127"/>
              </a:rPr>
              <a:t>Na výsledek zaměřený </a:t>
            </a:r>
            <a:r>
              <a:rPr lang="cs-CZ" sz="3600" b="1" dirty="0" smtClean="0">
                <a:ea typeface="GulimChe" pitchFamily="49" charset="-127"/>
              </a:rPr>
              <a:t>trenér</a:t>
            </a:r>
            <a:endParaRPr lang="cs-CZ" sz="3600" b="1" dirty="0">
              <a:ea typeface="GulimChe" pitchFamily="49" charset="-127"/>
            </a:endParaRPr>
          </a:p>
        </p:txBody>
      </p:sp>
      <p:pic>
        <p:nvPicPr>
          <p:cNvPr id="50180" name="Picture 4" descr="rat_r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733800"/>
            <a:ext cx="1409700" cy="1319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107</TotalTime>
  <Words>601</Words>
  <Application>Microsoft Office PowerPoint</Application>
  <PresentationFormat>Předvádění na obrazovce (4:3)</PresentationFormat>
  <Paragraphs>130</Paragraphs>
  <Slides>12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Osobnost trenéra</vt:lpstr>
      <vt:lpstr>Osobnost trenéra</vt:lpstr>
      <vt:lpstr>Osobnostní předpoklady</vt:lpstr>
      <vt:lpstr>Sebepoznání</vt:lpstr>
      <vt:lpstr>Johariho okno</vt:lpstr>
      <vt:lpstr>Johariho okno</vt:lpstr>
      <vt:lpstr>Slepá skvrna</vt:lpstr>
      <vt:lpstr>Snímek 8</vt:lpstr>
      <vt:lpstr>Snímek 9</vt:lpstr>
      <vt:lpstr>Snímek 10</vt:lpstr>
      <vt:lpstr>Snímek 11</vt:lpstr>
      <vt:lpstr>Snímek 12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trenéra</dc:title>
  <dc:creator>Adnan</dc:creator>
  <cp:lastModifiedBy>Adnan</cp:lastModifiedBy>
  <cp:revision>4</cp:revision>
  <dcterms:created xsi:type="dcterms:W3CDTF">2016-03-23T22:12:52Z</dcterms:created>
  <dcterms:modified xsi:type="dcterms:W3CDTF">2016-05-16T13:27:51Z</dcterms:modified>
</cp:coreProperties>
</file>