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8816B7B-0FC3-4A89-83B5-46141E6DDD8A}" type="datetimeFigureOut">
              <a:rPr lang="cs-CZ" smtClean="0"/>
              <a:pPr/>
              <a:t>7.5.2017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7B3EBED-B137-42A3-9A08-D3EC5F38E1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16B7B-0FC3-4A89-83B5-46141E6DDD8A}" type="datetimeFigureOut">
              <a:rPr lang="cs-CZ" smtClean="0"/>
              <a:pPr/>
              <a:t>7.5.2017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3EBED-B137-42A3-9A08-D3EC5F38E1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16B7B-0FC3-4A89-83B5-46141E6DDD8A}" type="datetimeFigureOut">
              <a:rPr lang="cs-CZ" smtClean="0"/>
              <a:pPr/>
              <a:t>7.5.2017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3EBED-B137-42A3-9A08-D3EC5F38E1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8816B7B-0FC3-4A89-83B5-46141E6DDD8A}" type="datetimeFigureOut">
              <a:rPr lang="cs-CZ" smtClean="0"/>
              <a:pPr/>
              <a:t>7.5.2017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3EBED-B137-42A3-9A08-D3EC5F38E1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8816B7B-0FC3-4A89-83B5-46141E6DDD8A}" type="datetimeFigureOut">
              <a:rPr lang="cs-CZ" smtClean="0"/>
              <a:pPr/>
              <a:t>7.5.2017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7B3EBED-B137-42A3-9A08-D3EC5F38E1DC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8816B7B-0FC3-4A89-83B5-46141E6DDD8A}" type="datetimeFigureOut">
              <a:rPr lang="cs-CZ" smtClean="0"/>
              <a:pPr/>
              <a:t>7.5.2017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7B3EBED-B137-42A3-9A08-D3EC5F38E1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8816B7B-0FC3-4A89-83B5-46141E6DDD8A}" type="datetimeFigureOut">
              <a:rPr lang="cs-CZ" smtClean="0"/>
              <a:pPr/>
              <a:t>7.5.2017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7B3EBED-B137-42A3-9A08-D3EC5F38E1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16B7B-0FC3-4A89-83B5-46141E6DDD8A}" type="datetimeFigureOut">
              <a:rPr lang="cs-CZ" smtClean="0"/>
              <a:pPr/>
              <a:t>7.5.2017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3EBED-B137-42A3-9A08-D3EC5F38E1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8816B7B-0FC3-4A89-83B5-46141E6DDD8A}" type="datetimeFigureOut">
              <a:rPr lang="cs-CZ" smtClean="0"/>
              <a:pPr/>
              <a:t>7.5.2017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7B3EBED-B137-42A3-9A08-D3EC5F38E1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8816B7B-0FC3-4A89-83B5-46141E6DDD8A}" type="datetimeFigureOut">
              <a:rPr lang="cs-CZ" smtClean="0"/>
              <a:pPr/>
              <a:t>7.5.2017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7B3EBED-B137-42A3-9A08-D3EC5F38E1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8816B7B-0FC3-4A89-83B5-46141E6DDD8A}" type="datetimeFigureOut">
              <a:rPr lang="cs-CZ" smtClean="0"/>
              <a:pPr/>
              <a:t>7.5.2017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7B3EBED-B137-42A3-9A08-D3EC5F38E1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8816B7B-0FC3-4A89-83B5-46141E6DDD8A}" type="datetimeFigureOut">
              <a:rPr lang="cs-CZ" smtClean="0"/>
              <a:pPr/>
              <a:t>7.5.2017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7B3EBED-B137-42A3-9A08-D3EC5F38E1D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Psychosomatika a  její souvislost s fyziologií zátěže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MUDr. Zdeněk Pospíšil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64933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Udržující faktory psychosomatického onemocnění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21952"/>
          </a:xfrm>
        </p:spPr>
        <p:txBody>
          <a:bodyPr/>
          <a:lstStyle/>
          <a:p>
            <a:r>
              <a:rPr lang="cs-CZ" dirty="0" smtClean="0"/>
              <a:t>Snížená schopnost pohybové zátěže</a:t>
            </a:r>
          </a:p>
          <a:p>
            <a:r>
              <a:rPr lang="cs-CZ" dirty="0" smtClean="0"/>
              <a:t>Přetrvávající příznaky úzkosti s neustálým hledáním zdravotnické pomoci</a:t>
            </a:r>
          </a:p>
          <a:p>
            <a:r>
              <a:rPr lang="cs-CZ" dirty="0" smtClean="0"/>
              <a:t>Závislost na </a:t>
            </a:r>
            <a:r>
              <a:rPr lang="cs-CZ" dirty="0" err="1" smtClean="0"/>
              <a:t>analgeticích</a:t>
            </a:r>
            <a:r>
              <a:rPr lang="cs-CZ" dirty="0" smtClean="0"/>
              <a:t>  či opiátech</a:t>
            </a:r>
          </a:p>
          <a:p>
            <a:r>
              <a:rPr lang="cs-CZ" dirty="0" smtClean="0"/>
              <a:t>Problematické partnerské vztahy</a:t>
            </a:r>
          </a:p>
          <a:p>
            <a:r>
              <a:rPr lang="cs-CZ" dirty="0" smtClean="0"/>
              <a:t>Nejistá mateřská vazba</a:t>
            </a:r>
          </a:p>
          <a:p>
            <a:r>
              <a:rPr lang="cs-CZ" dirty="0" smtClean="0"/>
              <a:t>Rentové důvody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/>
          <a:lstStyle/>
          <a:p>
            <a:r>
              <a:rPr lang="cs-CZ" dirty="0" smtClean="0"/>
              <a:t>Nejčastější projevy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114040"/>
          </a:xfrm>
        </p:spPr>
        <p:txBody>
          <a:bodyPr/>
          <a:lstStyle/>
          <a:p>
            <a:r>
              <a:rPr lang="cs-CZ" dirty="0" smtClean="0"/>
              <a:t>Značná pestrost</a:t>
            </a:r>
          </a:p>
          <a:p>
            <a:r>
              <a:rPr lang="cs-CZ" dirty="0" smtClean="0"/>
              <a:t>Role emocí</a:t>
            </a:r>
          </a:p>
          <a:p>
            <a:r>
              <a:rPr lang="cs-CZ" dirty="0" smtClean="0"/>
              <a:t>Dopad na jednotlivé systémy: 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  - kardiopulmonální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  - gastrointestinální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  - svalově – pohybový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  - obecný soubor ( poruchy spánku, 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     </a:t>
            </a:r>
            <a:r>
              <a:rPr lang="cs-CZ" dirty="0" err="1" smtClean="0"/>
              <a:t>hysteroidní</a:t>
            </a:r>
            <a:r>
              <a:rPr lang="cs-CZ" dirty="0" smtClean="0"/>
              <a:t> chování,…)</a:t>
            </a:r>
          </a:p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67544" y="5733256"/>
            <a:ext cx="8208912" cy="908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Rozkolísaná rovnováha ANS, imunitního systému, hormonální soustavy, ale i napětí v pohybovém aparátu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267744" y="332656"/>
            <a:ext cx="4608512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SOCIÁLNÍ  ÚROVEŇ</a:t>
            </a:r>
          </a:p>
          <a:p>
            <a:pPr algn="ctr">
              <a:buFont typeface="Arial" pitchFamily="34" charset="0"/>
              <a:buChar char="•"/>
            </a:pPr>
            <a:r>
              <a:rPr lang="cs-CZ" dirty="0" smtClean="0"/>
              <a:t>Komunikací vyjednáváme sdílený </a:t>
            </a:r>
            <a:r>
              <a:rPr lang="cs-CZ" dirty="0" smtClean="0">
                <a:solidFill>
                  <a:schemeClr val="bg1"/>
                </a:solidFill>
              </a:rPr>
              <a:t>SMYSL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411760" y="2852936"/>
            <a:ext cx="4608512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PSYCHICKÁ ÚROVEŇ</a:t>
            </a:r>
          </a:p>
          <a:p>
            <a:pPr algn="ctr">
              <a:buFont typeface="Arial" pitchFamily="34" charset="0"/>
              <a:buChar char="•"/>
            </a:pPr>
            <a:r>
              <a:rPr lang="cs-CZ" dirty="0" smtClean="0"/>
              <a:t>Přiřazuje symptomům </a:t>
            </a:r>
          </a:p>
          <a:p>
            <a:pPr algn="ctr"/>
            <a:r>
              <a:rPr lang="cs-CZ" dirty="0" smtClean="0">
                <a:solidFill>
                  <a:schemeClr val="bg1"/>
                </a:solidFill>
              </a:rPr>
              <a:t>VÝZNAM</a:t>
            </a:r>
            <a:endParaRPr lang="cs-CZ" dirty="0" smtClean="0">
              <a:solidFill>
                <a:schemeClr val="bg1"/>
              </a:solidFill>
            </a:endParaRPr>
          </a:p>
          <a:p>
            <a:pPr algn="ctr"/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2411760" y="5301208"/>
            <a:ext cx="4608512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TĚLESNÁ ÚROVEŇ</a:t>
            </a:r>
          </a:p>
          <a:p>
            <a:pPr algn="ctr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Tělo vytváří symptom </a:t>
            </a:r>
          </a:p>
          <a:p>
            <a:pPr algn="ctr"/>
            <a:r>
              <a:rPr lang="cs-CZ" dirty="0" smtClean="0">
                <a:solidFill>
                  <a:schemeClr val="bg1"/>
                </a:solidFill>
              </a:rPr>
              <a:t>SIGNÁL</a:t>
            </a:r>
            <a:endParaRPr lang="cs-CZ" dirty="0" smtClean="0">
              <a:solidFill>
                <a:schemeClr val="bg1"/>
              </a:solidFill>
            </a:endParaRPr>
          </a:p>
          <a:p>
            <a:pPr algn="ctr"/>
            <a:endParaRPr lang="cs-CZ" dirty="0"/>
          </a:p>
        </p:txBody>
      </p:sp>
      <p:sp>
        <p:nvSpPr>
          <p:cNvPr id="7" name="Obousměrná vodorovná šipka 6"/>
          <p:cNvSpPr/>
          <p:nvPr/>
        </p:nvSpPr>
        <p:spPr>
          <a:xfrm rot="16200000">
            <a:off x="4247964" y="1880828"/>
            <a:ext cx="1224136" cy="72008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ousměrná vodorovná šipka 7"/>
          <p:cNvSpPr/>
          <p:nvPr/>
        </p:nvSpPr>
        <p:spPr>
          <a:xfrm rot="16200000">
            <a:off x="4175956" y="4329100"/>
            <a:ext cx="1224136" cy="72008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179512" y="2996952"/>
            <a:ext cx="2123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Vrstvy bio-psycho-sociální reality člověka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Omezení schopnosti fyzické zátěže - 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Infekční  a neinfekční onemocnění</a:t>
            </a:r>
          </a:p>
          <a:p>
            <a:r>
              <a:rPr lang="cs-CZ" dirty="0" smtClean="0"/>
              <a:t>Záněty</a:t>
            </a:r>
          </a:p>
          <a:p>
            <a:r>
              <a:rPr lang="cs-CZ" dirty="0" smtClean="0"/>
              <a:t>Trauma</a:t>
            </a:r>
          </a:p>
          <a:p>
            <a:r>
              <a:rPr lang="cs-CZ" dirty="0" smtClean="0"/>
              <a:t>Akutní psychické onemocnění</a:t>
            </a:r>
          </a:p>
          <a:p>
            <a:r>
              <a:rPr lang="cs-CZ" dirty="0" smtClean="0"/>
              <a:t>Psychosomatické stavy</a:t>
            </a: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2771800" y="4797152"/>
            <a:ext cx="2664296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59632" y="5661248"/>
            <a:ext cx="684076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Velký vliv na výkonnost sportovce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a vymezení problematiky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Lékařsky nevysvětlitelné příznaky – odraz ve fyziologii zátěže</a:t>
            </a:r>
          </a:p>
          <a:p>
            <a:r>
              <a:rPr lang="cs-CZ" dirty="0" smtClean="0"/>
              <a:t>Doba trvání příznaků 3 týdny až několik měsíců</a:t>
            </a:r>
          </a:p>
          <a:p>
            <a:r>
              <a:rPr lang="cs-CZ" dirty="0" smtClean="0"/>
              <a:t>Objektivní nález ( malý nebo chybí)</a:t>
            </a:r>
          </a:p>
          <a:p>
            <a:r>
              <a:rPr lang="cs-CZ" dirty="0" smtClean="0"/>
              <a:t>Epidemiologie cca 20-25% příchozích do ordinace lékařů</a:t>
            </a:r>
          </a:p>
          <a:p>
            <a:r>
              <a:rPr lang="cs-CZ" dirty="0" smtClean="0"/>
              <a:t>Kombinace úzkostných poruch a depresí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2674640" cy="2585442"/>
          </a:xfrm>
        </p:spPr>
        <p:txBody>
          <a:bodyPr>
            <a:normAutofit/>
          </a:bodyPr>
          <a:lstStyle/>
          <a:p>
            <a:r>
              <a:rPr lang="cs-CZ" dirty="0" smtClean="0"/>
              <a:t>Model stresu</a:t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cs-CZ" sz="1300" dirty="0" smtClean="0"/>
              <a:t>(</a:t>
            </a:r>
            <a:r>
              <a:rPr lang="cs-CZ" sz="1300" dirty="0" err="1" smtClean="0"/>
              <a:t>Cannon</a:t>
            </a:r>
            <a:r>
              <a:rPr lang="cs-CZ" sz="1300" dirty="0" smtClean="0"/>
              <a:t> 1929)</a:t>
            </a:r>
            <a:endParaRPr lang="cs-CZ" sz="13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5901" t="3023" r="8001" b="2270"/>
          <a:stretch>
            <a:fillRect/>
          </a:stretch>
        </p:blipFill>
        <p:spPr bwMode="auto">
          <a:xfrm>
            <a:off x="4067945" y="223765"/>
            <a:ext cx="4708312" cy="6545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Bio-psychosociální model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dirty="0" smtClean="0"/>
              <a:t>autor </a:t>
            </a:r>
            <a:r>
              <a:rPr lang="cs-CZ" dirty="0" err="1" smtClean="0"/>
              <a:t>Engel</a:t>
            </a:r>
            <a:endParaRPr lang="cs-CZ" dirty="0" smtClean="0"/>
          </a:p>
          <a:p>
            <a:r>
              <a:rPr lang="cs-CZ" dirty="0" err="1" smtClean="0"/>
              <a:t>Multikauzálně</a:t>
            </a:r>
            <a:r>
              <a:rPr lang="cs-CZ" dirty="0" smtClean="0"/>
              <a:t> podmíněné nemoci</a:t>
            </a:r>
          </a:p>
          <a:p>
            <a:r>
              <a:rPr lang="cs-CZ" dirty="0" smtClean="0"/>
              <a:t>Faktory  poruchy: biologické, psychologické a sociální</a:t>
            </a:r>
          </a:p>
          <a:p>
            <a:r>
              <a:rPr lang="cs-CZ" dirty="0" smtClean="0"/>
              <a:t>Interakce  mezi neurobiologickými procesy ( </a:t>
            </a:r>
            <a:r>
              <a:rPr lang="cs-CZ" dirty="0" err="1" smtClean="0"/>
              <a:t>hypatalo</a:t>
            </a:r>
            <a:r>
              <a:rPr lang="cs-CZ" dirty="0" smtClean="0"/>
              <a:t>-</a:t>
            </a:r>
            <a:r>
              <a:rPr lang="cs-CZ" dirty="0" err="1" smtClean="0"/>
              <a:t>hypofýzární</a:t>
            </a:r>
            <a:r>
              <a:rPr lang="cs-CZ" dirty="0" smtClean="0"/>
              <a:t> osa, cytokininy, faktory prostředí, pozornosti a chování)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99592" y="332656"/>
            <a:ext cx="6768752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/>
              <a:t>Tělo </a:t>
            </a:r>
            <a:r>
              <a:rPr lang="cs-CZ" dirty="0" smtClean="0"/>
              <a:t>používá všechny své regulační a ochranné systémy k tomu, aby komunikovalo ve svém nejbližším prostředí o svých vnitřních psychických stavech, čímž spoluvytváří sociální realitu ve které žije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99592" y="2420888"/>
            <a:ext cx="6624736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Některé z tělesných projevů mají charakter příznaků, symptomů nemoci a tím se mohou podílet na rozvoji začarovaného kruhu</a:t>
            </a:r>
            <a:endParaRPr lang="cs-CZ" dirty="0"/>
          </a:p>
        </p:txBody>
      </p:sp>
      <p:sp>
        <p:nvSpPr>
          <p:cNvPr id="7" name="Elipsa 6"/>
          <p:cNvSpPr/>
          <p:nvPr/>
        </p:nvSpPr>
        <p:spPr>
          <a:xfrm>
            <a:off x="1259632" y="4581128"/>
            <a:ext cx="3024336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Nejde o to  </a:t>
            </a:r>
            <a:r>
              <a:rPr lang="cs-CZ" b="1" dirty="0" smtClean="0">
                <a:solidFill>
                  <a:schemeClr val="bg1"/>
                </a:solidFill>
              </a:rPr>
              <a:t>JAK</a:t>
            </a:r>
            <a:r>
              <a:rPr lang="cs-CZ" dirty="0" smtClean="0"/>
              <a:t> tělo vytváří příznaky</a:t>
            </a:r>
            <a:endParaRPr lang="cs-CZ" dirty="0"/>
          </a:p>
        </p:txBody>
      </p:sp>
      <p:sp>
        <p:nvSpPr>
          <p:cNvPr id="8" name="Elipsa 7"/>
          <p:cNvSpPr/>
          <p:nvPr/>
        </p:nvSpPr>
        <p:spPr>
          <a:xfrm>
            <a:off x="5292080" y="4653136"/>
            <a:ext cx="2736304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Jde o to </a:t>
            </a:r>
            <a:r>
              <a:rPr lang="cs-CZ" b="1" dirty="0" smtClean="0">
                <a:solidFill>
                  <a:schemeClr val="bg1"/>
                </a:solidFill>
              </a:rPr>
              <a:t>PROČ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9" name="Šipka doleva 8"/>
          <p:cNvSpPr/>
          <p:nvPr/>
        </p:nvSpPr>
        <p:spPr>
          <a:xfrm flipH="1">
            <a:off x="4499992" y="5157192"/>
            <a:ext cx="648072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Tělesné příznaky stresu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7002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Pocit vyčerpání</a:t>
            </a:r>
          </a:p>
          <a:p>
            <a:r>
              <a:rPr lang="cs-CZ" dirty="0" smtClean="0"/>
              <a:t>Únavový syndrom</a:t>
            </a:r>
          </a:p>
          <a:p>
            <a:r>
              <a:rPr lang="cs-CZ" dirty="0" smtClean="0"/>
              <a:t>Bolesti ve svalech</a:t>
            </a:r>
          </a:p>
          <a:p>
            <a:r>
              <a:rPr lang="cs-CZ" dirty="0" smtClean="0"/>
              <a:t>Bušení srdce</a:t>
            </a:r>
          </a:p>
          <a:p>
            <a:r>
              <a:rPr lang="cs-CZ" dirty="0" smtClean="0"/>
              <a:t>Tachykardie</a:t>
            </a:r>
          </a:p>
          <a:p>
            <a:r>
              <a:rPr lang="cs-CZ" dirty="0" smtClean="0"/>
              <a:t>Pocení</a:t>
            </a:r>
          </a:p>
          <a:p>
            <a:r>
              <a:rPr lang="cs-CZ" dirty="0" smtClean="0"/>
              <a:t>Třes</a:t>
            </a:r>
          </a:p>
          <a:p>
            <a:r>
              <a:rPr lang="cs-CZ" dirty="0" smtClean="0"/>
              <a:t>Zkrácení dechu</a:t>
            </a:r>
          </a:p>
          <a:p>
            <a:r>
              <a:rPr lang="cs-CZ" dirty="0" smtClean="0"/>
              <a:t>Nepříjemné pocity na hrudníku</a:t>
            </a:r>
          </a:p>
          <a:p>
            <a:r>
              <a:rPr lang="cs-CZ" dirty="0" smtClean="0"/>
              <a:t>Nevolnost, nechutenství, nucení na moč</a:t>
            </a:r>
          </a:p>
          <a:p>
            <a:r>
              <a:rPr lang="cs-CZ" dirty="0" err="1" smtClean="0"/>
              <a:t>Vertigo</a:t>
            </a:r>
            <a:r>
              <a:rPr lang="cs-CZ" dirty="0" smtClean="0"/>
              <a:t>, derealizace, </a:t>
            </a:r>
            <a:r>
              <a:rPr lang="cs-CZ" dirty="0" err="1" smtClean="0"/>
              <a:t>deperzonalizace</a:t>
            </a:r>
            <a:r>
              <a:rPr lang="cs-CZ" dirty="0" smtClean="0"/>
              <a:t>, strach ze smrti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Systémové choroby – podmíněné chronickým stresem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Hypertenze</a:t>
            </a:r>
          </a:p>
          <a:p>
            <a:r>
              <a:rPr lang="cs-CZ" dirty="0" smtClean="0"/>
              <a:t>ICHS</a:t>
            </a:r>
          </a:p>
          <a:p>
            <a:r>
              <a:rPr lang="cs-CZ" dirty="0" smtClean="0"/>
              <a:t>DM II typu</a:t>
            </a:r>
          </a:p>
          <a:p>
            <a:r>
              <a:rPr lang="cs-CZ" dirty="0" smtClean="0"/>
              <a:t>Obezita</a:t>
            </a:r>
          </a:p>
          <a:p>
            <a:r>
              <a:rPr lang="cs-CZ" dirty="0" smtClean="0"/>
              <a:t>Poruchy imunity (  rozvoj infekčních chorob)</a:t>
            </a:r>
          </a:p>
          <a:p>
            <a:r>
              <a:rPr lang="cs-CZ" dirty="0" smtClean="0"/>
              <a:t>Nádorová onemocnění</a:t>
            </a:r>
          </a:p>
          <a:p>
            <a:r>
              <a:rPr lang="cs-CZ" dirty="0" smtClean="0"/>
              <a:t>Gynekologické problémy, poruchy sexuálního chování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Predisponující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54000"/>
          </a:xfrm>
        </p:spPr>
        <p:txBody>
          <a:bodyPr/>
          <a:lstStyle/>
          <a:p>
            <a:r>
              <a:rPr lang="cs-CZ" dirty="0" smtClean="0"/>
              <a:t>Celkově snížená psychická odolnost( vztahové vazby, zneužívání, přetížení , nezralost) – narušena frustrační tolerance</a:t>
            </a:r>
          </a:p>
          <a:p>
            <a:r>
              <a:rPr lang="cs-CZ" dirty="0" smtClean="0"/>
              <a:t>Špatná zdravotní gramotnost, nevýhodná sociální situace ( konflikty v rodině, genetická výbava)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Vyvolávající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Akutní onemocnění</a:t>
            </a:r>
          </a:p>
          <a:p>
            <a:r>
              <a:rPr lang="cs-CZ" dirty="0" smtClean="0"/>
              <a:t>Negativní životní událost, pracovní problémy</a:t>
            </a:r>
          </a:p>
          <a:p>
            <a:r>
              <a:rPr lang="cs-CZ" dirty="0" smtClean="0"/>
              <a:t>Trauma</a:t>
            </a:r>
          </a:p>
          <a:p>
            <a:r>
              <a:rPr lang="cs-CZ" dirty="0" smtClean="0"/>
              <a:t>Sexuální zneužívání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83568" y="4869160"/>
            <a:ext cx="7992888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Prakticky nikdy nejde pouze o jeden faktor – multifaktoriální podklad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52</TotalTime>
  <Words>391</Words>
  <Application>Microsoft Office PowerPoint</Application>
  <PresentationFormat>Předvádění na obrazovce (4:3)</PresentationFormat>
  <Paragraphs>81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Talent</vt:lpstr>
      <vt:lpstr>Psychosomatika a  její souvislost s fyziologií zátěže</vt:lpstr>
      <vt:lpstr>Definice a vymezení problematiky</vt:lpstr>
      <vt:lpstr>Model stresu  (Cannon 1929)</vt:lpstr>
      <vt:lpstr>Bio-psychosociální model </vt:lpstr>
      <vt:lpstr>Snímek 5</vt:lpstr>
      <vt:lpstr>Tělesné příznaky stresu</vt:lpstr>
      <vt:lpstr>Systémové choroby – podmíněné chronickým stresem </vt:lpstr>
      <vt:lpstr>Predisponující faktory</vt:lpstr>
      <vt:lpstr>Vyvolávající faktory</vt:lpstr>
      <vt:lpstr>Udržující faktory psychosomatického onemocnění</vt:lpstr>
      <vt:lpstr>Nejčastější projevy</vt:lpstr>
      <vt:lpstr>Snímek 12</vt:lpstr>
      <vt:lpstr>Omezení schopnosti fyzické zátěže - obecně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Psychosomatika</dc:title>
  <dc:creator>Zdeněk</dc:creator>
  <cp:lastModifiedBy>Zdeněk</cp:lastModifiedBy>
  <cp:revision>8</cp:revision>
  <dcterms:created xsi:type="dcterms:W3CDTF">2017-02-25T13:47:07Z</dcterms:created>
  <dcterms:modified xsi:type="dcterms:W3CDTF">2017-05-07T10:59:32Z</dcterms:modified>
</cp:coreProperties>
</file>