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76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48" autoAdjust="0"/>
  </p:normalViewPr>
  <p:slideViewPr>
    <p:cSldViewPr>
      <p:cViewPr varScale="1"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8868-470A-4483-9C1F-AB52420C56B8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61A7-A17A-49BB-A1E9-3E3544B9D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330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009E26A-C8CD-4BE9-8F5D-76BCC7CD2FF1}" type="slidenum">
              <a:rPr lang="cs-CZ">
                <a:solidFill>
                  <a:prstClr val="black"/>
                </a:solidFill>
              </a:rPr>
              <a:pPr eaLnBrk="1" hangingPunct="1"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A404C-6296-4C33-B42E-AF3588575FF6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E2650-2C83-4F08-9DBD-C0BBA76F9C9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BA449-3A2F-487F-A7CA-AB0C30B4280A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E15E8-60EE-4E3B-9E20-10BB94E9C4B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1D7B6-4FA5-47BD-B55F-F7B59F5766C2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5D0D3-9282-472A-9C77-6F9122A4D0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309BF-4154-4CE6-91C6-E880E2CDB474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D3C59-CAFA-46C6-BE96-D395F16468A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D167C-4B42-4EB3-A6C6-97D217651A3F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CBCC-2854-427C-9B62-B467688943A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7DB39-B00A-4A16-A897-466509950FF3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CB48F-3CAF-4F3F-A15A-2C3F1E52945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8A3B9-4938-4111-82AE-BD93DC73DB5A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BB0C6-A009-4767-AB0A-30EA6C3A16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C6371-BAF6-4D8A-9ED0-6E996B578E14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612A0-4EB6-45B9-B555-5C8BE1E5F4C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E593E-D97C-4A06-B8CB-E8CECE3AF03E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E5B2E-A546-43EE-9217-6E6942E2973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C22E5-1CCE-4676-B37E-7FB42D2E678C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DBD7E8C-74D8-406F-B3DD-4E8F9E8C956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1B5CDE4-197A-4B75-A994-CCDDDB28A244}" type="datetimeFigureOut">
              <a:rPr lang="zh-CN" altLang="en-US" smtClean="0"/>
              <a:pPr>
                <a:defRPr/>
              </a:pPr>
              <a:t>2017/3/1</a:t>
            </a:fld>
            <a:endParaRPr lang="zh-CN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19F41-C338-4FE8-A646-5E552893F5E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E2438-4EF0-4B6B-9C0F-2EB49FB69A54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2017/3/1</a:t>
            </a:fld>
            <a:endParaRPr lang="zh-CN" altLang="en-U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0ACFC-F202-4FF7-8E56-B85165DE010C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X7KhIA3bU" TargetMode="External"/><Relationship Id="rId2" Type="http://schemas.openxmlformats.org/officeDocument/2006/relationships/hyperlink" Target="https://www.youtube.com/watch?v=M7FIvfx5J10&amp;index=1&amp;list=PLAvt_3k2u5lOSp-jYsKjfvaqewSE_K958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f8YXB2Xys" TargetMode="External"/><Relationship Id="rId2" Type="http://schemas.openxmlformats.org/officeDocument/2006/relationships/hyperlink" Target="https://www.youtube.com/watch?v=iYhCn0jf46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F2yLPBlga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Vkx5wTxtk" TargetMode="External"/><Relationship Id="rId2" Type="http://schemas.openxmlformats.org/officeDocument/2006/relationships/hyperlink" Target="https://www.youtube.com/watch?v=YTOrSOx_Mo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RbacS4Fu6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ROSDjXqrAw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6011863" y="4089400"/>
            <a:ext cx="3132137" cy="708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cs-CZ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</a:t>
            </a:r>
          </a:p>
        </p:txBody>
      </p:sp>
    </p:spTree>
    <p:extLst>
      <p:ext uri="{BB962C8B-B14F-4D97-AF65-F5344CB8AC3E}">
        <p14:creationId xmlns="" xmlns:p14="http://schemas.microsoft.com/office/powerpoint/2010/main" val="32962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49738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Značka </a:t>
            </a:r>
            <a:r>
              <a:rPr lang="cs-CZ" sz="2200" b="1" i="1" dirty="0" smtClean="0">
                <a:solidFill>
                  <a:srgbClr val="7A5D00"/>
                </a:solidFill>
              </a:rPr>
              <a:t>je tvořena</a:t>
            </a:r>
            <a:r>
              <a:rPr lang="cs-CZ" sz="2200" b="1" i="1" dirty="0">
                <a:solidFill>
                  <a:srgbClr val="7A5D00"/>
                </a:solidFill>
              </a:rPr>
              <a:t>: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800" dirty="0"/>
          </a:p>
          <a:p>
            <a:pPr>
              <a:defRPr/>
            </a:pPr>
            <a:r>
              <a:rPr lang="cs-CZ" sz="2200" dirty="0"/>
              <a:t>Jménem, znakem a </a:t>
            </a:r>
            <a:r>
              <a:rPr lang="cs-CZ" sz="2200" dirty="0" smtClean="0"/>
              <a:t>barvou. </a:t>
            </a:r>
            <a:endParaRPr lang="cs-CZ" sz="2200" dirty="0"/>
          </a:p>
          <a:p>
            <a:pPr>
              <a:defRPr/>
            </a:pPr>
            <a:r>
              <a:rPr lang="cs-CZ" sz="2200" dirty="0"/>
              <a:t>B</a:t>
            </a:r>
            <a:r>
              <a:rPr lang="pt-BR" sz="2200" dirty="0"/>
              <a:t>ývá registrována a právně </a:t>
            </a:r>
            <a:r>
              <a:rPr lang="pt-BR" sz="2200" dirty="0" smtClean="0"/>
              <a:t>chráněna</a:t>
            </a:r>
            <a:r>
              <a:rPr lang="cs-CZ" sz="2200" dirty="0" smtClean="0"/>
              <a:t>.</a:t>
            </a:r>
            <a:r>
              <a:rPr lang="pt-BR" sz="2200" dirty="0" smtClean="0"/>
              <a:t> </a:t>
            </a:r>
            <a:endParaRPr lang="cs-CZ" sz="2200" dirty="0"/>
          </a:p>
          <a:p>
            <a:pPr>
              <a:defRPr/>
            </a:pPr>
            <a:r>
              <a:rPr lang="cs-CZ" sz="2200" dirty="0"/>
              <a:t>Má určitou hodnotu – ta značku blíže specifikuje a vypovídá </a:t>
            </a:r>
            <a:r>
              <a:rPr lang="cs-CZ" sz="2200" dirty="0" smtClean="0"/>
              <a:t>  o </a:t>
            </a:r>
            <a:r>
              <a:rPr lang="cs-CZ" sz="2200" dirty="0"/>
              <a:t>tom, jaký postoj ke značce zaujímá zákazník. Čím vyšší hodnota značky, tím je vyšší i věrnost zákazníků. </a:t>
            </a:r>
          </a:p>
          <a:p>
            <a:pPr>
              <a:defRPr/>
            </a:pPr>
            <a:endParaRPr lang="cs-CZ" sz="2200" dirty="0" smtClean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cs-CZ" sz="2200" b="1" i="1" dirty="0" smtClean="0">
                <a:solidFill>
                  <a:srgbClr val="7A5D00"/>
                </a:solidFill>
              </a:rPr>
              <a:t>„</a:t>
            </a:r>
            <a:r>
              <a:rPr lang="cs-CZ" sz="2200" b="1" i="1" dirty="0">
                <a:solidFill>
                  <a:srgbClr val="7A5D00"/>
                </a:solidFill>
              </a:rPr>
              <a:t>Lidé si vybírají značky nejen pro jejich užitnou hodnotu, ale také proto, že u některých výrobků a služeb tyto značky ukazují jisté stránky osobnosti uživatele.“ </a:t>
            </a:r>
            <a:endParaRPr lang="pt-BR" sz="2200" b="1" i="1" dirty="0">
              <a:solidFill>
                <a:srgbClr val="7A5D00"/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008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nejúspěšnějších značek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4824"/>
            <a:ext cx="91600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7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484313"/>
            <a:ext cx="8748712" cy="53736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2200" dirty="0"/>
              <a:t>Výraz </a:t>
            </a:r>
            <a:r>
              <a:rPr lang="cs-CZ" sz="2200" dirty="0" err="1"/>
              <a:t>branding</a:t>
            </a:r>
            <a:r>
              <a:rPr lang="cs-CZ" sz="2200" dirty="0"/>
              <a:t> pochází z </a:t>
            </a:r>
            <a:r>
              <a:rPr lang="cs-CZ" sz="2200" dirty="0" smtClean="0"/>
              <a:t>                       anglického </a:t>
            </a:r>
            <a:r>
              <a:rPr lang="cs-CZ" sz="2200" dirty="0"/>
              <a:t>slova </a:t>
            </a:r>
            <a:r>
              <a:rPr lang="cs-CZ" sz="2200" dirty="0" err="1"/>
              <a:t>brand</a:t>
            </a:r>
            <a:r>
              <a:rPr lang="cs-CZ" sz="2200" dirty="0"/>
              <a:t> (značka</a:t>
            </a:r>
            <a:r>
              <a:rPr lang="cs-CZ" sz="2200" dirty="0" smtClean="0"/>
              <a:t>). </a:t>
            </a:r>
            <a:r>
              <a:rPr lang="cs-CZ" sz="2200" b="1" i="1" dirty="0">
                <a:solidFill>
                  <a:srgbClr val="7A5D00"/>
                </a:solidFill>
              </a:rPr>
              <a:t>Je to výraz pro</a:t>
            </a:r>
            <a:r>
              <a:rPr lang="cs-CZ" sz="2200" b="1" i="1" dirty="0" smtClean="0">
                <a:solidFill>
                  <a:srgbClr val="7A5D00"/>
                </a:solidFill>
              </a:rPr>
              <a:t>: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200" b="1" i="1" dirty="0">
              <a:solidFill>
                <a:srgbClr val="7A5D00"/>
              </a:solidFill>
            </a:endParaRPr>
          </a:p>
          <a:p>
            <a:pPr>
              <a:defRPr/>
            </a:pPr>
            <a:r>
              <a:rPr lang="cs-CZ" sz="2200" dirty="0" smtClean="0"/>
              <a:t>Značně </a:t>
            </a:r>
            <a:r>
              <a:rPr lang="cs-CZ" sz="2200" dirty="0"/>
              <a:t>bolestivé tetovací techniky odvozené </a:t>
            </a:r>
            <a:r>
              <a:rPr lang="cs-CZ" sz="2200" dirty="0" smtClean="0"/>
              <a:t>                                   od </a:t>
            </a:r>
            <a:r>
              <a:rPr lang="cs-CZ" sz="2200" dirty="0"/>
              <a:t>značkování </a:t>
            </a:r>
            <a:r>
              <a:rPr lang="cs-CZ" sz="2200" dirty="0" smtClean="0"/>
              <a:t>dobytka.</a:t>
            </a:r>
          </a:p>
          <a:p>
            <a:pPr>
              <a:defRPr/>
            </a:pPr>
            <a:endParaRPr lang="cs-CZ" sz="2200" dirty="0"/>
          </a:p>
          <a:p>
            <a:pPr>
              <a:defRPr/>
            </a:pPr>
            <a:r>
              <a:rPr lang="cs-CZ" sz="2200" dirty="0" smtClean="0"/>
              <a:t>Proces</a:t>
            </a:r>
            <a:r>
              <a:rPr lang="cs-CZ" sz="2200" dirty="0"/>
              <a:t>, v rámci kterého je neznámému výrobku přidělena značka. </a:t>
            </a:r>
          </a:p>
          <a:p>
            <a:pPr>
              <a:defRPr/>
            </a:pPr>
            <a:endParaRPr lang="cs-CZ" sz="2200" dirty="0"/>
          </a:p>
          <a:p>
            <a:pPr>
              <a:defRPr/>
            </a:pPr>
            <a:endParaRPr lang="cs-CZ" sz="2200" dirty="0"/>
          </a:p>
          <a:p>
            <a:pPr>
              <a:defRPr/>
            </a:pPr>
            <a:endParaRPr lang="cs-CZ" sz="2200" dirty="0"/>
          </a:p>
          <a:p>
            <a:pPr>
              <a:defRPr/>
            </a:pPr>
            <a:endParaRPr lang="cs-CZ" sz="2200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cs-CZ" sz="1000" b="1" i="1" dirty="0" smtClean="0">
              <a:solidFill>
                <a:srgbClr val="7A5D00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cs-CZ" sz="2200" b="1" i="1" dirty="0" smtClean="0">
                <a:solidFill>
                  <a:srgbClr val="FFFF00"/>
                </a:solidFill>
              </a:rPr>
              <a:t>„</a:t>
            </a:r>
            <a:r>
              <a:rPr lang="cs-CZ" sz="2200" b="1" i="1" dirty="0">
                <a:solidFill>
                  <a:srgbClr val="FFFF00"/>
                </a:solidFill>
              </a:rPr>
              <a:t>Značkou může být cokoli, ale </a:t>
            </a:r>
            <a:r>
              <a:rPr lang="cs-CZ" sz="2200" b="1" i="1" dirty="0" err="1">
                <a:solidFill>
                  <a:srgbClr val="FFFF00"/>
                </a:solidFill>
              </a:rPr>
              <a:t>brandem</a:t>
            </a:r>
            <a:r>
              <a:rPr lang="cs-CZ" sz="2200" b="1" i="1" dirty="0">
                <a:solidFill>
                  <a:srgbClr val="FFFF00"/>
                </a:solidFill>
              </a:rPr>
              <a:t> se značka stává </a:t>
            </a:r>
            <a:r>
              <a:rPr lang="cs-CZ" sz="2200" b="1" i="1" dirty="0" smtClean="0">
                <a:solidFill>
                  <a:srgbClr val="FFFF00"/>
                </a:solidFill>
              </a:rPr>
              <a:t>až     po </a:t>
            </a:r>
            <a:r>
              <a:rPr lang="cs-CZ" sz="2200" b="1" i="1" dirty="0">
                <a:solidFill>
                  <a:srgbClr val="FFFF00"/>
                </a:solidFill>
              </a:rPr>
              <a:t>jisté době svého fungování.“ </a:t>
            </a:r>
          </a:p>
        </p:txBody>
      </p:sp>
      <p:pic>
        <p:nvPicPr>
          <p:cNvPr id="98308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14"/>
          <a:stretch/>
        </p:blipFill>
        <p:spPr bwMode="auto">
          <a:xfrm rot="664479">
            <a:off x="7507571" y="1898468"/>
            <a:ext cx="1480044" cy="177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54" b="7619"/>
          <a:stretch>
            <a:fillRect/>
          </a:stretch>
        </p:blipFill>
        <p:spPr bwMode="auto">
          <a:xfrm>
            <a:off x="5875338" y="4330700"/>
            <a:ext cx="232568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25923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35052" y="4726111"/>
            <a:ext cx="1368152" cy="407739"/>
          </a:xfrm>
          <a:prstGeom prst="rightArrow">
            <a:avLst/>
          </a:prstGeom>
          <a:solidFill>
            <a:srgbClr val="8E6C00"/>
          </a:solidFill>
          <a:ln>
            <a:solidFill>
              <a:srgbClr val="7A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20"/>
          <a:stretch/>
        </p:blipFill>
        <p:spPr>
          <a:xfrm rot="20584061">
            <a:off x="3619291" y="221192"/>
            <a:ext cx="1612347" cy="1946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6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3068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Spot – </a:t>
            </a:r>
            <a:r>
              <a:rPr lang="cs-CZ" sz="2400" dirty="0" err="1" smtClean="0"/>
              <a:t>branding</a:t>
            </a:r>
            <a:r>
              <a:rPr lang="cs-CZ" sz="2400" dirty="0" smtClean="0"/>
              <a:t> (Volvo + Van </a:t>
            </a:r>
            <a:r>
              <a:rPr lang="cs-CZ" sz="2400" dirty="0" err="1" smtClean="0"/>
              <a:t>Damme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>
                <a:hlinkClick r:id="rId2"/>
              </a:rPr>
              <a:t>https</a:t>
            </a:r>
            <a:r>
              <a:rPr lang="cs-CZ" sz="2400" dirty="0" smtClean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www.youtube.com/watch?v=M7FIvfx5J10&amp;index=1&amp;list=PLAvt_3k2u5lOSp-jYsKjfvaqewSE_K958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Spot – </a:t>
            </a:r>
            <a:r>
              <a:rPr lang="cs-CZ" sz="2400" dirty="0" err="1" smtClean="0"/>
              <a:t>branding</a:t>
            </a:r>
            <a:r>
              <a:rPr lang="cs-CZ" sz="2400" dirty="0" smtClean="0"/>
              <a:t> </a:t>
            </a:r>
            <a:r>
              <a:rPr lang="cs-CZ" sz="2400" dirty="0" err="1" smtClean="0"/>
              <a:t>Nike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www.youtube.com/watch?v=VEX7KhIA3bU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00925" cy="439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Prvky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908720"/>
            <a:ext cx="8569325" cy="5760369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3600" dirty="0"/>
              <a:t>Posilují hodnotu značky a mají za cíl značku identifikovat, odlišit ji od konkurence a vytvořit příznivé a jedinečné asociace se značkou. 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400" dirty="0"/>
          </a:p>
          <a:p>
            <a:pPr marL="0" indent="0">
              <a:buFont typeface="Arial" pitchFamily="34" charset="0"/>
              <a:buNone/>
              <a:defRPr/>
            </a:pPr>
            <a:r>
              <a:rPr lang="cs-CZ" sz="2600" b="1" i="1" dirty="0">
                <a:solidFill>
                  <a:srgbClr val="7A5D00"/>
                </a:solidFill>
              </a:rPr>
              <a:t>Při výběru prvků značky je potřeba brát následující kritéria: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800" dirty="0" smtClean="0"/>
          </a:p>
          <a:p>
            <a:pPr marL="444500" indent="-263525">
              <a:defRPr/>
            </a:pPr>
            <a:r>
              <a:rPr lang="cs-CZ" b="1" i="1" dirty="0">
                <a:solidFill>
                  <a:srgbClr val="7A5D00"/>
                </a:solidFill>
              </a:rPr>
              <a:t>Zapamatovatelné </a:t>
            </a:r>
            <a:r>
              <a:rPr lang="cs-CZ" dirty="0" smtClean="0"/>
              <a:t>– měly </a:t>
            </a:r>
            <a:r>
              <a:rPr lang="cs-CZ" dirty="0"/>
              <a:t>by být snadno zapamatovatelné a rozpoznatelné.</a:t>
            </a:r>
          </a:p>
          <a:p>
            <a:pPr marL="444500" indent="-263525">
              <a:defRPr/>
            </a:pPr>
            <a:r>
              <a:rPr lang="cs-CZ" b="1" i="1" dirty="0">
                <a:solidFill>
                  <a:srgbClr val="7A5D00"/>
                </a:solidFill>
              </a:rPr>
              <a:t>Smysluplné</a:t>
            </a:r>
            <a:r>
              <a:rPr lang="cs-CZ" dirty="0" smtClean="0"/>
              <a:t> </a:t>
            </a:r>
            <a:r>
              <a:rPr lang="cs-CZ" dirty="0"/>
              <a:t>– jejich vnitřní význam musí podporovat vytváření asociací se značkou.</a:t>
            </a:r>
          </a:p>
          <a:p>
            <a:pPr marL="444500" indent="-263525">
              <a:defRPr/>
            </a:pPr>
            <a:r>
              <a:rPr lang="cs-CZ" b="1" i="1" dirty="0">
                <a:solidFill>
                  <a:srgbClr val="7A5D00"/>
                </a:solidFill>
              </a:rPr>
              <a:t>Líbivé </a:t>
            </a:r>
            <a:r>
              <a:rPr lang="cs-CZ" dirty="0" smtClean="0"/>
              <a:t>– měly </a:t>
            </a:r>
            <a:r>
              <a:rPr lang="cs-CZ" dirty="0"/>
              <a:t>by vzbuzovat estetický dojem a oblibu u </a:t>
            </a:r>
            <a:r>
              <a:rPr lang="cs-CZ" dirty="0" smtClean="0"/>
              <a:t>spotřebitelů. </a:t>
            </a:r>
            <a:endParaRPr lang="cs-CZ" dirty="0"/>
          </a:p>
          <a:p>
            <a:pPr marL="444500" indent="-263525">
              <a:defRPr/>
            </a:pPr>
            <a:r>
              <a:rPr lang="cs-CZ" b="1" i="1" dirty="0">
                <a:solidFill>
                  <a:srgbClr val="7A5D00"/>
                </a:solidFill>
              </a:rPr>
              <a:t>Přenositelné</a:t>
            </a:r>
            <a:r>
              <a:rPr lang="cs-CZ" dirty="0" smtClean="0"/>
              <a:t> </a:t>
            </a:r>
            <a:r>
              <a:rPr lang="cs-CZ" dirty="0"/>
              <a:t>– měly zvyšovat hodnotu značky i v zahraničí. </a:t>
            </a:r>
          </a:p>
          <a:p>
            <a:pPr marL="444500" indent="-263525">
              <a:defRPr/>
            </a:pPr>
            <a:r>
              <a:rPr lang="cs-CZ" b="1" i="1" dirty="0">
                <a:solidFill>
                  <a:srgbClr val="7A5D00"/>
                </a:solidFill>
              </a:rPr>
              <a:t>Přizpůsobitelné</a:t>
            </a:r>
            <a:r>
              <a:rPr lang="cs-CZ" dirty="0" smtClean="0"/>
              <a:t> – měly </a:t>
            </a:r>
            <a:r>
              <a:rPr lang="cs-CZ" dirty="0"/>
              <a:t>by se přizpůsobovat změnám spotřebitelských preferencí, být flexibilní a snadno </a:t>
            </a:r>
            <a:r>
              <a:rPr lang="cs-CZ" dirty="0" err="1"/>
              <a:t>aktualizovatelné</a:t>
            </a:r>
            <a:r>
              <a:rPr lang="cs-CZ" dirty="0"/>
              <a:t>.</a:t>
            </a:r>
          </a:p>
          <a:p>
            <a:pPr marL="444500" indent="-263525">
              <a:defRPr/>
            </a:pPr>
            <a:r>
              <a:rPr lang="cs-CZ" b="1" i="1" dirty="0" err="1">
                <a:solidFill>
                  <a:srgbClr val="7A5D00"/>
                </a:solidFill>
              </a:rPr>
              <a:t>Chránitelné</a:t>
            </a:r>
            <a:r>
              <a:rPr lang="cs-CZ" b="1" i="1" dirty="0">
                <a:solidFill>
                  <a:srgbClr val="7A5D00"/>
                </a:solidFill>
              </a:rPr>
              <a:t> </a:t>
            </a:r>
            <a:r>
              <a:rPr lang="cs-CZ" dirty="0"/>
              <a:t>– značka se dá ochránit zákonnými </a:t>
            </a:r>
            <a:r>
              <a:rPr lang="cs-CZ" dirty="0" smtClean="0"/>
              <a:t>prostředky.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086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560388"/>
            <a:ext cx="7750175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mezinárodní značkové politiky</a:t>
            </a: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200" dirty="0" smtClean="0"/>
              <a:t>Pro současný </a:t>
            </a:r>
            <a:r>
              <a:rPr lang="cs-CZ" sz="2200" dirty="0" err="1" smtClean="0"/>
              <a:t>branding</a:t>
            </a:r>
            <a:r>
              <a:rPr lang="cs-CZ" sz="2200" dirty="0" smtClean="0"/>
              <a:t> značky v mezinárodním měřítku jsou charakteristické následující trendy:</a:t>
            </a:r>
          </a:p>
          <a:p>
            <a:pPr marL="0" indent="0" algn="ctr">
              <a:buNone/>
            </a:pPr>
            <a:endParaRPr lang="cs-CZ" sz="2200" dirty="0" smtClean="0"/>
          </a:p>
          <a:p>
            <a:pPr marL="541338" indent="-360363"/>
            <a:r>
              <a:rPr lang="cs-CZ" sz="2200" b="1" i="1" dirty="0" err="1">
                <a:solidFill>
                  <a:srgbClr val="7A5D00"/>
                </a:solidFill>
              </a:rPr>
              <a:t>Corporate</a:t>
            </a:r>
            <a:r>
              <a:rPr lang="cs-CZ" sz="2200" b="1" i="1" dirty="0">
                <a:solidFill>
                  <a:srgbClr val="7A5D00"/>
                </a:solidFill>
              </a:rPr>
              <a:t> </a:t>
            </a:r>
            <a:r>
              <a:rPr lang="cs-CZ" sz="2200" b="1" i="1" dirty="0" err="1">
                <a:solidFill>
                  <a:srgbClr val="7A5D00"/>
                </a:solidFill>
              </a:rPr>
              <a:t>brands</a:t>
            </a:r>
            <a:r>
              <a:rPr lang="cs-CZ" sz="2200" b="1" i="1" dirty="0">
                <a:solidFill>
                  <a:srgbClr val="7A5D00"/>
                </a:solidFill>
              </a:rPr>
              <a:t> </a:t>
            </a:r>
            <a:r>
              <a:rPr lang="cs-CZ" sz="2200" dirty="0" smtClean="0"/>
              <a:t>– posilování úlohy firemních značek. </a:t>
            </a:r>
            <a:r>
              <a:rPr lang="cs-CZ" sz="2200" dirty="0" smtClean="0"/>
              <a:t>Firemní </a:t>
            </a:r>
            <a:r>
              <a:rPr lang="cs-CZ" sz="2200" dirty="0" smtClean="0"/>
              <a:t>značka by měla znamenat jistotu, vyjádřit firemní </a:t>
            </a:r>
            <a:r>
              <a:rPr lang="cs-CZ" sz="2200" dirty="0" smtClean="0"/>
              <a:t>sílu </a:t>
            </a:r>
            <a:r>
              <a:rPr lang="cs-CZ" sz="2200" dirty="0" smtClean="0"/>
              <a:t>a zázemí, být zárukou profesionality a etického 	chování ve firmě.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4199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718">
            <a:off x="5809648" y="828954"/>
            <a:ext cx="2590104" cy="17251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413">
            <a:off x="284303" y="708321"/>
            <a:ext cx="3657600" cy="23850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22">
            <a:off x="5004048" y="4221088"/>
            <a:ext cx="3709680" cy="24715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0055"/>
            <a:ext cx="3276600" cy="24536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281796">
            <a:off x="5780983" y="2504936"/>
            <a:ext cx="177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Liverpool, VB</a:t>
            </a:r>
          </a:p>
        </p:txBody>
      </p:sp>
      <p:sp>
        <p:nvSpPr>
          <p:cNvPr id="10" name="TextovéPole 9"/>
          <p:cNvSpPr txBox="1"/>
          <p:nvPr/>
        </p:nvSpPr>
        <p:spPr>
          <a:xfrm rot="20471438">
            <a:off x="1763075" y="3000668"/>
            <a:ext cx="195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Shanghai</a:t>
            </a:r>
            <a:r>
              <a:rPr lang="cs-CZ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, Čína</a:t>
            </a:r>
          </a:p>
        </p:txBody>
      </p:sp>
      <p:sp>
        <p:nvSpPr>
          <p:cNvPr id="11" name="TextovéPole 10"/>
          <p:cNvSpPr txBox="1"/>
          <p:nvPr/>
        </p:nvSpPr>
        <p:spPr>
          <a:xfrm rot="20965477">
            <a:off x="6003657" y="379497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Praha, ČR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25352" y="386072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Phuket</a:t>
            </a:r>
            <a:r>
              <a:rPr lang="cs-CZ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, Thajsko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84" y="2782658"/>
            <a:ext cx="1747263" cy="1264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3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560388"/>
            <a:ext cx="7750175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mezinárodní značkové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</p:spPr>
        <p:txBody>
          <a:bodyPr/>
          <a:lstStyle/>
          <a:p>
            <a:pPr>
              <a:defRPr/>
            </a:pPr>
            <a:r>
              <a:rPr lang="cs-CZ" sz="2200" b="1" i="1" dirty="0" err="1">
                <a:solidFill>
                  <a:srgbClr val="7A5D00"/>
                </a:solidFill>
              </a:rPr>
              <a:t>Global</a:t>
            </a:r>
            <a:r>
              <a:rPr lang="cs-CZ" sz="2200" b="1" i="1" dirty="0">
                <a:solidFill>
                  <a:srgbClr val="7A5D00"/>
                </a:solidFill>
              </a:rPr>
              <a:t> </a:t>
            </a:r>
            <a:r>
              <a:rPr lang="cs-CZ" sz="2200" b="1" i="1" dirty="0" err="1">
                <a:solidFill>
                  <a:srgbClr val="7A5D00"/>
                </a:solidFill>
              </a:rPr>
              <a:t>brands</a:t>
            </a:r>
            <a:r>
              <a:rPr lang="cs-CZ" dirty="0" smtClean="0"/>
              <a:t> </a:t>
            </a:r>
            <a:r>
              <a:rPr lang="cs-CZ" sz="2200" dirty="0" smtClean="0"/>
              <a:t>– budování globálních značek. Jejich využití přináší především ekonomické úspory díky využívání jednotného </a:t>
            </a:r>
            <a:r>
              <a:rPr lang="cs-CZ" sz="2200" dirty="0" smtClean="0"/>
              <a:t>marketingového </a:t>
            </a:r>
            <a:r>
              <a:rPr lang="cs-CZ" sz="2200" dirty="0" smtClean="0"/>
              <a:t>konceptu. Tyto značky mají velmi vysokou tržní hodnotu. Globální značky můžeme rozdělit:</a:t>
            </a:r>
          </a:p>
          <a:p>
            <a:pPr>
              <a:defRPr/>
            </a:pPr>
            <a:endParaRPr lang="cs-CZ" sz="1200" dirty="0" smtClean="0"/>
          </a:p>
          <a:p>
            <a:pPr lvl="1">
              <a:defRPr/>
            </a:pPr>
            <a:r>
              <a:rPr lang="cs-CZ" sz="2200" b="1" i="1" dirty="0">
                <a:solidFill>
                  <a:srgbClr val="7A5D00"/>
                </a:solidFill>
                <a:cs typeface="+mn-cs"/>
              </a:rPr>
              <a:t>M</a:t>
            </a:r>
            <a:r>
              <a:rPr lang="cs-CZ" sz="2200" b="1" i="1" dirty="0" smtClean="0">
                <a:solidFill>
                  <a:srgbClr val="7A5D00"/>
                </a:solidFill>
                <a:cs typeface="+mn-cs"/>
              </a:rPr>
              <a:t>aster </a:t>
            </a:r>
            <a:r>
              <a:rPr lang="cs-CZ" sz="2200" b="1" i="1" dirty="0" err="1">
                <a:solidFill>
                  <a:srgbClr val="7A5D00"/>
                </a:solidFill>
                <a:cs typeface="+mn-cs"/>
              </a:rPr>
              <a:t>brands</a:t>
            </a:r>
            <a:r>
              <a:rPr lang="cs-CZ" sz="2200" b="1" i="1" dirty="0">
                <a:solidFill>
                  <a:srgbClr val="7A5D00"/>
                </a:solidFill>
                <a:cs typeface="+mn-cs"/>
              </a:rPr>
              <a:t> </a:t>
            </a:r>
            <a:r>
              <a:rPr lang="cs-CZ" sz="2000" dirty="0" smtClean="0"/>
              <a:t>– jsou postaveny na </a:t>
            </a:r>
            <a:r>
              <a:rPr lang="cs-CZ" sz="2000" dirty="0" err="1" smtClean="0"/>
              <a:t>aspirativních</a:t>
            </a:r>
            <a:r>
              <a:rPr lang="cs-CZ" sz="2000" dirty="0" smtClean="0"/>
              <a:t> tématech a univerzální povaze příběhu stejné pro všechny země (</a:t>
            </a:r>
            <a:r>
              <a:rPr lang="cs-CZ" sz="2000" dirty="0" err="1" smtClean="0"/>
              <a:t>Nike</a:t>
            </a:r>
            <a:r>
              <a:rPr lang="cs-CZ" sz="2000" dirty="0"/>
              <a:t>, Sony, </a:t>
            </a:r>
            <a:r>
              <a:rPr lang="cs-CZ" sz="2000" dirty="0" err="1" smtClean="0"/>
              <a:t>Coca-cola</a:t>
            </a:r>
            <a:r>
              <a:rPr lang="cs-CZ" sz="2000" dirty="0" smtClean="0"/>
              <a:t>).</a:t>
            </a:r>
            <a:endParaRPr lang="cs-CZ" sz="2000" dirty="0"/>
          </a:p>
          <a:p>
            <a:pPr lvl="1">
              <a:defRPr/>
            </a:pPr>
            <a:r>
              <a:rPr lang="cs-CZ" sz="2200" b="1" i="1" dirty="0" err="1" smtClean="0">
                <a:solidFill>
                  <a:srgbClr val="7A5D00"/>
                </a:solidFill>
                <a:cs typeface="+mn-cs"/>
              </a:rPr>
              <a:t>Prestige</a:t>
            </a:r>
            <a:r>
              <a:rPr lang="cs-CZ" sz="2200" b="1" i="1" dirty="0" smtClean="0">
                <a:solidFill>
                  <a:srgbClr val="7A5D00"/>
                </a:solidFill>
                <a:cs typeface="+mn-cs"/>
              </a:rPr>
              <a:t> </a:t>
            </a:r>
            <a:r>
              <a:rPr lang="cs-CZ" sz="2200" b="1" i="1" dirty="0" err="1">
                <a:solidFill>
                  <a:srgbClr val="7A5D00"/>
                </a:solidFill>
                <a:cs typeface="+mn-cs"/>
              </a:rPr>
              <a:t>brands</a:t>
            </a:r>
            <a:r>
              <a:rPr lang="cs-CZ" sz="2000" dirty="0" smtClean="0"/>
              <a:t> - atraktivnost je založena na kulturním původu nebo provenienci zakladatele. Využívají se lokální symboly (Chanel</a:t>
            </a:r>
            <a:r>
              <a:rPr lang="cs-CZ" sz="2000" dirty="0"/>
              <a:t>, Mercedes, </a:t>
            </a:r>
            <a:r>
              <a:rPr lang="cs-CZ" sz="2000" dirty="0" err="1" smtClean="0"/>
              <a:t>Gucci</a:t>
            </a:r>
            <a:r>
              <a:rPr lang="cs-CZ" sz="2000" dirty="0" smtClean="0"/>
              <a:t>).</a:t>
            </a:r>
          </a:p>
          <a:p>
            <a:pPr lvl="1">
              <a:defRPr/>
            </a:pPr>
            <a:r>
              <a:rPr lang="cs-CZ" sz="2200" b="1" i="1" dirty="0">
                <a:solidFill>
                  <a:srgbClr val="7A5D00"/>
                </a:solidFill>
                <a:cs typeface="+mn-cs"/>
              </a:rPr>
              <a:t>Super </a:t>
            </a:r>
            <a:r>
              <a:rPr lang="cs-CZ" sz="2200" b="1" i="1" dirty="0" err="1">
                <a:solidFill>
                  <a:srgbClr val="7A5D00"/>
                </a:solidFill>
                <a:cs typeface="+mn-cs"/>
              </a:rPr>
              <a:t>brands</a:t>
            </a:r>
            <a:r>
              <a:rPr lang="cs-CZ" sz="2000" dirty="0" smtClean="0"/>
              <a:t> - ovlivňuje je příslušnost ke kategorii (</a:t>
            </a:r>
            <a:r>
              <a:rPr lang="cs-CZ" sz="2000" dirty="0" err="1" smtClean="0"/>
              <a:t>Gillete</a:t>
            </a:r>
            <a:r>
              <a:rPr lang="cs-CZ" sz="2000" dirty="0"/>
              <a:t>, </a:t>
            </a:r>
            <a:r>
              <a:rPr lang="cs-CZ" sz="2000" dirty="0" smtClean="0"/>
              <a:t>Pepsi).</a:t>
            </a:r>
          </a:p>
          <a:p>
            <a:pPr lvl="1">
              <a:defRPr/>
            </a:pPr>
            <a:r>
              <a:rPr lang="cs-CZ" sz="2200" b="1" i="1" dirty="0" err="1">
                <a:solidFill>
                  <a:srgbClr val="7A5D00"/>
                </a:solidFill>
                <a:cs typeface="+mn-cs"/>
              </a:rPr>
              <a:t>Local</a:t>
            </a:r>
            <a:r>
              <a:rPr lang="cs-CZ" sz="2200" b="1" i="1" dirty="0">
                <a:solidFill>
                  <a:srgbClr val="7A5D00"/>
                </a:solidFill>
                <a:cs typeface="+mn-cs"/>
              </a:rPr>
              <a:t> </a:t>
            </a:r>
            <a:r>
              <a:rPr lang="cs-CZ" sz="2200" b="1" i="1" dirty="0" err="1">
                <a:solidFill>
                  <a:srgbClr val="7A5D00"/>
                </a:solidFill>
                <a:cs typeface="+mn-cs"/>
              </a:rPr>
              <a:t>brands</a:t>
            </a:r>
            <a:r>
              <a:rPr lang="cs-CZ" sz="2200" b="1" i="1" dirty="0">
                <a:solidFill>
                  <a:srgbClr val="7A5D00"/>
                </a:solidFill>
                <a:cs typeface="+mn-cs"/>
              </a:rPr>
              <a:t> </a:t>
            </a:r>
            <a:r>
              <a:rPr lang="cs-CZ" sz="2000" dirty="0" smtClean="0"/>
              <a:t>- marketingově se uplatňují lokálně, ale prodávají se globálně (</a:t>
            </a:r>
            <a:r>
              <a:rPr lang="cs-CZ" sz="2000" dirty="0" err="1" smtClean="0"/>
              <a:t>Dove</a:t>
            </a:r>
            <a:r>
              <a:rPr lang="cs-CZ" sz="2000" dirty="0"/>
              <a:t>, </a:t>
            </a:r>
            <a:r>
              <a:rPr lang="cs-CZ" sz="2000" dirty="0" err="1" smtClean="0"/>
              <a:t>Nestlé</a:t>
            </a:r>
            <a:r>
              <a:rPr lang="cs-CZ" sz="2000" dirty="0" smtClean="0"/>
              <a:t>, </a:t>
            </a:r>
            <a:r>
              <a:rPr lang="cs-CZ" sz="2000" dirty="0" err="1" smtClean="0"/>
              <a:t>Danone</a:t>
            </a:r>
            <a:r>
              <a:rPr lang="cs-CZ" sz="2000" dirty="0" smtClean="0"/>
              <a:t>).</a:t>
            </a:r>
            <a:endParaRPr lang="cs-CZ" sz="2000" dirty="0"/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5077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560388"/>
            <a:ext cx="7750621" cy="43973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mezinárodní značkové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cs-CZ" dirty="0"/>
              <a:t>Evropa </a:t>
            </a:r>
            <a:r>
              <a:rPr lang="cs-CZ" dirty="0" smtClean="0"/>
              <a:t>-</a:t>
            </a:r>
            <a:r>
              <a:rPr lang="cs-CZ" dirty="0"/>
              <a:t>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www.youtube.com/watch?v=iYhCn0jf46U</a:t>
            </a: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r>
              <a:rPr lang="cs-CZ" dirty="0" smtClean="0"/>
              <a:t>Asie - </a:t>
            </a:r>
            <a:r>
              <a:rPr lang="cs-CZ" dirty="0">
                <a:hlinkClick r:id="rId3"/>
              </a:rPr>
              <a:t>https://www.youtube.com/watch?v=fqf8YXB2Xys</a:t>
            </a:r>
            <a:endParaRPr lang="cs-CZ" dirty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r>
              <a:rPr lang="cs-CZ" dirty="0"/>
              <a:t>Japonsko -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www.youtube.com/watch?v=VF2yLPBlgaM</a:t>
            </a: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61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560388"/>
            <a:ext cx="7678738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mezinárodní značkové politiky</a:t>
            </a: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507288" cy="5429250"/>
          </a:xfrm>
        </p:spPr>
        <p:txBody>
          <a:bodyPr/>
          <a:lstStyle/>
          <a:p>
            <a:r>
              <a:rPr lang="cs-CZ" sz="2200" b="1" i="1" dirty="0" err="1">
                <a:solidFill>
                  <a:srgbClr val="7A5D00"/>
                </a:solidFill>
              </a:rPr>
              <a:t>Private</a:t>
            </a:r>
            <a:r>
              <a:rPr lang="cs-CZ" sz="2200" b="1" i="1" dirty="0">
                <a:solidFill>
                  <a:srgbClr val="7A5D00"/>
                </a:solidFill>
              </a:rPr>
              <a:t> </a:t>
            </a:r>
            <a:r>
              <a:rPr lang="cs-CZ" sz="2200" b="1" i="1" dirty="0" err="1" smtClean="0">
                <a:solidFill>
                  <a:srgbClr val="7A5D00"/>
                </a:solidFill>
              </a:rPr>
              <a:t>labels</a:t>
            </a:r>
            <a:r>
              <a:rPr lang="cs-CZ" sz="2200" b="1" i="1" dirty="0" smtClean="0">
                <a:solidFill>
                  <a:srgbClr val="7A5D00"/>
                </a:solidFill>
              </a:rPr>
              <a:t> </a:t>
            </a:r>
            <a:r>
              <a:rPr lang="cs-CZ" sz="2200" dirty="0" smtClean="0"/>
              <a:t>– Rostoucí význam distribučních značek. Tyto značky jsou spojeny především s existencí nadnárodních obchodních řetězců. Nejvíce jsou využívány na trzích vyspělých zemích.</a:t>
            </a:r>
          </a:p>
          <a:p>
            <a:endParaRPr lang="cs-CZ" sz="900" dirty="0" smtClean="0"/>
          </a:p>
          <a:p>
            <a:r>
              <a:rPr lang="cs-CZ" sz="2200" b="1" i="1" dirty="0" err="1">
                <a:solidFill>
                  <a:srgbClr val="7A5D00"/>
                </a:solidFill>
              </a:rPr>
              <a:t>Unify</a:t>
            </a:r>
            <a:r>
              <a:rPr lang="cs-CZ" sz="2200" b="1" i="1" dirty="0">
                <a:solidFill>
                  <a:srgbClr val="7A5D00"/>
                </a:solidFill>
              </a:rPr>
              <a:t> </a:t>
            </a:r>
            <a:r>
              <a:rPr lang="cs-CZ" sz="2200" b="1" i="1" dirty="0" err="1">
                <a:solidFill>
                  <a:srgbClr val="7A5D00"/>
                </a:solidFill>
              </a:rPr>
              <a:t>branding</a:t>
            </a:r>
            <a:r>
              <a:rPr lang="cs-CZ" sz="2200" b="1" i="1" dirty="0">
                <a:solidFill>
                  <a:srgbClr val="7A5D00"/>
                </a:solidFill>
              </a:rPr>
              <a:t> </a:t>
            </a:r>
            <a:r>
              <a:rPr lang="cs-CZ" sz="2200" dirty="0" smtClean="0"/>
              <a:t>- Sjednocování značek na mezinárodní úrovni. Značky jsou natolik silné, že již není potřeba používat národní diakritiku či písmo.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342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8863"/>
            <a:ext cx="24622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33367"/>
            <a:ext cx="2793291" cy="15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15" y="3933825"/>
            <a:ext cx="1651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03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700213"/>
            <a:ext cx="8640763" cy="442595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Produktem může být hmotný výrobek nebo nehmotná služba. 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12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cs-CZ" sz="2200" dirty="0"/>
              <a:t>Obojí má v rámci marketingového mixu klíčové postavení. To proto, že teprve až od nějakého konkrétního daného produktu se mohou následně odvíjet jeho další funkce, na něž navazují související marketingové činnosti</a:t>
            </a:r>
            <a:r>
              <a:rPr lang="cs-CZ" sz="2200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200" dirty="0"/>
          </a:p>
          <a:p>
            <a:pPr marL="0" indent="0">
              <a:buFont typeface="Arial" pitchFamily="34" charset="0"/>
              <a:buNone/>
              <a:defRPr/>
            </a:pPr>
            <a:endParaRPr lang="cs-CZ" sz="12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cs-CZ" sz="2200" b="1" i="1" dirty="0" smtClean="0">
                <a:solidFill>
                  <a:srgbClr val="7A5D00"/>
                </a:solidFill>
              </a:rPr>
              <a:t>Zákazník </a:t>
            </a:r>
            <a:r>
              <a:rPr lang="cs-CZ" sz="2200" b="1" i="1" dirty="0">
                <a:solidFill>
                  <a:srgbClr val="7A5D00"/>
                </a:solidFill>
              </a:rPr>
              <a:t>přiřazuje k určitému produktu: </a:t>
            </a:r>
          </a:p>
          <a:p>
            <a:pPr marL="444500" indent="-263525">
              <a:defRPr/>
            </a:pPr>
            <a:r>
              <a:rPr lang="cs-CZ" sz="2200" dirty="0" smtClean="0"/>
              <a:t>určité </a:t>
            </a:r>
            <a:r>
              <a:rPr lang="cs-CZ" sz="2200" dirty="0"/>
              <a:t>vlastnosti, </a:t>
            </a:r>
          </a:p>
          <a:p>
            <a:pPr marL="444500" indent="-263525">
              <a:defRPr/>
            </a:pPr>
            <a:r>
              <a:rPr lang="cs-CZ" sz="2200" dirty="0"/>
              <a:t>představy o způsobu </a:t>
            </a:r>
            <a:r>
              <a:rPr lang="cs-CZ" sz="2200" dirty="0" smtClean="0"/>
              <a:t>využívání,</a:t>
            </a:r>
          </a:p>
          <a:p>
            <a:pPr marL="444500" indent="-263525">
              <a:defRPr/>
            </a:pPr>
            <a:r>
              <a:rPr lang="cs-CZ" sz="2200" dirty="0" smtClean="0"/>
              <a:t>představy </a:t>
            </a:r>
            <a:r>
              <a:rPr lang="cs-CZ" sz="2200" dirty="0"/>
              <a:t>o individuálním </a:t>
            </a:r>
            <a:r>
              <a:rPr lang="cs-CZ" sz="2200" dirty="0" smtClean="0"/>
              <a:t>užitku</a:t>
            </a:r>
            <a:r>
              <a:rPr lang="cs-CZ" sz="2200" dirty="0" smtClean="0"/>
              <a:t>.</a:t>
            </a:r>
            <a:endParaRPr lang="cs-CZ" sz="22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091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560388"/>
            <a:ext cx="7678738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mezinárodní značkové politiky</a:t>
            </a:r>
            <a:endParaRPr lang="cs-CZ" dirty="0"/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r>
              <a:rPr lang="cs-CZ" sz="2200" b="1" i="1" dirty="0" smtClean="0">
                <a:solidFill>
                  <a:srgbClr val="7A5D00"/>
                </a:solidFill>
              </a:rPr>
              <a:t>Co–</a:t>
            </a:r>
            <a:r>
              <a:rPr lang="cs-CZ" sz="2200" b="1" i="1" dirty="0" err="1" smtClean="0">
                <a:solidFill>
                  <a:srgbClr val="7A5D00"/>
                </a:solidFill>
              </a:rPr>
              <a:t>branding</a:t>
            </a:r>
            <a:r>
              <a:rPr lang="cs-CZ" sz="2200" b="1" i="1" dirty="0" smtClean="0">
                <a:solidFill>
                  <a:srgbClr val="7A5D00"/>
                </a:solidFill>
              </a:rPr>
              <a:t> </a:t>
            </a:r>
            <a:r>
              <a:rPr lang="cs-CZ" sz="2200" dirty="0" smtClean="0"/>
              <a:t>– mezifiremní spolupráce. Jedna firma poskytne smluvnímu partnerovi licenci na možnost využívání své značky. Tím se znásobí konkurenceschopnost dané značky a vzroste její hodnota.</a:t>
            </a:r>
          </a:p>
          <a:p>
            <a:endParaRPr lang="cs-CZ" sz="2200" dirty="0" smtClean="0"/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https://www.youtube.com/watch?v=YTOrSOx_Mo0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www.youtube.com/watch?v=HmVkx5wTxtk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www.youtube.com/watch?v=hRbacS4Fu6Y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814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Užitek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51847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2200" dirty="0"/>
              <a:t>Při zakoupení výrobku či služby si kupujeme také jeho užitek. Ten můžeme dělit na</a:t>
            </a:r>
            <a:r>
              <a:rPr lang="cs-CZ" sz="2200" dirty="0" smtClean="0"/>
              <a:t>: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1200" dirty="0"/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Základní</a:t>
            </a:r>
            <a:r>
              <a:rPr lang="cs-CZ" sz="2200" dirty="0"/>
              <a:t> - představuje základní funkce, kvůli kterým si zákazník </a:t>
            </a:r>
            <a:r>
              <a:rPr lang="cs-CZ" sz="2200" dirty="0" smtClean="0"/>
              <a:t>	výrobek </a:t>
            </a:r>
            <a:r>
              <a:rPr lang="cs-CZ" sz="2200" dirty="0"/>
              <a:t>hlavně kupuje.</a:t>
            </a:r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Doplňkový </a:t>
            </a:r>
            <a:r>
              <a:rPr lang="cs-CZ" sz="2200" dirty="0"/>
              <a:t>- je důležitý pro odlišení výrobku od konkurenčních </a:t>
            </a:r>
            <a:r>
              <a:rPr lang="cs-CZ" sz="2200" dirty="0" smtClean="0"/>
              <a:t>	výrobků </a:t>
            </a:r>
            <a:r>
              <a:rPr lang="cs-CZ" sz="2200" dirty="0"/>
              <a:t>a má tři části: </a:t>
            </a:r>
            <a:endParaRPr lang="cs-CZ" sz="2200" dirty="0" smtClean="0"/>
          </a:p>
          <a:p>
            <a:pPr marL="444500" indent="-263525">
              <a:defRPr/>
            </a:pPr>
            <a:endParaRPr lang="cs-CZ" sz="1200" dirty="0"/>
          </a:p>
          <a:p>
            <a:pPr marL="1200150" lvl="3" indent="-214313">
              <a:buFontTx/>
              <a:buChar char="-"/>
              <a:defRPr/>
            </a:pPr>
            <a:r>
              <a:rPr lang="cs-CZ" sz="2000" b="1" i="1" dirty="0">
                <a:solidFill>
                  <a:srgbClr val="7A5D00"/>
                </a:solidFill>
                <a:cs typeface="+mn-cs"/>
              </a:rPr>
              <a:t>Osobní</a:t>
            </a:r>
            <a:r>
              <a:rPr lang="cs-CZ" sz="2000" dirty="0">
                <a:cs typeface="+mn-cs"/>
              </a:rPr>
              <a:t> – zahrnuje osobní představy a očekávání, které si </a:t>
            </a:r>
            <a:r>
              <a:rPr lang="cs-CZ" sz="2000" dirty="0" smtClean="0">
                <a:cs typeface="+mn-cs"/>
              </a:rPr>
              <a:t>	zákazník </a:t>
            </a:r>
            <a:r>
              <a:rPr lang="cs-CZ" sz="2000" dirty="0">
                <a:cs typeface="+mn-cs"/>
              </a:rPr>
              <a:t>s produktem </a:t>
            </a:r>
            <a:r>
              <a:rPr lang="cs-CZ" sz="2000" dirty="0" smtClean="0">
                <a:cs typeface="+mn-cs"/>
              </a:rPr>
              <a:t>spojuje.</a:t>
            </a:r>
            <a:endParaRPr lang="cs-CZ" sz="2000" dirty="0">
              <a:cs typeface="+mn-cs"/>
            </a:endParaRPr>
          </a:p>
          <a:p>
            <a:pPr marL="1200150" lvl="3" indent="-214313">
              <a:buFontTx/>
              <a:buChar char="-"/>
              <a:defRPr/>
            </a:pPr>
            <a:r>
              <a:rPr lang="cs-CZ" sz="2000" b="1" i="1" dirty="0">
                <a:solidFill>
                  <a:srgbClr val="7A5D00"/>
                </a:solidFill>
                <a:cs typeface="+mn-cs"/>
              </a:rPr>
              <a:t>Sociologický</a:t>
            </a:r>
            <a:r>
              <a:rPr lang="cs-CZ" sz="2000" dirty="0">
                <a:cs typeface="+mn-cs"/>
              </a:rPr>
              <a:t> – je spojen se zařazením jednotlivce ke </a:t>
            </a:r>
            <a:r>
              <a:rPr lang="cs-CZ" sz="2000" dirty="0" smtClean="0">
                <a:cs typeface="+mn-cs"/>
              </a:rPr>
              <a:t>	společenskému </a:t>
            </a:r>
            <a:r>
              <a:rPr lang="cs-CZ" sz="2000" dirty="0">
                <a:cs typeface="+mn-cs"/>
              </a:rPr>
              <a:t>okolí, zákazník se chce buď přizpůsobit, </a:t>
            </a:r>
            <a:r>
              <a:rPr lang="cs-CZ" sz="2000" dirty="0" smtClean="0">
                <a:cs typeface="+mn-cs"/>
              </a:rPr>
              <a:t>	nebo lišit.</a:t>
            </a:r>
            <a:endParaRPr lang="cs-CZ" sz="2000" dirty="0">
              <a:cs typeface="+mn-cs"/>
            </a:endParaRPr>
          </a:p>
          <a:p>
            <a:pPr marL="1200150" lvl="3" indent="-214313">
              <a:buFontTx/>
              <a:buChar char="-"/>
              <a:defRPr/>
            </a:pPr>
            <a:r>
              <a:rPr lang="cs-CZ" sz="2000" b="1" i="1" dirty="0">
                <a:solidFill>
                  <a:srgbClr val="7A5D00"/>
                </a:solidFill>
                <a:cs typeface="+mn-cs"/>
              </a:rPr>
              <a:t>Magický</a:t>
            </a:r>
            <a:r>
              <a:rPr lang="cs-CZ" sz="2000" dirty="0">
                <a:cs typeface="+mn-cs"/>
              </a:rPr>
              <a:t> – pohybuje se v nadsmyslové rovině, je založen na </a:t>
            </a:r>
            <a:r>
              <a:rPr lang="cs-CZ" sz="2000" dirty="0" smtClean="0">
                <a:cs typeface="+mn-cs"/>
              </a:rPr>
              <a:t>	víře</a:t>
            </a:r>
            <a:r>
              <a:rPr lang="cs-CZ" sz="2000" dirty="0">
                <a:cs typeface="+mn-cs"/>
              </a:rPr>
              <a:t>, pověře, má iracionální rysy. 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040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44633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3" r="16328"/>
          <a:stretch>
            <a:fillRect/>
          </a:stretch>
        </p:blipFill>
        <p:spPr>
          <a:xfrm>
            <a:off x="3500438" y="3149600"/>
            <a:ext cx="2008187" cy="2965450"/>
          </a:xfrm>
        </p:spPr>
      </p:pic>
      <p:pic>
        <p:nvPicPr>
          <p:cNvPr id="92164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4" t="11725" r="24287" b="11183"/>
          <a:stretch>
            <a:fillRect/>
          </a:stretch>
        </p:blipFill>
        <p:spPr bwMode="auto">
          <a:xfrm>
            <a:off x="3347864" y="0"/>
            <a:ext cx="22320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6828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TextovéPole 11"/>
          <p:cNvSpPr txBox="1">
            <a:spLocks noChangeArrowheads="1"/>
          </p:cNvSpPr>
          <p:nvPr/>
        </p:nvSpPr>
        <p:spPr bwMode="auto">
          <a:xfrm>
            <a:off x="971550" y="62738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Matura MT Script Capitals" pitchFamily="66" charset="0"/>
              </a:rPr>
              <a:t>Osobní</a:t>
            </a:r>
          </a:p>
        </p:txBody>
      </p:sp>
      <p:sp>
        <p:nvSpPr>
          <p:cNvPr id="92168" name="TextovéPole 12"/>
          <p:cNvSpPr txBox="1">
            <a:spLocks noChangeArrowheads="1"/>
          </p:cNvSpPr>
          <p:nvPr/>
        </p:nvSpPr>
        <p:spPr bwMode="auto">
          <a:xfrm>
            <a:off x="3500438" y="6273800"/>
            <a:ext cx="179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000000"/>
                </a:solidFill>
                <a:latin typeface="Old English Text MT" pitchFamily="66" charset="0"/>
              </a:rPr>
              <a:t>Sociologický</a:t>
            </a:r>
          </a:p>
        </p:txBody>
      </p:sp>
      <p:sp>
        <p:nvSpPr>
          <p:cNvPr id="92169" name="TextovéPole 13"/>
          <p:cNvSpPr txBox="1">
            <a:spLocks noChangeArrowheads="1"/>
          </p:cNvSpPr>
          <p:nvPr/>
        </p:nvSpPr>
        <p:spPr bwMode="auto">
          <a:xfrm>
            <a:off x="6916738" y="6165850"/>
            <a:ext cx="129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hiller" pitchFamily="82" charset="0"/>
              </a:rPr>
              <a:t>Magický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40152" y="16288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/>
              </a:rPr>
              <a:t>https://www.youtube.com/watch?v=RROSDjXqrAw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725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8" grpId="0"/>
      <p:bldP spid="9216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nového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435280" cy="4281488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2200" dirty="0"/>
              <a:t>Podnik může nový produkt získat</a:t>
            </a:r>
            <a:r>
              <a:rPr lang="cs-CZ" sz="2200" dirty="0" smtClean="0"/>
              <a:t>: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1200" dirty="0"/>
          </a:p>
          <a:p>
            <a:pPr marL="985838" indent="-625475"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Akvizicí </a:t>
            </a:r>
            <a:r>
              <a:rPr lang="cs-CZ" sz="2200" dirty="0"/>
              <a:t>– to znamená převzetím výrobku či služby jiné firmy. </a:t>
            </a:r>
            <a:r>
              <a:rPr lang="cs-CZ" sz="2200" dirty="0" smtClean="0"/>
              <a:t>Převzetí </a:t>
            </a:r>
            <a:r>
              <a:rPr lang="cs-CZ" sz="2200" dirty="0"/>
              <a:t>se děje zcela legální </a:t>
            </a:r>
            <a:r>
              <a:rPr lang="cs-CZ" sz="2200" dirty="0" smtClean="0"/>
              <a:t>cestou na základě smlouvy.</a:t>
            </a:r>
          </a:p>
          <a:p>
            <a:pPr marL="985838" indent="-625475">
              <a:buFont typeface="Arial" pitchFamily="34" charset="0"/>
              <a:buNone/>
              <a:defRPr/>
            </a:pPr>
            <a:endParaRPr lang="cs-CZ" sz="800" dirty="0"/>
          </a:p>
          <a:p>
            <a:pPr marL="985838" indent="-625475"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Zakoupením patentu </a:t>
            </a:r>
            <a:r>
              <a:rPr lang="cs-CZ" sz="2200" dirty="0"/>
              <a:t>– ten je zpravidla ve vlastnictví jiné firmy</a:t>
            </a:r>
            <a:r>
              <a:rPr lang="cs-CZ" sz="2200" dirty="0" smtClean="0"/>
              <a:t>.</a:t>
            </a:r>
          </a:p>
          <a:p>
            <a:pPr marL="985838" indent="-625475">
              <a:buFont typeface="Arial" pitchFamily="34" charset="0"/>
              <a:buNone/>
              <a:defRPr/>
            </a:pPr>
            <a:endParaRPr lang="cs-CZ" sz="800" dirty="0"/>
          </a:p>
          <a:p>
            <a:pPr marL="985838" indent="-625475"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Zakoupením licence</a:t>
            </a:r>
            <a:r>
              <a:rPr lang="cs-CZ" sz="2200" dirty="0"/>
              <a:t> - ve vlastnictví jiné </a:t>
            </a:r>
            <a:r>
              <a:rPr lang="cs-CZ" sz="2200" dirty="0" smtClean="0"/>
              <a:t>firmy - </a:t>
            </a:r>
            <a:r>
              <a:rPr lang="cs-CZ" sz="2200" dirty="0"/>
              <a:t>„</a:t>
            </a:r>
            <a:r>
              <a:rPr lang="cs-CZ" sz="2200" dirty="0" err="1" smtClean="0"/>
              <a:t>franchising</a:t>
            </a:r>
            <a:r>
              <a:rPr lang="cs-CZ" sz="2200" dirty="0" smtClean="0"/>
              <a:t>“.</a:t>
            </a:r>
            <a:endParaRPr lang="cs-CZ" sz="2200" dirty="0" smtClean="0"/>
          </a:p>
          <a:p>
            <a:pPr marL="985838" indent="-625475">
              <a:buFont typeface="Arial" pitchFamily="34" charset="0"/>
              <a:buNone/>
              <a:defRPr/>
            </a:pPr>
            <a:endParaRPr lang="cs-CZ" sz="800" dirty="0" smtClean="0"/>
          </a:p>
          <a:p>
            <a:pPr marL="985838" indent="-625475"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Vyvinutím vlastního nového výrobku či služby </a:t>
            </a:r>
            <a:r>
              <a:rPr lang="cs-CZ" sz="2200" dirty="0"/>
              <a:t>- předpokládá </a:t>
            </a:r>
            <a:r>
              <a:rPr lang="cs-CZ" sz="2200" dirty="0" smtClean="0"/>
              <a:t>	dostatečnou </a:t>
            </a:r>
            <a:r>
              <a:rPr lang="cs-CZ" sz="2200" dirty="0"/>
              <a:t>kapitálovou i výzkumnou kapacitu.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988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vlastního nového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578850" cy="53133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2200" dirty="0"/>
              <a:t>Vývoj by měl probíhat v těchto etapách: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200" dirty="0"/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Průzkum</a:t>
            </a:r>
            <a:r>
              <a:rPr lang="cs-CZ" sz="2200" dirty="0" smtClean="0"/>
              <a:t> </a:t>
            </a:r>
            <a:r>
              <a:rPr lang="cs-CZ" sz="2200" dirty="0"/>
              <a:t>– Zjištění potřeb a požadavků zákazníků, tržních mezer, činnosti konkurence a vlastních schopností a finančních možností</a:t>
            </a:r>
            <a:r>
              <a:rPr lang="cs-CZ" sz="2200" dirty="0" smtClean="0"/>
              <a:t>.</a:t>
            </a:r>
          </a:p>
          <a:p>
            <a:pPr marL="444500" indent="-263525">
              <a:defRPr/>
            </a:pPr>
            <a:endParaRPr lang="cs-CZ" sz="800" dirty="0"/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Rozbor </a:t>
            </a:r>
            <a:r>
              <a:rPr lang="cs-CZ" sz="2200" dirty="0"/>
              <a:t>– Na základě zjištěných skutečností tvorba co největšího množství nápadů. </a:t>
            </a:r>
            <a:endParaRPr lang="cs-CZ" sz="2200" dirty="0" smtClean="0"/>
          </a:p>
          <a:p>
            <a:pPr marL="444500" indent="-263525">
              <a:defRPr/>
            </a:pPr>
            <a:endParaRPr lang="cs-CZ" sz="800" dirty="0"/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Ověřování návrhů </a:t>
            </a:r>
            <a:r>
              <a:rPr lang="cs-CZ" sz="2200" dirty="0"/>
              <a:t>– Vyhodnocení vytvořených nápadů z hlediska reálnosti a realizovatelnosti. Výběr nejlepšího </a:t>
            </a:r>
            <a:r>
              <a:rPr lang="cs-CZ" sz="2200" dirty="0" smtClean="0"/>
              <a:t>návrhu.</a:t>
            </a:r>
          </a:p>
          <a:p>
            <a:pPr marL="444500" indent="-263525">
              <a:defRPr/>
            </a:pPr>
            <a:endParaRPr lang="cs-CZ" sz="800" dirty="0"/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Vývoj výrobku a testování</a:t>
            </a:r>
            <a:r>
              <a:rPr lang="cs-CZ" sz="2200" dirty="0"/>
              <a:t> - včetně marketingové strategie a testování prototypů. Tvorba značky produktu</a:t>
            </a:r>
            <a:r>
              <a:rPr lang="cs-CZ" sz="2200" dirty="0" smtClean="0"/>
              <a:t>.</a:t>
            </a:r>
          </a:p>
          <a:p>
            <a:pPr marL="444500" indent="-263525">
              <a:defRPr/>
            </a:pPr>
            <a:endParaRPr lang="cs-CZ" sz="800" dirty="0"/>
          </a:p>
          <a:p>
            <a:pPr marL="444500" indent="-263525"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Komercializace </a:t>
            </a:r>
            <a:r>
              <a:rPr lang="cs-CZ" sz="2200" dirty="0"/>
              <a:t>– zavedení výrobku na </a:t>
            </a:r>
            <a:r>
              <a:rPr lang="cs-CZ" sz="2200" dirty="0" smtClean="0"/>
              <a:t>trh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493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produkt</a:t>
            </a:r>
            <a:endParaRPr lang="cs-CZ" dirty="0"/>
          </a:p>
        </p:txBody>
      </p:sp>
      <p:pic>
        <p:nvPicPr>
          <p:cNvPr id="952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3429000" cy="2571750"/>
          </a:xfrm>
        </p:spPr>
      </p:pic>
      <p:pic>
        <p:nvPicPr>
          <p:cNvPr id="9523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2894">
            <a:off x="231775" y="2101850"/>
            <a:ext cx="38544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8116">
            <a:off x="6046788" y="4589463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26" t="21312" r="2325"/>
          <a:stretch>
            <a:fillRect/>
          </a:stretch>
        </p:blipFill>
        <p:spPr bwMode="auto">
          <a:xfrm rot="-1036705">
            <a:off x="4537733" y="500225"/>
            <a:ext cx="3345194" cy="265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47" t="16203" r="14474" b="19357"/>
          <a:stretch>
            <a:fillRect/>
          </a:stretch>
        </p:blipFill>
        <p:spPr bwMode="auto">
          <a:xfrm>
            <a:off x="6607175" y="2906713"/>
            <a:ext cx="26019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09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00925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Zlaté české ručičky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0"/>
          <a:stretch/>
        </p:blipFill>
        <p:spPr>
          <a:xfrm>
            <a:off x="2411760" y="4360170"/>
            <a:ext cx="2438400" cy="20425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294">
            <a:off x="479359" y="1936348"/>
            <a:ext cx="3518158" cy="2253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85"/>
          <a:stretch/>
        </p:blipFill>
        <p:spPr>
          <a:xfrm>
            <a:off x="5580111" y="2060847"/>
            <a:ext cx="3312369" cy="21370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51">
            <a:off x="5508104" y="4193358"/>
            <a:ext cx="3429000" cy="25755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58">
            <a:off x="6111795" y="230280"/>
            <a:ext cx="2401355" cy="17986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854">
            <a:off x="3815278" y="1106987"/>
            <a:ext cx="2098557" cy="1819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1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313363"/>
          </a:xfrm>
        </p:spPr>
        <p:txBody>
          <a:bodyPr/>
          <a:lstStyle/>
          <a:p>
            <a:pPr marL="180975" indent="0" algn="ctr">
              <a:buFont typeface="Arial" pitchFamily="34" charset="0"/>
              <a:buNone/>
              <a:defRPr/>
            </a:pPr>
            <a:r>
              <a:rPr lang="cs-CZ" sz="2200" b="1" i="1" dirty="0">
                <a:solidFill>
                  <a:srgbClr val="7A5D00"/>
                </a:solidFill>
              </a:rPr>
              <a:t>Je to jméno, termín, design, symbol nebo jejich kombinace, které mají identifikovat zboží nebo služby jednoho prodávajícího nebo skupiny prodávajících a odlišit je od zboží a služeb jiných prodejců.</a:t>
            </a:r>
          </a:p>
          <a:p>
            <a:pPr marL="180975" indent="0">
              <a:buFont typeface="Arial" pitchFamily="34" charset="0"/>
              <a:buNone/>
              <a:defRPr/>
            </a:pPr>
            <a:endParaRPr lang="cs-CZ" sz="2400" dirty="0" smtClean="0"/>
          </a:p>
          <a:p>
            <a:pPr marL="180975" indent="0">
              <a:buFont typeface="Arial" pitchFamily="34" charset="0"/>
              <a:buNone/>
              <a:defRPr/>
            </a:pPr>
            <a:r>
              <a:rPr lang="cs-CZ" sz="2200" dirty="0" smtClean="0"/>
              <a:t>U </a:t>
            </a:r>
            <a:r>
              <a:rPr lang="cs-CZ" sz="2200" dirty="0"/>
              <a:t>značky je klíčová právě schopnost </a:t>
            </a:r>
            <a:r>
              <a:rPr lang="cs-CZ" sz="2200" dirty="0" smtClean="0"/>
              <a:t>odlišení.</a:t>
            </a:r>
          </a:p>
          <a:p>
            <a:pPr marL="180975" indent="0">
              <a:buFont typeface="Arial" pitchFamily="34" charset="0"/>
              <a:buNone/>
              <a:defRPr/>
            </a:pPr>
            <a:endParaRPr lang="cs-CZ" sz="800" dirty="0"/>
          </a:p>
          <a:p>
            <a:pPr marL="541338" lvl="1" indent="-276225">
              <a:buFont typeface="Arial" pitchFamily="34" charset="0"/>
              <a:buChar char="•"/>
              <a:defRPr/>
            </a:pPr>
            <a:r>
              <a:rPr lang="cs-CZ" sz="2200" b="1" i="1" dirty="0">
                <a:solidFill>
                  <a:srgbClr val="7A5D00"/>
                </a:solidFill>
                <a:cs typeface="+mn-cs"/>
              </a:rPr>
              <a:t>V obchodním vyjádření </a:t>
            </a:r>
            <a:r>
              <a:rPr lang="cs-CZ" sz="2200" dirty="0">
                <a:cs typeface="+mn-cs"/>
              </a:rPr>
              <a:t>- značka vytváří dlouhodobou hodnotu pro zákazníka, zvyšuje jeho spotřebitelskou důvěru, uživatelskou spokojenost, pozitivní naladění z rozhodnutí apod</a:t>
            </a:r>
            <a:r>
              <a:rPr lang="cs-CZ" sz="2200" dirty="0" smtClean="0">
                <a:cs typeface="+mn-cs"/>
              </a:rPr>
              <a:t>.</a:t>
            </a:r>
          </a:p>
          <a:p>
            <a:pPr marL="541338" lvl="1" indent="-276225">
              <a:buFont typeface="Arial" pitchFamily="34" charset="0"/>
              <a:buChar char="•"/>
              <a:defRPr/>
            </a:pPr>
            <a:endParaRPr lang="cs-CZ" sz="800" dirty="0">
              <a:cs typeface="+mn-cs"/>
            </a:endParaRPr>
          </a:p>
          <a:p>
            <a:pPr marL="541338" lvl="1" indent="-276225">
              <a:buFont typeface="Arial" pitchFamily="34" charset="0"/>
              <a:buChar char="•"/>
              <a:defRPr/>
            </a:pPr>
            <a:r>
              <a:rPr lang="cs-CZ" sz="2200" b="1" i="1" dirty="0">
                <a:solidFill>
                  <a:srgbClr val="7A5D00"/>
                </a:solidFill>
                <a:cs typeface="+mn-cs"/>
              </a:rPr>
              <a:t>Ve firemním vyjádření </a:t>
            </a:r>
            <a:r>
              <a:rPr lang="cs-CZ" sz="2200" dirty="0">
                <a:cs typeface="+mn-cs"/>
              </a:rPr>
              <a:t>- značka zlepšuje účinnost vnitřních i vnějších marketingových aktivit firmy, </a:t>
            </a:r>
            <a:r>
              <a:rPr lang="pl-PL" sz="2200" dirty="0">
                <a:cs typeface="+mn-cs"/>
              </a:rPr>
              <a:t>stabilizuje obchodní pozici a zvyšuje konkurenceschopnost nabídky.</a:t>
            </a:r>
            <a:endParaRPr lang="cs-CZ" sz="2200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1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</TotalTime>
  <Words>822</Words>
  <Application>Microsoft Office PowerPoint</Application>
  <PresentationFormat>Předvádění na obrazovce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Technický</vt:lpstr>
      <vt:lpstr>Snímek 1</vt:lpstr>
      <vt:lpstr>Produkt</vt:lpstr>
      <vt:lpstr>Užitek produktu</vt:lpstr>
      <vt:lpstr>Snímek 4</vt:lpstr>
      <vt:lpstr>Tvorba nového produktu</vt:lpstr>
      <vt:lpstr>Vývoj vlastního nového produktu</vt:lpstr>
      <vt:lpstr>Nový produkt</vt:lpstr>
      <vt:lpstr>Zlaté české ručičky</vt:lpstr>
      <vt:lpstr>Značka</vt:lpstr>
      <vt:lpstr>Značka</vt:lpstr>
      <vt:lpstr>Top 10 nejúspěšnějších značek světa</vt:lpstr>
      <vt:lpstr>Branding </vt:lpstr>
      <vt:lpstr>Spot – branding (Volvo + Van Damme) https://www.youtube.com/watch?v=M7FIvfx5J10&amp;index=1&amp;list=PLAvt_3k2u5lOSp-jYsKjfvaqewSE_K958  Spot – branding Nike https://www.youtube.com/watch?v=VEX7KhIA3bU </vt:lpstr>
      <vt:lpstr>Prvky značky</vt:lpstr>
      <vt:lpstr>Trendy mezinárodní značkové politiky</vt:lpstr>
      <vt:lpstr>Snímek 16</vt:lpstr>
      <vt:lpstr>Trendy mezinárodní značkové politiky</vt:lpstr>
      <vt:lpstr>Trendy mezinárodní značkové politiky</vt:lpstr>
      <vt:lpstr>Trendy mezinárodní značkové politiky</vt:lpstr>
      <vt:lpstr>Trendy mezinárodní značkové politiky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</dc:creator>
  <cp:lastModifiedBy>user_2</cp:lastModifiedBy>
  <cp:revision>17</cp:revision>
  <dcterms:created xsi:type="dcterms:W3CDTF">2013-04-01T09:46:31Z</dcterms:created>
  <dcterms:modified xsi:type="dcterms:W3CDTF">2017-03-01T15:18:47Z</dcterms:modified>
</cp:coreProperties>
</file>