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7" r:id="rId13"/>
    <p:sldId id="265" r:id="rId14"/>
    <p:sldId id="266" r:id="rId15"/>
    <p:sldId id="268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3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370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45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1015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661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711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0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87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44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84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8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70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8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48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99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DD243-904E-4D0C-9B79-942F730E466B}" type="datetimeFigureOut">
              <a:rPr lang="cs-CZ" smtClean="0"/>
              <a:t>28. 2. 2016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FFA152-23AE-43D9-A512-7547730E9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1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8000" y="1168400"/>
            <a:ext cx="8766003" cy="2882436"/>
          </a:xfrm>
        </p:spPr>
        <p:txBody>
          <a:bodyPr/>
          <a:lstStyle/>
          <a:p>
            <a:pPr algn="l"/>
            <a:r>
              <a:rPr lang="cs-CZ" dirty="0" smtClean="0"/>
              <a:t>Věda</a:t>
            </a:r>
            <a:br>
              <a:rPr lang="cs-CZ" dirty="0" smtClean="0"/>
            </a:br>
            <a:r>
              <a:rPr lang="cs-CZ" dirty="0" smtClean="0"/>
              <a:t> &amp; </a:t>
            </a:r>
            <a:br>
              <a:rPr lang="cs-CZ" dirty="0" smtClean="0"/>
            </a:br>
            <a:r>
              <a:rPr lang="cs-CZ" dirty="0" smtClean="0"/>
              <a:t>struktura vědecké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15262" y="6345460"/>
            <a:ext cx="2088198" cy="460782"/>
          </a:xfrm>
        </p:spPr>
        <p:txBody>
          <a:bodyPr/>
          <a:lstStyle/>
          <a:p>
            <a:r>
              <a:rPr lang="cs-CZ" dirty="0" smtClean="0"/>
              <a:t>Bozděch Michal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79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8377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i="1" dirty="0" smtClean="0"/>
              <a:t>Struktura vědecké práce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984066" cy="3880772"/>
          </a:xfrm>
        </p:spPr>
        <p:txBody>
          <a:bodyPr>
            <a:normAutofit/>
          </a:bodyPr>
          <a:lstStyle/>
          <a:p>
            <a:r>
              <a:rPr lang="cs-CZ" dirty="0" smtClean="0"/>
              <a:t>Značná nejednotnost</a:t>
            </a:r>
          </a:p>
          <a:p>
            <a:r>
              <a:rPr lang="cs-CZ" dirty="0" smtClean="0"/>
              <a:t>Doporučené struktura</a:t>
            </a:r>
          </a:p>
          <a:p>
            <a:r>
              <a:rPr lang="cs-CZ" dirty="0" err="1"/>
              <a:t>Hendl</a:t>
            </a:r>
            <a:r>
              <a:rPr lang="cs-CZ" dirty="0"/>
              <a:t>, J. &amp; </a:t>
            </a:r>
            <a:r>
              <a:rPr lang="cs-CZ" dirty="0" err="1"/>
              <a:t>Blahuš</a:t>
            </a:r>
            <a:r>
              <a:rPr lang="cs-CZ" dirty="0"/>
              <a:t>, P. (2012). </a:t>
            </a:r>
            <a:r>
              <a:rPr lang="cs-CZ" i="1" dirty="0" smtClean="0"/>
              <a:t>Metodologie výzkumné </a:t>
            </a:r>
            <a:r>
              <a:rPr lang="cs-CZ" i="1" dirty="0"/>
              <a:t>práce. Jak na to?</a:t>
            </a:r>
            <a:r>
              <a:rPr lang="cs-CZ" dirty="0"/>
              <a:t>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smtClean="0"/>
              <a:t>27. 2. 2016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</a:t>
            </a:r>
            <a:r>
              <a:rPr lang="cs-CZ" dirty="0" smtClean="0"/>
              <a:t>Web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http://web.ftvs.cuni.cz/hendl/metodologie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6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8123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i="1" dirty="0" smtClean="0"/>
              <a:t>Struktura vědecké práce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cs-CZ" dirty="0" smtClean="0"/>
              <a:t>Úvod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Osobní motivace, zkušenosti…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Přehled literatury / literární přehled / syntéza poznatků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Historie, současná, zahraniční, srovnání závěrů a teorií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Problém / výzkumný problém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Vychází z přehledu literatury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Výzkumné metody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Jak </a:t>
            </a:r>
            <a:r>
              <a:rPr lang="cs-CZ" dirty="0" smtClean="0"/>
              <a:t>získáte / zpracujete </a:t>
            </a:r>
            <a:r>
              <a:rPr lang="cs-CZ" dirty="0" smtClean="0"/>
              <a:t>výzkumná data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Výsledky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Interpretace výzkumných dat (tabulky, grafy) – podložená fakta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Diskuse, důsledky a doporučení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 smtClean="0"/>
              <a:t>Rozšiřují výslednou část – doporučuji psát v průběhu (aspoň poznámky)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58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1712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i="1" dirty="0" smtClean="0"/>
              <a:t>Struktura výzkumného projektu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</a:t>
            </a:r>
            <a:r>
              <a:rPr lang="cs-CZ" b="1" dirty="0" smtClean="0"/>
              <a:t>Úvod</a:t>
            </a:r>
            <a:endParaRPr lang="cs-CZ" b="1" dirty="0"/>
          </a:p>
          <a:p>
            <a:r>
              <a:rPr lang="cs-CZ" b="1" dirty="0"/>
              <a:t>2. Přehled </a:t>
            </a:r>
            <a:r>
              <a:rPr lang="cs-CZ" b="1" dirty="0" smtClean="0"/>
              <a:t>literatury</a:t>
            </a:r>
            <a:endParaRPr lang="cs-CZ" b="1" dirty="0"/>
          </a:p>
          <a:p>
            <a:pPr lvl="1"/>
            <a:r>
              <a:rPr lang="cs-CZ" b="1" dirty="0"/>
              <a:t>2.1. Historický </a:t>
            </a:r>
            <a:r>
              <a:rPr lang="cs-CZ" b="1" dirty="0" smtClean="0"/>
              <a:t>přehled</a:t>
            </a:r>
            <a:endParaRPr lang="cs-CZ" b="1" dirty="0"/>
          </a:p>
          <a:p>
            <a:pPr lvl="1"/>
            <a:r>
              <a:rPr lang="cs-CZ" b="1" dirty="0"/>
              <a:t>2.2. Teoretická a výzkumná literatura </a:t>
            </a:r>
            <a:r>
              <a:rPr lang="cs-CZ" b="1" dirty="0" smtClean="0"/>
              <a:t>specifická </a:t>
            </a:r>
            <a:r>
              <a:rPr lang="cs-CZ" b="1" dirty="0"/>
              <a:t>pro M/D </a:t>
            </a:r>
            <a:r>
              <a:rPr lang="cs-CZ" b="1" dirty="0" smtClean="0"/>
              <a:t>téma</a:t>
            </a:r>
            <a:endParaRPr lang="cs-CZ" b="1" dirty="0"/>
          </a:p>
          <a:p>
            <a:pPr lvl="1"/>
            <a:r>
              <a:rPr lang="cs-CZ" b="1" dirty="0"/>
              <a:t>2.3. Výzkum v příbuzných oblastech </a:t>
            </a:r>
            <a:r>
              <a:rPr lang="cs-CZ" b="1" dirty="0" smtClean="0"/>
              <a:t>relevantních </a:t>
            </a:r>
            <a:r>
              <a:rPr lang="cs-CZ" b="1" dirty="0"/>
              <a:t>pro M/D </a:t>
            </a:r>
            <a:r>
              <a:rPr lang="cs-CZ" b="1" dirty="0" smtClean="0"/>
              <a:t>téma</a:t>
            </a:r>
            <a:endParaRPr lang="cs-CZ" b="1" dirty="0"/>
          </a:p>
          <a:p>
            <a:pPr lvl="1"/>
            <a:r>
              <a:rPr lang="cs-CZ" b="1" dirty="0"/>
              <a:t>2.4. Kritika validity dostupné teorie a </a:t>
            </a:r>
            <a:r>
              <a:rPr lang="cs-CZ" b="1" dirty="0" smtClean="0"/>
              <a:t>výzkumných prací</a:t>
            </a:r>
            <a:endParaRPr lang="cs-CZ" b="1" dirty="0"/>
          </a:p>
          <a:p>
            <a:pPr lvl="1"/>
            <a:r>
              <a:rPr lang="cs-CZ" b="1" dirty="0"/>
              <a:t>2.5. Souhrn toho, co je známé a neznámé </a:t>
            </a:r>
            <a:r>
              <a:rPr lang="cs-CZ" b="1" dirty="0" smtClean="0"/>
              <a:t>v </a:t>
            </a:r>
            <a:r>
              <a:rPr lang="cs-CZ" b="1" dirty="0"/>
              <a:t>souvislosti s M/D </a:t>
            </a:r>
            <a:r>
              <a:rPr lang="cs-CZ" b="1" dirty="0" smtClean="0"/>
              <a:t>tématem</a:t>
            </a:r>
            <a:endParaRPr lang="cs-CZ" b="1" dirty="0"/>
          </a:p>
          <a:p>
            <a:pPr lvl="1"/>
            <a:r>
              <a:rPr lang="cs-CZ" b="1" dirty="0"/>
              <a:t>2.6. Příspěvek této studie pro </a:t>
            </a:r>
            <a:r>
              <a:rPr lang="cs-CZ" b="1" dirty="0" smtClean="0"/>
              <a:t>vědu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524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5014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i="1" dirty="0" smtClean="0"/>
              <a:t>Struktura výzkumného projektu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9749366" cy="3880773"/>
          </a:xfrm>
        </p:spPr>
        <p:txBody>
          <a:bodyPr>
            <a:normAutofit/>
          </a:bodyPr>
          <a:lstStyle/>
          <a:p>
            <a:r>
              <a:rPr lang="cs-CZ" b="1" dirty="0"/>
              <a:t>3. </a:t>
            </a:r>
            <a:r>
              <a:rPr lang="cs-CZ" b="1" dirty="0" smtClean="0"/>
              <a:t>Problém</a:t>
            </a:r>
            <a:endParaRPr lang="cs-CZ" b="1" dirty="0"/>
          </a:p>
          <a:p>
            <a:pPr lvl="1"/>
            <a:r>
              <a:rPr lang="cs-CZ" b="1" dirty="0"/>
              <a:t>3.1. Zdůvodnění, význam a potřeba </a:t>
            </a:r>
            <a:r>
              <a:rPr lang="cs-CZ" b="1" dirty="0" smtClean="0"/>
              <a:t>studie</a:t>
            </a:r>
            <a:endParaRPr lang="cs-CZ" b="1" dirty="0"/>
          </a:p>
          <a:p>
            <a:pPr lvl="1"/>
            <a:r>
              <a:rPr lang="cs-CZ" b="1" dirty="0"/>
              <a:t>3.2 Teoretický rámec navrhované </a:t>
            </a:r>
            <a:r>
              <a:rPr lang="cs-CZ" b="1" dirty="0" smtClean="0"/>
              <a:t>studie</a:t>
            </a:r>
            <a:endParaRPr lang="cs-CZ" b="1" dirty="0"/>
          </a:p>
          <a:p>
            <a:pPr lvl="1"/>
            <a:r>
              <a:rPr lang="cs-CZ" b="1" dirty="0"/>
              <a:t>3.3. Formulace </a:t>
            </a:r>
            <a:r>
              <a:rPr lang="cs-CZ" b="1" dirty="0" smtClean="0"/>
              <a:t>problému</a:t>
            </a:r>
            <a:endParaRPr lang="cs-CZ" b="1" dirty="0"/>
          </a:p>
          <a:p>
            <a:pPr lvl="1"/>
            <a:r>
              <a:rPr lang="cs-CZ" b="1" dirty="0"/>
              <a:t>3.4. Výzkumné otázky, teorie, hypotézy </a:t>
            </a:r>
            <a:r>
              <a:rPr lang="cs-CZ" b="1" dirty="0" smtClean="0"/>
              <a:t>nebo </a:t>
            </a:r>
            <a:r>
              <a:rPr lang="cs-CZ" b="1" dirty="0"/>
              <a:t>prvky problému</a:t>
            </a:r>
            <a:r>
              <a:rPr lang="cs-CZ" b="1" dirty="0" smtClean="0"/>
              <a:t>, které </a:t>
            </a:r>
            <a:r>
              <a:rPr lang="cs-CZ" b="1" dirty="0"/>
              <a:t>se budou </a:t>
            </a:r>
            <a:r>
              <a:rPr lang="cs-CZ" b="1" dirty="0" smtClean="0"/>
              <a:t>zkoumat</a:t>
            </a:r>
            <a:endParaRPr lang="cs-CZ" b="1" dirty="0"/>
          </a:p>
          <a:p>
            <a:pPr lvl="1"/>
            <a:r>
              <a:rPr lang="cs-CZ" b="1" dirty="0"/>
              <a:t>3.5. Omezení a vymezení </a:t>
            </a:r>
            <a:r>
              <a:rPr lang="cs-CZ" b="1" dirty="0" smtClean="0"/>
              <a:t>studie</a:t>
            </a:r>
            <a:endParaRPr lang="cs-CZ" b="1" dirty="0"/>
          </a:p>
          <a:p>
            <a:pPr lvl="1"/>
            <a:r>
              <a:rPr lang="cs-CZ" b="1" dirty="0"/>
              <a:t>3.6. Definice </a:t>
            </a:r>
            <a:r>
              <a:rPr lang="cs-CZ" b="1" dirty="0" smtClean="0"/>
              <a:t>pojmů</a:t>
            </a:r>
            <a:endParaRPr lang="cs-CZ" b="1" dirty="0"/>
          </a:p>
          <a:p>
            <a:pPr lvl="1"/>
            <a:r>
              <a:rPr lang="cs-CZ" b="1" dirty="0"/>
              <a:t>3.7. Souhrn</a:t>
            </a:r>
          </a:p>
        </p:txBody>
      </p:sp>
    </p:spTree>
    <p:extLst>
      <p:ext uri="{BB962C8B-B14F-4D97-AF65-F5344CB8AC3E}">
        <p14:creationId xmlns:p14="http://schemas.microsoft.com/office/powerpoint/2010/main" val="288555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3744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i="1" dirty="0" smtClean="0"/>
              <a:t>Struktura výzkumného projektu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4. Výzkumné </a:t>
            </a:r>
            <a:r>
              <a:rPr lang="cs-CZ" b="1" dirty="0" smtClean="0"/>
              <a:t>metody</a:t>
            </a:r>
            <a:endParaRPr lang="cs-CZ" b="1" dirty="0"/>
          </a:p>
          <a:p>
            <a:pPr lvl="1"/>
            <a:r>
              <a:rPr lang="cs-CZ" b="1" dirty="0"/>
              <a:t>4.1. Výzkumná </a:t>
            </a:r>
            <a:r>
              <a:rPr lang="cs-CZ" b="1" dirty="0" smtClean="0"/>
              <a:t>metodologie</a:t>
            </a:r>
            <a:endParaRPr lang="cs-CZ" b="1" dirty="0"/>
          </a:p>
          <a:p>
            <a:pPr lvl="1"/>
            <a:r>
              <a:rPr lang="cs-CZ" b="1" dirty="0"/>
              <a:t>4.2. Zkoumaná populace nebo </a:t>
            </a:r>
            <a:r>
              <a:rPr lang="cs-CZ" b="1" dirty="0" smtClean="0"/>
              <a:t>výběr</a:t>
            </a:r>
            <a:endParaRPr lang="cs-CZ" b="1" dirty="0"/>
          </a:p>
          <a:p>
            <a:pPr lvl="1"/>
            <a:r>
              <a:rPr lang="cs-CZ" b="1" dirty="0"/>
              <a:t>4.3. Měřící </a:t>
            </a:r>
            <a:r>
              <a:rPr lang="cs-CZ" b="1" dirty="0" smtClean="0"/>
              <a:t>procedury</a:t>
            </a:r>
            <a:endParaRPr lang="cs-CZ" b="1" dirty="0"/>
          </a:p>
          <a:p>
            <a:pPr lvl="1"/>
            <a:r>
              <a:rPr lang="cs-CZ" b="1" dirty="0"/>
              <a:t>4.4</a:t>
            </a:r>
            <a:r>
              <a:rPr lang="cs-CZ" b="1" dirty="0" smtClean="0"/>
              <a:t>. </a:t>
            </a:r>
            <a:r>
              <a:rPr lang="cs-CZ" b="1" dirty="0"/>
              <a:t>Pilotní </a:t>
            </a:r>
            <a:r>
              <a:rPr lang="cs-CZ" b="1" dirty="0" smtClean="0"/>
              <a:t>studie</a:t>
            </a:r>
            <a:endParaRPr lang="cs-CZ" b="1" dirty="0"/>
          </a:p>
          <a:p>
            <a:pPr lvl="1"/>
            <a:r>
              <a:rPr lang="cs-CZ" b="1" dirty="0"/>
              <a:t>4.5. Sběr </a:t>
            </a:r>
            <a:r>
              <a:rPr lang="cs-CZ" b="1" dirty="0" smtClean="0"/>
              <a:t>dat</a:t>
            </a:r>
            <a:endParaRPr lang="cs-CZ" b="1" dirty="0"/>
          </a:p>
          <a:p>
            <a:pPr lvl="1"/>
            <a:r>
              <a:rPr lang="cs-CZ" b="1" dirty="0"/>
              <a:t>4.6. Analýza </a:t>
            </a:r>
            <a:r>
              <a:rPr lang="cs-CZ" b="1" dirty="0" smtClean="0"/>
              <a:t>dat</a:t>
            </a:r>
            <a:endParaRPr lang="cs-CZ" b="1" dirty="0"/>
          </a:p>
          <a:p>
            <a:pPr lvl="1"/>
            <a:r>
              <a:rPr lang="cs-CZ" b="1" dirty="0" smtClean="0"/>
              <a:t>4.7. Řešení zvláštních </a:t>
            </a:r>
            <a:r>
              <a:rPr lang="cs-CZ" b="1" dirty="0" smtClean="0"/>
              <a:t>situací</a:t>
            </a:r>
            <a:endParaRPr lang="cs-CZ" b="1" dirty="0"/>
          </a:p>
          <a:p>
            <a:pPr lvl="1"/>
            <a:r>
              <a:rPr lang="cs-CZ" b="1" dirty="0"/>
              <a:t>4.8. Specifické </a:t>
            </a:r>
            <a:r>
              <a:rPr lang="cs-CZ" b="1" dirty="0" smtClean="0"/>
              <a:t>procedury</a:t>
            </a:r>
            <a:endParaRPr lang="cs-CZ" b="1" dirty="0"/>
          </a:p>
          <a:p>
            <a:pPr lvl="1"/>
            <a:r>
              <a:rPr lang="cs-CZ" b="1" dirty="0"/>
              <a:t>4.9. Souhrn</a:t>
            </a:r>
          </a:p>
        </p:txBody>
      </p:sp>
    </p:spTree>
    <p:extLst>
      <p:ext uri="{BB962C8B-B14F-4D97-AF65-F5344CB8AC3E}">
        <p14:creationId xmlns:p14="http://schemas.microsoft.com/office/powerpoint/2010/main" val="419101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272866" cy="1320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i="1" dirty="0" smtClean="0"/>
              <a:t>Struktura výzkumného projektu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5. </a:t>
            </a:r>
            <a:r>
              <a:rPr lang="cs-CZ" b="1" dirty="0" smtClean="0"/>
              <a:t>Výsledky</a:t>
            </a:r>
            <a:endParaRPr lang="cs-CZ" b="1" dirty="0"/>
          </a:p>
          <a:p>
            <a:pPr lvl="1"/>
            <a:r>
              <a:rPr lang="cs-CZ" b="1" dirty="0"/>
              <a:t>5.1. Plán výzkumu (komentář realizace</a:t>
            </a:r>
            <a:r>
              <a:rPr lang="cs-CZ" b="1" dirty="0" smtClean="0"/>
              <a:t>)</a:t>
            </a:r>
            <a:endParaRPr lang="cs-CZ" b="1" dirty="0"/>
          </a:p>
          <a:p>
            <a:pPr lvl="1"/>
            <a:r>
              <a:rPr lang="cs-CZ" b="1" dirty="0"/>
              <a:t>5.2. Popis dat (data, tabulky, grafy, popisné </a:t>
            </a:r>
            <a:r>
              <a:rPr lang="cs-CZ" b="1" dirty="0" smtClean="0"/>
              <a:t>statistické </a:t>
            </a:r>
            <a:r>
              <a:rPr lang="cs-CZ" b="1" dirty="0"/>
              <a:t>charakteristiky</a:t>
            </a:r>
            <a:r>
              <a:rPr lang="cs-CZ" b="1" dirty="0" smtClean="0"/>
              <a:t>)</a:t>
            </a:r>
            <a:endParaRPr lang="cs-CZ" b="1" dirty="0"/>
          </a:p>
          <a:p>
            <a:pPr lvl="1"/>
            <a:r>
              <a:rPr lang="cs-CZ" b="1" dirty="0"/>
              <a:t>5.3. Evidence pro podporu nebo zamítnutí </a:t>
            </a:r>
            <a:r>
              <a:rPr lang="cs-CZ" b="1" dirty="0" smtClean="0"/>
              <a:t>hypotéz </a:t>
            </a:r>
            <a:r>
              <a:rPr lang="cs-CZ" b="1" dirty="0"/>
              <a:t>nebo výzkumných </a:t>
            </a:r>
            <a:r>
              <a:rPr lang="cs-CZ" b="1" dirty="0" smtClean="0"/>
              <a:t>otázek</a:t>
            </a:r>
            <a:endParaRPr lang="cs-CZ" b="1" dirty="0"/>
          </a:p>
          <a:p>
            <a:pPr lvl="1"/>
            <a:r>
              <a:rPr lang="cs-CZ" b="1" dirty="0"/>
              <a:t>5.4. Neočekávané </a:t>
            </a:r>
            <a:r>
              <a:rPr lang="cs-CZ" b="1" dirty="0" smtClean="0"/>
              <a:t>výsledky</a:t>
            </a:r>
            <a:endParaRPr lang="cs-CZ" b="1" dirty="0"/>
          </a:p>
          <a:p>
            <a:pPr lvl="1"/>
            <a:r>
              <a:rPr lang="cs-CZ" b="1" dirty="0"/>
              <a:t>5.5. Souhrn toho co se nalezlo</a:t>
            </a:r>
          </a:p>
        </p:txBody>
      </p:sp>
    </p:spTree>
    <p:extLst>
      <p:ext uri="{BB962C8B-B14F-4D97-AF65-F5344CB8AC3E}">
        <p14:creationId xmlns:p14="http://schemas.microsoft.com/office/powerpoint/2010/main" val="411680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6714066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i="1" dirty="0" smtClean="0"/>
              <a:t>Struktura</a:t>
            </a:r>
            <a:r>
              <a:rPr lang="cs-CZ" dirty="0" smtClean="0"/>
              <a:t> výzkumného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00" y="977900"/>
            <a:ext cx="8918402" cy="588009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6. Diskuse, důsledky a </a:t>
            </a:r>
            <a:r>
              <a:rPr lang="cs-CZ" b="1" dirty="0" smtClean="0"/>
              <a:t>doporučení</a:t>
            </a:r>
            <a:endParaRPr lang="cs-CZ" b="1" dirty="0"/>
          </a:p>
          <a:p>
            <a:pPr lvl="1"/>
            <a:r>
              <a:rPr lang="cs-CZ" b="1" dirty="0"/>
              <a:t>6.1 </a:t>
            </a:r>
            <a:r>
              <a:rPr lang="cs-CZ" b="1" dirty="0" smtClean="0"/>
              <a:t>Diskuse</a:t>
            </a:r>
            <a:endParaRPr lang="cs-CZ" b="1" dirty="0"/>
          </a:p>
          <a:p>
            <a:pPr lvl="2"/>
            <a:r>
              <a:rPr lang="cs-CZ" b="1" dirty="0"/>
              <a:t>6.1.1. Závěry vyplývající z </a:t>
            </a:r>
            <a:r>
              <a:rPr lang="cs-CZ" b="1" dirty="0" smtClean="0"/>
              <a:t>výsledků</a:t>
            </a:r>
            <a:endParaRPr lang="cs-CZ" b="1" dirty="0"/>
          </a:p>
          <a:p>
            <a:pPr lvl="2"/>
            <a:r>
              <a:rPr lang="cs-CZ" b="1" dirty="0"/>
              <a:t>6.1.2. Alternativní vysvětlení </a:t>
            </a:r>
            <a:r>
              <a:rPr lang="cs-CZ" b="1" dirty="0" smtClean="0"/>
              <a:t>výsledků</a:t>
            </a:r>
            <a:endParaRPr lang="cs-CZ" b="1" dirty="0"/>
          </a:p>
          <a:p>
            <a:pPr lvl="2"/>
            <a:r>
              <a:rPr lang="cs-CZ" b="1" dirty="0"/>
              <a:t>6.1.3. Vztah výsledků a závěrů </a:t>
            </a:r>
            <a:r>
              <a:rPr lang="cs-CZ" b="1" dirty="0" smtClean="0"/>
              <a:t>k </a:t>
            </a:r>
            <a:r>
              <a:rPr lang="cs-CZ" b="1" dirty="0"/>
              <a:t>dosavadním poznatkům a vědecké </a:t>
            </a:r>
            <a:r>
              <a:rPr lang="cs-CZ" b="1" dirty="0" smtClean="0"/>
              <a:t>literatuře</a:t>
            </a:r>
            <a:endParaRPr lang="cs-CZ" b="1" dirty="0"/>
          </a:p>
          <a:p>
            <a:pPr lvl="2"/>
            <a:r>
              <a:rPr lang="cs-CZ" b="1" dirty="0"/>
              <a:t>6.1.4. Síla, slabosti a omezení </a:t>
            </a:r>
            <a:r>
              <a:rPr lang="cs-CZ" b="1" dirty="0" smtClean="0"/>
              <a:t>studie</a:t>
            </a:r>
          </a:p>
          <a:p>
            <a:pPr lvl="1"/>
            <a:r>
              <a:rPr lang="cs-CZ" b="1" dirty="0"/>
              <a:t>6.2. </a:t>
            </a:r>
            <a:r>
              <a:rPr lang="cs-CZ" b="1" dirty="0" smtClean="0"/>
              <a:t>Důsledky</a:t>
            </a:r>
            <a:endParaRPr lang="cs-CZ" b="1" dirty="0"/>
          </a:p>
          <a:p>
            <a:pPr lvl="2"/>
            <a:r>
              <a:rPr lang="cs-CZ" b="1" dirty="0"/>
              <a:t>6.2.1. Důsledky pro praxi nebo </a:t>
            </a:r>
            <a:r>
              <a:rPr lang="cs-CZ" b="1" dirty="0" smtClean="0"/>
              <a:t>rozhodování</a:t>
            </a:r>
            <a:endParaRPr lang="cs-CZ" b="1" dirty="0"/>
          </a:p>
          <a:p>
            <a:pPr lvl="2"/>
            <a:r>
              <a:rPr lang="cs-CZ" b="1" dirty="0"/>
              <a:t>6.2.2. Důsledky pro vědecké porozumění v </a:t>
            </a:r>
            <a:r>
              <a:rPr lang="cs-CZ" b="1" dirty="0" smtClean="0"/>
              <a:t>oblasti</a:t>
            </a:r>
            <a:endParaRPr lang="cs-CZ" b="1" dirty="0"/>
          </a:p>
          <a:p>
            <a:pPr lvl="2"/>
            <a:r>
              <a:rPr lang="cs-CZ" b="1" dirty="0"/>
              <a:t>6.2.3. Důsledky pro vytváření </a:t>
            </a:r>
            <a:r>
              <a:rPr lang="cs-CZ" b="1" dirty="0" smtClean="0"/>
              <a:t>teorie</a:t>
            </a:r>
            <a:endParaRPr lang="cs-CZ" b="1" dirty="0"/>
          </a:p>
          <a:p>
            <a:pPr lvl="2"/>
            <a:r>
              <a:rPr lang="cs-CZ" b="1" dirty="0"/>
              <a:t>6.2.4. Důsledky pro další </a:t>
            </a:r>
            <a:r>
              <a:rPr lang="cs-CZ" b="1" dirty="0" smtClean="0"/>
              <a:t>výzkum</a:t>
            </a:r>
          </a:p>
          <a:p>
            <a:pPr lvl="1"/>
            <a:r>
              <a:rPr lang="cs-CZ" b="1" dirty="0"/>
              <a:t>6.3. Doporučení</a:t>
            </a:r>
          </a:p>
          <a:p>
            <a:pPr lvl="2"/>
            <a:r>
              <a:rPr lang="cs-CZ" b="1" dirty="0"/>
              <a:t>6.3.1. Doporučení pro další výzkum nebo změnu metodologie výzkumu</a:t>
            </a:r>
          </a:p>
          <a:p>
            <a:pPr lvl="2"/>
            <a:r>
              <a:rPr lang="cs-CZ" b="1" dirty="0"/>
              <a:t>6.3.2. Doporučení pro změny vědeckých konceptů, nebo praxe</a:t>
            </a:r>
          </a:p>
          <a:p>
            <a:pPr lvl="2"/>
            <a:r>
              <a:rPr lang="cs-CZ" b="1" dirty="0"/>
              <a:t>6.3.3. Doporučení pro změnu nebo modifikace dosavadních teoretických konstruktů</a:t>
            </a:r>
          </a:p>
          <a:p>
            <a:pPr lvl="2"/>
            <a:r>
              <a:rPr lang="cs-CZ" b="1" dirty="0"/>
              <a:t>6.3.4 Doporučení, která se týkají změny organizace, procedur, praktik, chování</a:t>
            </a:r>
          </a:p>
          <a:p>
            <a:pPr lvl="1"/>
            <a:r>
              <a:rPr lang="cs-CZ" b="1" dirty="0"/>
              <a:t>6.4 </a:t>
            </a:r>
            <a:r>
              <a:rPr lang="cs-CZ" b="1" dirty="0" smtClean="0"/>
              <a:t>Souhrn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25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5705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Antika </a:t>
            </a:r>
            <a:endParaRPr lang="cs-CZ" b="1" dirty="0" smtClean="0"/>
          </a:p>
          <a:p>
            <a:pPr lvl="1"/>
            <a:r>
              <a:rPr lang="cs-CZ" b="1" dirty="0" smtClean="0"/>
              <a:t>8</a:t>
            </a:r>
            <a:r>
              <a:rPr lang="cs-CZ" b="1" dirty="0"/>
              <a:t>. – 6. století př.n.l</a:t>
            </a:r>
            <a:r>
              <a:rPr lang="cs-CZ" b="1" dirty="0" smtClean="0"/>
              <a:t>., Řecko</a:t>
            </a:r>
            <a:r>
              <a:rPr lang="cs-CZ" b="1" dirty="0"/>
              <a:t>, Řím: Demokrit, Aristoteles, </a:t>
            </a:r>
            <a:r>
              <a:rPr lang="cs-CZ" b="1" dirty="0" smtClean="0"/>
              <a:t>Platon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Encyklopedie </a:t>
            </a:r>
            <a:r>
              <a:rPr lang="cs-CZ" b="1" dirty="0"/>
              <a:t>(</a:t>
            </a:r>
            <a:r>
              <a:rPr lang="cs-CZ" b="1" dirty="0" smtClean="0"/>
              <a:t>Diderot,1999) </a:t>
            </a:r>
            <a:endParaRPr lang="cs-CZ" b="1" dirty="0" smtClean="0"/>
          </a:p>
          <a:p>
            <a:pPr lvl="1"/>
            <a:r>
              <a:rPr lang="cs-CZ" b="1" dirty="0" smtClean="0"/>
              <a:t>soustavná</a:t>
            </a:r>
            <a:r>
              <a:rPr lang="cs-CZ" b="1" dirty="0"/>
              <a:t>, kritická a metodická </a:t>
            </a:r>
            <a:r>
              <a:rPr lang="cs-CZ" b="1" dirty="0" smtClean="0"/>
              <a:t>snaha </a:t>
            </a:r>
            <a:r>
              <a:rPr lang="cs-CZ" b="1" dirty="0"/>
              <a:t>o pravdivé a obecné poznání v určité </a:t>
            </a:r>
            <a:r>
              <a:rPr lang="cs-CZ" b="1" dirty="0" smtClean="0"/>
              <a:t>vymezené </a:t>
            </a:r>
            <a:r>
              <a:rPr lang="cs-CZ" b="1" dirty="0"/>
              <a:t>oblasti </a:t>
            </a:r>
            <a:r>
              <a:rPr lang="cs-CZ" b="1" dirty="0" smtClean="0"/>
              <a:t>skutečnosti</a:t>
            </a:r>
            <a:endParaRPr lang="cs-CZ" b="1" dirty="0" smtClean="0"/>
          </a:p>
          <a:p>
            <a:pPr lvl="1"/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5082730" cy="3880773"/>
          </a:xfrm>
        </p:spPr>
        <p:txBody>
          <a:bodyPr>
            <a:normAutofit/>
          </a:bodyPr>
          <a:lstStyle/>
          <a:p>
            <a:r>
              <a:rPr lang="cs-CZ" sz="2000" b="1" dirty="0"/>
              <a:t>Věda je ucelený systém informací </a:t>
            </a:r>
            <a:r>
              <a:rPr lang="cs-CZ" sz="2000" b="1" dirty="0" smtClean="0"/>
              <a:t>získaný vědeckou metodou</a:t>
            </a:r>
          </a:p>
          <a:p>
            <a:r>
              <a:rPr lang="cs-CZ" sz="2000" b="1" dirty="0" smtClean="0"/>
              <a:t>Věda </a:t>
            </a:r>
            <a:r>
              <a:rPr lang="cs-CZ" sz="2000" b="1" dirty="0"/>
              <a:t>nabízí návody ke zkoumání (metodu) </a:t>
            </a:r>
            <a:r>
              <a:rPr lang="cs-CZ" sz="2000" b="1" dirty="0" smtClean="0"/>
              <a:t>a </a:t>
            </a:r>
            <a:r>
              <a:rPr lang="cs-CZ" sz="2000" b="1" dirty="0"/>
              <a:t>vysvětlení shromážděných </a:t>
            </a:r>
            <a:r>
              <a:rPr lang="cs-CZ" sz="2000" b="1" dirty="0" smtClean="0"/>
              <a:t>informací (vědeckou teorii) - </a:t>
            </a:r>
            <a:r>
              <a:rPr lang="cs-CZ" sz="2000" b="1" dirty="0" err="1" smtClean="0"/>
              <a:t>Ferjenčík</a:t>
            </a:r>
            <a:r>
              <a:rPr lang="cs-CZ" sz="2000" b="1" dirty="0"/>
              <a:t>, </a:t>
            </a:r>
            <a:r>
              <a:rPr lang="cs-CZ" sz="2000" b="1" dirty="0" smtClean="0"/>
              <a:t>2000</a:t>
            </a:r>
          </a:p>
        </p:txBody>
      </p:sp>
    </p:spTree>
    <p:extLst>
      <p:ext uri="{BB962C8B-B14F-4D97-AF65-F5344CB8AC3E}">
        <p14:creationId xmlns:p14="http://schemas.microsoft.com/office/powerpoint/2010/main" val="366401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5705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Věda – věděti</a:t>
            </a:r>
          </a:p>
          <a:p>
            <a:pPr lvl="1"/>
            <a:r>
              <a:rPr lang="cs-CZ" b="1" dirty="0"/>
              <a:t>Pozorovat a znát</a:t>
            </a:r>
          </a:p>
          <a:p>
            <a:pPr lvl="1"/>
            <a:r>
              <a:rPr lang="cs-CZ" b="1" dirty="0"/>
              <a:t>Teoretická i empirická</a:t>
            </a:r>
          </a:p>
          <a:p>
            <a:pPr lvl="1"/>
            <a:r>
              <a:rPr lang="cs-CZ" b="1" dirty="0" smtClean="0"/>
              <a:t>Opakovatelná</a:t>
            </a:r>
          </a:p>
          <a:p>
            <a:pPr lvl="1"/>
            <a:r>
              <a:rPr lang="cs-CZ" b="1" dirty="0" smtClean="0"/>
              <a:t>Paradigma – obecně uznávané vědecké výsledky </a:t>
            </a:r>
            <a:endParaRPr lang="cs-CZ" b="1" dirty="0" smtClean="0"/>
          </a:p>
          <a:p>
            <a:pPr lvl="2"/>
            <a:r>
              <a:rPr lang="cs-CZ" b="1" dirty="0" smtClean="0"/>
              <a:t>model </a:t>
            </a:r>
            <a:r>
              <a:rPr lang="cs-CZ" b="1" dirty="0" smtClean="0"/>
              <a:t>problémů a jejich </a:t>
            </a:r>
            <a:r>
              <a:rPr lang="cs-CZ" b="1" dirty="0" smtClean="0"/>
              <a:t>řešení</a:t>
            </a:r>
            <a:endParaRPr lang="cs-CZ" b="1" dirty="0"/>
          </a:p>
          <a:p>
            <a:r>
              <a:rPr lang="cs-CZ" b="1" dirty="0"/>
              <a:t>Kuhn – struktura vědeckých </a:t>
            </a:r>
            <a:r>
              <a:rPr lang="cs-CZ" b="1" dirty="0" smtClean="0"/>
              <a:t>revolucí</a:t>
            </a:r>
          </a:p>
          <a:p>
            <a:pPr lvl="1"/>
            <a:r>
              <a:rPr lang="cs-CZ" b="1" dirty="0" smtClean="0"/>
              <a:t>Neexistence centrálního paradigma</a:t>
            </a:r>
          </a:p>
          <a:p>
            <a:pPr lvl="1"/>
            <a:r>
              <a:rPr lang="cs-CZ" b="1" dirty="0" smtClean="0"/>
              <a:t>Ustálení </a:t>
            </a:r>
            <a:r>
              <a:rPr lang="cs-CZ" b="1" dirty="0" smtClean="0"/>
              <a:t>paradigmatu</a:t>
            </a:r>
            <a:endParaRPr lang="cs-CZ" b="1" dirty="0" smtClean="0"/>
          </a:p>
          <a:p>
            <a:pPr lvl="1"/>
            <a:r>
              <a:rPr lang="cs-CZ" b="1" dirty="0" smtClean="0"/>
              <a:t>Nahrazení starého paradigma novým</a:t>
            </a:r>
            <a:endParaRPr lang="cs-CZ" b="1" dirty="0"/>
          </a:p>
          <a:p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Vývoj vědy </a:t>
            </a:r>
            <a:r>
              <a:rPr lang="cs-CZ" b="1" dirty="0" smtClean="0"/>
              <a:t>(</a:t>
            </a:r>
            <a:r>
              <a:rPr lang="cs-CZ" b="1" dirty="0" err="1" smtClean="0"/>
              <a:t>Feyerabend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smtClean="0"/>
              <a:t>Vědecká pravidla omezují vědce a brzdí poznání</a:t>
            </a:r>
          </a:p>
          <a:p>
            <a:pPr lvl="1"/>
            <a:r>
              <a:rPr lang="cs-CZ" b="1" dirty="0" smtClean="0"/>
              <a:t>Nesouhlasí s teorií kdy nová </a:t>
            </a:r>
            <a:r>
              <a:rPr lang="cs-CZ" b="1" dirty="0" smtClean="0"/>
              <a:t>teorie nemusí být v souladu se </a:t>
            </a:r>
            <a:r>
              <a:rPr lang="cs-CZ" b="1" dirty="0" smtClean="0"/>
              <a:t>starou </a:t>
            </a:r>
            <a:endParaRPr lang="cs-CZ" b="1" dirty="0" smtClean="0"/>
          </a:p>
          <a:p>
            <a:pPr lvl="1"/>
            <a:r>
              <a:rPr lang="cs-CZ" b="1" dirty="0" smtClean="0"/>
              <a:t>Skokový vývoj vědy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82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4308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Cíl vědy</a:t>
            </a:r>
          </a:p>
          <a:p>
            <a:pPr lvl="1"/>
            <a:r>
              <a:rPr lang="cs-CZ" b="1" dirty="0" smtClean="0"/>
              <a:t>Teorie (obecné vyjádření přirozených jevů)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Teorie</a:t>
            </a:r>
          </a:p>
          <a:p>
            <a:pPr lvl="1"/>
            <a:r>
              <a:rPr lang="cs-CZ" b="1" dirty="0" smtClean="0"/>
              <a:t>Soubor vzájemně souvisejících konstruktů (pojmů), definic a výroků</a:t>
            </a:r>
          </a:p>
          <a:p>
            <a:pPr lvl="1"/>
            <a:r>
              <a:rPr lang="cs-CZ" b="1" dirty="0" smtClean="0"/>
              <a:t>Specifikují vztahy mezi proměněnými s cílem vysvětlit a předpovědět jevy (</a:t>
            </a:r>
            <a:r>
              <a:rPr lang="cs-CZ" b="1" dirty="0" err="1"/>
              <a:t>K</a:t>
            </a:r>
            <a:r>
              <a:rPr lang="cs-CZ" b="1" dirty="0" err="1" smtClean="0"/>
              <a:t>orlinger</a:t>
            </a:r>
            <a:r>
              <a:rPr lang="cs-CZ" b="1" dirty="0" smtClean="0"/>
              <a:t>, 1972)</a:t>
            </a:r>
          </a:p>
          <a:p>
            <a:pPr lvl="1"/>
            <a:r>
              <a:rPr lang="cs-CZ" b="1" dirty="0" smtClean="0"/>
              <a:t>Dosažení cíle vědy (teorie) se uskutečňuje pomocí vědeckého výzkumu</a:t>
            </a:r>
          </a:p>
        </p:txBody>
      </p:sp>
    </p:spTree>
    <p:extLst>
      <p:ext uri="{BB962C8B-B14F-4D97-AF65-F5344CB8AC3E}">
        <p14:creationId xmlns:p14="http://schemas.microsoft.com/office/powerpoint/2010/main" val="297203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4816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82134" y="1930400"/>
            <a:ext cx="6993466" cy="4495800"/>
          </a:xfrm>
        </p:spPr>
        <p:txBody>
          <a:bodyPr>
            <a:normAutofit/>
          </a:bodyPr>
          <a:lstStyle/>
          <a:p>
            <a:r>
              <a:rPr lang="cs-CZ" b="1" dirty="0"/>
              <a:t>Vědecký výzkum </a:t>
            </a:r>
            <a:endParaRPr lang="cs-CZ" b="1" dirty="0" smtClean="0"/>
          </a:p>
          <a:p>
            <a:pPr lvl="1"/>
            <a:r>
              <a:rPr lang="cs-CZ" b="1" dirty="0" smtClean="0"/>
              <a:t>je systematické, kontrolované</a:t>
            </a:r>
            <a:r>
              <a:rPr lang="cs-CZ" b="1" dirty="0"/>
              <a:t>, empirické a </a:t>
            </a:r>
            <a:r>
              <a:rPr lang="cs-CZ" b="1" dirty="0" smtClean="0"/>
              <a:t>kritické zkoumání </a:t>
            </a:r>
            <a:r>
              <a:rPr lang="cs-CZ" b="1" dirty="0"/>
              <a:t>hypotetických výroků </a:t>
            </a:r>
            <a:r>
              <a:rPr lang="cs-CZ" b="1" dirty="0" smtClean="0"/>
              <a:t>o předpokládaných </a:t>
            </a:r>
            <a:r>
              <a:rPr lang="cs-CZ" b="1" dirty="0"/>
              <a:t>vztazích mezi přirozenými </a:t>
            </a:r>
            <a:r>
              <a:rPr lang="cs-CZ" b="1" dirty="0" smtClean="0"/>
              <a:t>jevy </a:t>
            </a:r>
            <a:r>
              <a:rPr lang="cs-CZ" b="1" dirty="0"/>
              <a:t>(</a:t>
            </a:r>
            <a:r>
              <a:rPr lang="cs-CZ" b="1" dirty="0" err="1"/>
              <a:t>Kerlinger</a:t>
            </a:r>
            <a:r>
              <a:rPr lang="cs-CZ" b="1" dirty="0"/>
              <a:t>, </a:t>
            </a:r>
            <a:r>
              <a:rPr lang="cs-CZ" b="1" dirty="0" smtClean="0"/>
              <a:t>1972)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92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7737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 smtClean="0"/>
              <a:t>Věda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412636" cy="3880772"/>
          </a:xfrm>
        </p:spPr>
        <p:txBody>
          <a:bodyPr/>
          <a:lstStyle/>
          <a:p>
            <a:r>
              <a:rPr lang="cs-CZ" b="1" dirty="0" smtClean="0"/>
              <a:t>Sportovní vědy (vědy o sportu)</a:t>
            </a:r>
          </a:p>
          <a:p>
            <a:pPr lvl="1"/>
            <a:r>
              <a:rPr lang="cs-CZ" b="1" dirty="0" err="1"/>
              <a:t>Kinantropologie</a:t>
            </a:r>
            <a:r>
              <a:rPr lang="cs-CZ" b="1" dirty="0"/>
              <a:t> (CZ</a:t>
            </a:r>
            <a:r>
              <a:rPr lang="cs-CZ" b="1" dirty="0" smtClean="0"/>
              <a:t>)</a:t>
            </a:r>
            <a:endParaRPr lang="cs-CZ" b="1" dirty="0"/>
          </a:p>
          <a:p>
            <a:pPr lvl="1"/>
            <a:r>
              <a:rPr lang="cs-CZ" b="1" dirty="0" err="1"/>
              <a:t>Sportwissenschaft</a:t>
            </a:r>
            <a:r>
              <a:rPr lang="cs-CZ" b="1" dirty="0"/>
              <a:t> (DE) </a:t>
            </a:r>
          </a:p>
          <a:p>
            <a:pPr lvl="1"/>
            <a:r>
              <a:rPr lang="cs-CZ" b="1" dirty="0"/>
              <a:t>Sport Science, Kineziologie (USA, UK)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Jednotný pohled</a:t>
            </a:r>
          </a:p>
          <a:p>
            <a:pPr lvl="1"/>
            <a:r>
              <a:rPr lang="cs-CZ" b="1" dirty="0" smtClean="0"/>
              <a:t>Matematika</a:t>
            </a:r>
          </a:p>
          <a:p>
            <a:pPr lvl="1"/>
            <a:r>
              <a:rPr lang="cs-CZ" b="1" dirty="0" smtClean="0"/>
              <a:t>Fyzika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11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3551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Věda - </a:t>
            </a:r>
            <a:r>
              <a:rPr lang="cs-CZ" dirty="0" err="1" smtClean="0"/>
              <a:t>Kinantropologie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355166" cy="3880772"/>
          </a:xfrm>
        </p:spPr>
        <p:txBody>
          <a:bodyPr>
            <a:normAutofit/>
          </a:bodyPr>
          <a:lstStyle/>
          <a:p>
            <a:r>
              <a:rPr lang="cs-CZ" dirty="0" smtClean="0"/>
              <a:t>Předmět zájmu v </a:t>
            </a:r>
            <a:r>
              <a:rPr lang="cs-CZ" dirty="0" err="1" smtClean="0"/>
              <a:t>Kinantropologii</a:t>
            </a:r>
            <a:endParaRPr lang="cs-CZ" dirty="0" smtClean="0"/>
          </a:p>
          <a:p>
            <a:pPr lvl="1"/>
            <a:r>
              <a:rPr lang="cs-CZ" dirty="0" smtClean="0"/>
              <a:t>Lidská záměrná pohybová činnost, její struktura a funkce, a její vztah k rozvoji člověka jako bio-psycho-sociálního individua (</a:t>
            </a:r>
            <a:r>
              <a:rPr lang="cs-CZ" dirty="0" err="1" smtClean="0"/>
              <a:t>Blahuš</a:t>
            </a:r>
            <a:r>
              <a:rPr lang="cs-CZ" dirty="0" smtClean="0"/>
              <a:t>, 1993)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66170" y="4878389"/>
            <a:ext cx="3965130" cy="1763711"/>
          </a:xfrm>
        </p:spPr>
        <p:txBody>
          <a:bodyPr>
            <a:normAutofit/>
          </a:bodyPr>
          <a:lstStyle/>
          <a:p>
            <a:r>
              <a:rPr lang="cs-CZ" dirty="0" smtClean="0"/>
              <a:t>Pozn.</a:t>
            </a:r>
          </a:p>
          <a:p>
            <a:pPr lvl="1"/>
            <a:r>
              <a:rPr lang="cs-CZ" dirty="0" smtClean="0"/>
              <a:t>Záměrná a koordinovaná (pád, reflexy)</a:t>
            </a:r>
          </a:p>
          <a:p>
            <a:pPr lvl="1"/>
            <a:r>
              <a:rPr lang="cs-CZ" dirty="0" smtClean="0"/>
              <a:t>Bio-psycho-</a:t>
            </a:r>
            <a:r>
              <a:rPr lang="cs-CZ" dirty="0" err="1" smtClean="0"/>
              <a:t>socio</a:t>
            </a:r>
            <a:r>
              <a:rPr lang="cs-CZ" dirty="0" smtClean="0"/>
              <a:t>-spirituální rovnováha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96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2154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 - </a:t>
            </a:r>
            <a:r>
              <a:rPr lang="cs-CZ" i="1" dirty="0" err="1" smtClean="0"/>
              <a:t>Kinantropologie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567766" cy="3880772"/>
          </a:xfrm>
        </p:spPr>
        <p:txBody>
          <a:bodyPr>
            <a:normAutofit/>
          </a:bodyPr>
          <a:lstStyle/>
          <a:p>
            <a:r>
              <a:rPr lang="cs-CZ" dirty="0"/>
              <a:t>Zaměřuje se na</a:t>
            </a:r>
          </a:p>
          <a:p>
            <a:pPr lvl="1"/>
            <a:r>
              <a:rPr lang="cs-CZ" dirty="0"/>
              <a:t>intencionální pohybové aktivity člověka, studuje jejich teoretické a aplikované aspekty v širokém kontextu (</a:t>
            </a:r>
            <a:r>
              <a:rPr lang="cs-CZ" dirty="0" err="1"/>
              <a:t>Hendl</a:t>
            </a:r>
            <a:r>
              <a:rPr lang="cs-CZ" dirty="0"/>
              <a:t> &amp; </a:t>
            </a:r>
            <a:r>
              <a:rPr lang="cs-CZ" dirty="0" err="1"/>
              <a:t>Blahuš</a:t>
            </a:r>
            <a:r>
              <a:rPr lang="cs-CZ" dirty="0"/>
              <a:t>, 2012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Kinantropologie</a:t>
            </a:r>
            <a:r>
              <a:rPr lang="cs-CZ" dirty="0" smtClean="0"/>
              <a:t> se </a:t>
            </a:r>
            <a:r>
              <a:rPr lang="cs-CZ" dirty="0"/>
              <a:t>zaměřuje </a:t>
            </a:r>
            <a:r>
              <a:rPr lang="cs-CZ" dirty="0" smtClean="0"/>
              <a:t>zejména na </a:t>
            </a:r>
            <a:r>
              <a:rPr lang="cs-CZ" dirty="0"/>
              <a:t>pohybové činnosti z oblasti tělesných cvičení, </a:t>
            </a:r>
            <a:r>
              <a:rPr lang="cs-CZ" dirty="0" smtClean="0"/>
              <a:t>rekreační </a:t>
            </a:r>
            <a:r>
              <a:rPr lang="cs-CZ" dirty="0"/>
              <a:t>a školní tělesné výchovy, tanečního </a:t>
            </a:r>
            <a:r>
              <a:rPr lang="cs-CZ" dirty="0" smtClean="0"/>
              <a:t>pohybu</a:t>
            </a:r>
            <a:r>
              <a:rPr lang="cs-CZ" dirty="0"/>
              <a:t>, sportovních činností včetně sportu </a:t>
            </a:r>
            <a:r>
              <a:rPr lang="cs-CZ" dirty="0" smtClean="0"/>
              <a:t>handicapovaných</a:t>
            </a:r>
            <a:r>
              <a:rPr lang="cs-CZ" dirty="0"/>
              <a:t>, rehabilitačních technik, </a:t>
            </a:r>
            <a:r>
              <a:rPr lang="cs-CZ" dirty="0" smtClean="0"/>
              <a:t>různých </a:t>
            </a:r>
            <a:r>
              <a:rPr lang="cs-CZ" dirty="0"/>
              <a:t>forem pohybové rekreace, hraničně i z </a:t>
            </a:r>
            <a:r>
              <a:rPr lang="cs-CZ" dirty="0" smtClean="0"/>
              <a:t>oblasti </a:t>
            </a:r>
            <a:r>
              <a:rPr lang="cs-CZ" dirty="0"/>
              <a:t>ergonomie a pracovních i </a:t>
            </a:r>
            <a:r>
              <a:rPr lang="cs-CZ" dirty="0" smtClean="0"/>
              <a:t>dalších účelových </a:t>
            </a:r>
            <a:r>
              <a:rPr lang="cs-CZ" dirty="0"/>
              <a:t>sfér pohybových činností (</a:t>
            </a:r>
            <a:r>
              <a:rPr lang="cs-CZ" dirty="0" err="1"/>
              <a:t>Blahuš</a:t>
            </a:r>
            <a:r>
              <a:rPr lang="cs-CZ" dirty="0"/>
              <a:t>, </a:t>
            </a:r>
            <a:r>
              <a:rPr lang="cs-CZ" dirty="0" smtClean="0"/>
              <a:t>1993)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58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301066" cy="1320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Věda - Kineziologie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666566" cy="3880772"/>
          </a:xfrm>
        </p:spPr>
        <p:txBody>
          <a:bodyPr>
            <a:normAutofit/>
          </a:bodyPr>
          <a:lstStyle/>
          <a:p>
            <a:r>
              <a:rPr lang="cs-CZ" b="1" dirty="0" smtClean="0"/>
              <a:t>věda </a:t>
            </a:r>
            <a:r>
              <a:rPr lang="cs-CZ" b="1" dirty="0"/>
              <a:t>o pohybu</a:t>
            </a:r>
            <a:r>
              <a:rPr lang="cs-CZ" b="1" dirty="0" smtClean="0"/>
              <a:t>, Sport Science</a:t>
            </a:r>
          </a:p>
          <a:p>
            <a:r>
              <a:rPr lang="cs-CZ" b="1" dirty="0" smtClean="0"/>
              <a:t>je </a:t>
            </a:r>
            <a:r>
              <a:rPr lang="cs-CZ" b="1" dirty="0"/>
              <a:t>vědní disciplína, kde </a:t>
            </a:r>
            <a:r>
              <a:rPr lang="cs-CZ" b="1" dirty="0" smtClean="0"/>
              <a:t>předmětem pozornosti </a:t>
            </a:r>
            <a:r>
              <a:rPr lang="cs-CZ" b="1" dirty="0"/>
              <a:t>jsou pohyb nebo </a:t>
            </a:r>
            <a:r>
              <a:rPr lang="cs-CZ" b="1" dirty="0" smtClean="0"/>
              <a:t>tělesná aktivita</a:t>
            </a:r>
            <a:r>
              <a:rPr lang="cs-CZ" b="1" dirty="0"/>
              <a:t>, zahrnuje cvičení pro </a:t>
            </a:r>
            <a:r>
              <a:rPr lang="cs-CZ" b="1" dirty="0" smtClean="0"/>
              <a:t>zlepšení zdraví </a:t>
            </a:r>
            <a:r>
              <a:rPr lang="cs-CZ" b="1" dirty="0"/>
              <a:t>a zdatnosti, učení se </a:t>
            </a:r>
            <a:r>
              <a:rPr lang="cs-CZ" b="1" dirty="0" smtClean="0"/>
              <a:t>pohybovým dovednostem</a:t>
            </a:r>
            <a:r>
              <a:rPr lang="cs-CZ" b="1" dirty="0"/>
              <a:t>, vykonávání </a:t>
            </a:r>
            <a:r>
              <a:rPr lang="cs-CZ" b="1" dirty="0" smtClean="0"/>
              <a:t>pohybových aktivit </a:t>
            </a:r>
            <a:r>
              <a:rPr lang="cs-CZ" b="1" dirty="0"/>
              <a:t>v běžném životě, v práci, </a:t>
            </a:r>
            <a:r>
              <a:rPr lang="cs-CZ" b="1" dirty="0" smtClean="0"/>
              <a:t>sportu, tanci </a:t>
            </a:r>
            <a:r>
              <a:rPr lang="cs-CZ" b="1" dirty="0"/>
              <a:t>a při hře u obecné populace, nebo </a:t>
            </a:r>
            <a:r>
              <a:rPr lang="cs-CZ" b="1" dirty="0" smtClean="0"/>
              <a:t>její speciálních </a:t>
            </a:r>
            <a:r>
              <a:rPr lang="cs-CZ" b="1" dirty="0"/>
              <a:t>podskupin tedy např. </a:t>
            </a:r>
            <a:r>
              <a:rPr lang="cs-CZ" b="1" dirty="0" smtClean="0"/>
              <a:t>děti, senioři</a:t>
            </a:r>
            <a:r>
              <a:rPr lang="cs-CZ" b="1" dirty="0"/>
              <a:t>, sportovci (</a:t>
            </a:r>
            <a:r>
              <a:rPr lang="cs-CZ" b="1" dirty="0" err="1"/>
              <a:t>Hendl</a:t>
            </a:r>
            <a:r>
              <a:rPr lang="cs-CZ" b="1" dirty="0"/>
              <a:t> &amp; </a:t>
            </a:r>
            <a:r>
              <a:rPr lang="cs-CZ" b="1" dirty="0" err="1"/>
              <a:t>Blahuš</a:t>
            </a:r>
            <a:r>
              <a:rPr lang="cs-CZ" b="1" dirty="0"/>
              <a:t>, 2012</a:t>
            </a:r>
            <a:r>
              <a:rPr lang="cs-CZ" b="1" dirty="0" smtClean="0"/>
              <a:t>)</a:t>
            </a:r>
          </a:p>
          <a:p>
            <a:endParaRPr lang="cs-CZ" b="1" dirty="0"/>
          </a:p>
          <a:p>
            <a:r>
              <a:rPr lang="cs-CZ" b="1" dirty="0" smtClean="0"/>
              <a:t>Pozn. </a:t>
            </a:r>
            <a:r>
              <a:rPr lang="cs-CZ" b="1" dirty="0" err="1" smtClean="0"/>
              <a:t>Zhu</a:t>
            </a:r>
            <a:r>
              <a:rPr lang="cs-CZ" b="1" dirty="0" smtClean="0"/>
              <a:t> (důležitost, aplikace), rozsah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62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</TotalTime>
  <Words>890</Words>
  <Application>Microsoft Office PowerPoint</Application>
  <PresentationFormat>Širokoúhlá obrazovka</PresentationFormat>
  <Paragraphs>129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Faseta</vt:lpstr>
      <vt:lpstr>Věda  &amp;  struktura vědecké práce</vt:lpstr>
      <vt:lpstr>Věda</vt:lpstr>
      <vt:lpstr>Věda</vt:lpstr>
      <vt:lpstr>Věda</vt:lpstr>
      <vt:lpstr>Věda</vt:lpstr>
      <vt:lpstr>Věda</vt:lpstr>
      <vt:lpstr>Věda - Kinantropologie</vt:lpstr>
      <vt:lpstr>Věda - Kinantropologie</vt:lpstr>
      <vt:lpstr>Věda - Kineziologie</vt:lpstr>
      <vt:lpstr>Struktura vědecké práce</vt:lpstr>
      <vt:lpstr>Struktura vědecké práce</vt:lpstr>
      <vt:lpstr>Struktura výzkumného projektu</vt:lpstr>
      <vt:lpstr>Struktura výzkumného projektu</vt:lpstr>
      <vt:lpstr>Struktura výzkumného projektu</vt:lpstr>
      <vt:lpstr>Struktura výzkumného projektu</vt:lpstr>
      <vt:lpstr>Struktura výzkumného projektu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Věda, struktura vědecké práce</dc:title>
  <dc:creator>Michal Bozděch</dc:creator>
  <cp:lastModifiedBy>Michal Bozděch</cp:lastModifiedBy>
  <cp:revision>18</cp:revision>
  <dcterms:created xsi:type="dcterms:W3CDTF">2016-02-27T15:36:26Z</dcterms:created>
  <dcterms:modified xsi:type="dcterms:W3CDTF">2016-02-28T17:14:08Z</dcterms:modified>
</cp:coreProperties>
</file>