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599" autoAdjust="0"/>
  </p:normalViewPr>
  <p:slideViewPr>
    <p:cSldViewPr snapToGrid="0">
      <p:cViewPr varScale="1">
        <p:scale>
          <a:sx n="79" d="100"/>
          <a:sy n="79" d="100"/>
        </p:scale>
        <p:origin x="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mPT5fH" TargetMode="Externa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0tVMZty0W8" TargetMode="External"/><Relationship Id="rId6" Type="http://schemas.openxmlformats.org/officeDocument/2006/relationships/hyperlink" Target="http://bit.ly/2mKAoIt" TargetMode="External"/><Relationship Id="rId5" Type="http://schemas.openxmlformats.org/officeDocument/2006/relationships/hyperlink" Target="http://bit.ly/2mutYMw" TargetMode="External"/><Relationship Id="rId4" Type="http://schemas.openxmlformats.org/officeDocument/2006/relationships/hyperlink" Target="https://www.instagram.com/lukaskrpale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FaKXHWn1C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26jlK8bUS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Propagace a média (nk2285)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public relations (Svoboda,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Strategické (dlouhodobější záměry)</a:t>
            </a:r>
          </a:p>
          <a:p>
            <a:pPr lvl="1"/>
            <a:r>
              <a:rPr lang="cs-CZ" dirty="0"/>
              <a:t>upevnění loajality zákazníků vůči organizaci, </a:t>
            </a:r>
          </a:p>
          <a:p>
            <a:pPr lvl="1"/>
            <a:r>
              <a:rPr lang="cs-CZ" dirty="0"/>
              <a:t>zlepšení spolupráce s úředníky, zastupiteli města apod., </a:t>
            </a:r>
          </a:p>
          <a:p>
            <a:pPr lvl="1"/>
            <a:r>
              <a:rPr lang="cs-CZ" dirty="0"/>
              <a:t>zlepšení image organizace v oblasti sponzoringu, lobbingu aj., </a:t>
            </a:r>
          </a:p>
          <a:p>
            <a:pPr lvl="1"/>
            <a:r>
              <a:rPr lang="cs-CZ" dirty="0"/>
              <a:t>dosažení zlepšení kvality produkce organizace. </a:t>
            </a:r>
          </a:p>
          <a:p>
            <a:pPr lvl="1"/>
            <a:endParaRPr lang="cs-CZ" dirty="0"/>
          </a:p>
          <a:p>
            <a:r>
              <a:rPr lang="cs-CZ" dirty="0"/>
              <a:t>Taktické (krátkodobější povaha)</a:t>
            </a:r>
          </a:p>
          <a:p>
            <a:pPr lvl="1"/>
            <a:r>
              <a:rPr lang="cs-CZ" dirty="0"/>
              <a:t>zvýšení počtu návštěvnosti webových stránek, </a:t>
            </a:r>
          </a:p>
          <a:p>
            <a:pPr lvl="1"/>
            <a:r>
              <a:rPr lang="cs-CZ" dirty="0"/>
              <a:t>větší informovanost účastníků akce, </a:t>
            </a:r>
          </a:p>
          <a:p>
            <a:pPr lvl="1"/>
            <a:r>
              <a:rPr lang="cs-CZ" dirty="0"/>
              <a:t>informace o změnách kontaktních údajů, </a:t>
            </a:r>
          </a:p>
          <a:p>
            <a:pPr lvl="1"/>
            <a:r>
              <a:rPr lang="cs-CZ" dirty="0"/>
              <a:t>zdůraznění blížící se události apod.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79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5131"/>
            <a:ext cx="10515600" cy="1325563"/>
          </a:xfrm>
        </p:spPr>
        <p:txBody>
          <a:bodyPr/>
          <a:lstStyle/>
          <a:p>
            <a:r>
              <a:rPr lang="cs-CZ" dirty="0"/>
              <a:t>Public relations ve sportovním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Týmy</a:t>
            </a:r>
          </a:p>
          <a:p>
            <a:pPr lvl="1"/>
            <a:r>
              <a:rPr lang="cs-CZ" dirty="0"/>
              <a:t>Florbal Mladá Boleslav</a:t>
            </a:r>
          </a:p>
          <a:p>
            <a:pPr lvl="1"/>
            <a:r>
              <a:rPr lang="cs-CZ" dirty="0"/>
              <a:t>HC Oceláři Třinec </a:t>
            </a:r>
            <a:r>
              <a:rPr lang="cs-CZ" dirty="0">
                <a:hlinkClick r:id="rId3"/>
              </a:rPr>
              <a:t>http://bit.ly/2mPT5fH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Sportovci </a:t>
            </a:r>
          </a:p>
          <a:p>
            <a:pPr lvl="1"/>
            <a:r>
              <a:rPr lang="cs-CZ" dirty="0"/>
              <a:t>Lukáš Krpálek </a:t>
            </a:r>
            <a:r>
              <a:rPr lang="cs-CZ" dirty="0">
                <a:hlinkClick r:id="rId4"/>
              </a:rPr>
              <a:t>https://www.instagram.com/lukaskrpalek/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Eugenie </a:t>
            </a:r>
            <a:r>
              <a:rPr lang="cs-CZ" dirty="0" err="1"/>
              <a:t>Bouchard</a:t>
            </a:r>
            <a:r>
              <a:rPr lang="cs-CZ" dirty="0"/>
              <a:t> </a:t>
            </a:r>
            <a:r>
              <a:rPr lang="cs-CZ" dirty="0">
                <a:hlinkClick r:id="rId5"/>
              </a:rPr>
              <a:t>http://bit.ly/2mutYMw</a:t>
            </a:r>
            <a:r>
              <a:rPr lang="cs-CZ" dirty="0"/>
              <a:t> a </a:t>
            </a:r>
            <a:r>
              <a:rPr lang="cs-CZ" dirty="0">
                <a:hlinkClick r:id="rId6"/>
              </a:rPr>
              <a:t>http://bit.ly/2mKAoIt</a:t>
            </a:r>
            <a:r>
              <a:rPr lang="cs-CZ" dirty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6" name="y0tVMZty0W8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6416963" y="1456170"/>
            <a:ext cx="5167746" cy="381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8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78427"/>
            <a:ext cx="10515600" cy="554528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Ligy a organizace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Sportovní obchody, brandy – </a:t>
            </a:r>
            <a:r>
              <a:rPr lang="cs-CZ" dirty="0" err="1"/>
              <a:t>Nike</a:t>
            </a:r>
            <a:r>
              <a:rPr lang="cs-CZ" dirty="0"/>
              <a:t>, </a:t>
            </a:r>
            <a:r>
              <a:rPr lang="cs-CZ" dirty="0" err="1"/>
              <a:t>Adidas</a:t>
            </a:r>
            <a:r>
              <a:rPr lang="cs-CZ" dirty="0"/>
              <a:t>,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Armour</a:t>
            </a:r>
            <a:r>
              <a:rPr lang="cs-CZ" dirty="0"/>
              <a:t>, 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7" name="YFaKXHWn1C8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57964" y="255155"/>
            <a:ext cx="6216072" cy="466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Písemné sdělení obsahující novou informaci, kterou rozesíláme médiím</a:t>
            </a:r>
          </a:p>
          <a:p>
            <a:r>
              <a:rPr lang="cs-CZ" dirty="0"/>
              <a:t>Měla by obsahovat alespoň jednu novou zprávu</a:t>
            </a:r>
          </a:p>
          <a:p>
            <a:r>
              <a:rPr lang="cs-CZ" dirty="0"/>
              <a:t>Musí být vydána tehdy, kdy ji posíláme</a:t>
            </a:r>
          </a:p>
          <a:p>
            <a:endParaRPr lang="cs-CZ" dirty="0"/>
          </a:p>
          <a:p>
            <a:r>
              <a:rPr lang="cs-CZ" dirty="0"/>
              <a:t>Druhy:</a:t>
            </a:r>
          </a:p>
          <a:p>
            <a:pPr lvl="1"/>
            <a:r>
              <a:rPr lang="cs-CZ" dirty="0"/>
              <a:t>Zpráva o události</a:t>
            </a:r>
          </a:p>
          <a:p>
            <a:pPr lvl="1"/>
            <a:r>
              <a:rPr lang="cs-CZ" dirty="0"/>
              <a:t>Zpráva, jejímž obsahem je reakce na událost</a:t>
            </a:r>
          </a:p>
          <a:p>
            <a:pPr lvl="1"/>
            <a:r>
              <a:rPr lang="cs-CZ" dirty="0"/>
              <a:t>Zpráva o zveřejnění materiálu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98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musí tisková zpráva obsahovat:</a:t>
            </a:r>
          </a:p>
          <a:p>
            <a:pPr lvl="1"/>
            <a:r>
              <a:rPr lang="cs-CZ" dirty="0"/>
              <a:t>Hlavička – název organizace, logo, kontakt, banner</a:t>
            </a:r>
          </a:p>
          <a:p>
            <a:pPr lvl="1"/>
            <a:r>
              <a:rPr lang="cs-CZ" dirty="0"/>
              <a:t>„Tisková zpráva“</a:t>
            </a:r>
          </a:p>
          <a:p>
            <a:pPr lvl="1"/>
            <a:r>
              <a:rPr lang="cs-CZ" dirty="0"/>
              <a:t>Titulek – krátký, výstižný, poutavý – musí zaujmout</a:t>
            </a:r>
          </a:p>
          <a:p>
            <a:pPr lvl="1"/>
            <a:r>
              <a:rPr lang="cs-CZ" dirty="0"/>
              <a:t>Domicil – uvedení data a místa vydání na začátku prvního odstavce</a:t>
            </a:r>
          </a:p>
          <a:p>
            <a:pPr lvl="1"/>
            <a:r>
              <a:rPr lang="cs-CZ" dirty="0"/>
              <a:t>Text zprávy</a:t>
            </a:r>
          </a:p>
          <a:p>
            <a:pPr lvl="2"/>
            <a:r>
              <a:rPr lang="cs-CZ" dirty="0"/>
              <a:t>5 W (</a:t>
            </a:r>
            <a:r>
              <a:rPr lang="cs-CZ" dirty="0" err="1"/>
              <a:t>What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, </a:t>
            </a:r>
            <a:r>
              <a:rPr lang="cs-CZ" dirty="0" err="1"/>
              <a:t>Why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Délka – optimálně jednu A4 textu</a:t>
            </a:r>
          </a:p>
          <a:p>
            <a:pPr lvl="1"/>
            <a:r>
              <a:rPr lang="cs-CZ" dirty="0"/>
              <a:t>Závěr – doplňující informace, kontaktní osoba a informace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218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Mediální plánování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Plánování konkrétních reklamních kampaní</a:t>
            </a:r>
          </a:p>
          <a:p>
            <a:r>
              <a:rPr lang="cs-CZ" dirty="0"/>
              <a:t>Nutná přesná strategie</a:t>
            </a:r>
          </a:p>
          <a:p>
            <a:pPr lvl="1"/>
            <a:r>
              <a:rPr lang="cs-CZ" dirty="0"/>
              <a:t>Čas</a:t>
            </a:r>
          </a:p>
          <a:p>
            <a:pPr lvl="1"/>
            <a:r>
              <a:rPr lang="cs-CZ" dirty="0"/>
              <a:t>Obsah</a:t>
            </a:r>
          </a:p>
          <a:p>
            <a:pPr lvl="1"/>
            <a:r>
              <a:rPr lang="cs-CZ" dirty="0"/>
              <a:t>Umístění</a:t>
            </a:r>
          </a:p>
          <a:p>
            <a:pPr lvl="1"/>
            <a:r>
              <a:rPr lang="cs-CZ" dirty="0"/>
              <a:t>Komunikační kanál</a:t>
            </a:r>
          </a:p>
          <a:p>
            <a:pPr lvl="1"/>
            <a:r>
              <a:rPr lang="cs-CZ" dirty="0"/>
              <a:t>Rozpočet</a:t>
            </a:r>
          </a:p>
          <a:p>
            <a:r>
              <a:rPr lang="cs-CZ" dirty="0"/>
              <a:t>Výstupem je </a:t>
            </a:r>
            <a:r>
              <a:rPr lang="cs-CZ" dirty="0" err="1"/>
              <a:t>mediaplán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533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15" name="Obrázek 14" descr="Tabulka bez názvu - Tabulky Google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" t="26814" r="19811" b="9637"/>
          <a:stretch/>
        </p:blipFill>
        <p:spPr>
          <a:xfrm>
            <a:off x="258617" y="104143"/>
            <a:ext cx="11827639" cy="618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05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6018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Digitální marketing ve sportovním prostředí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834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Digitální marketing (Frey, 2011;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Pelsmacker</a:t>
            </a:r>
            <a:r>
              <a:rPr lang="cs-CZ" dirty="0"/>
              <a:t>, </a:t>
            </a:r>
            <a:r>
              <a:rPr lang="cs-CZ" dirty="0" err="1"/>
              <a:t>Geuens</a:t>
            </a:r>
            <a:r>
              <a:rPr lang="cs-CZ" dirty="0"/>
              <a:t> &amp; Van den </a:t>
            </a:r>
            <a:r>
              <a:rPr lang="cs-CZ" dirty="0" err="1"/>
              <a:t>Bergh</a:t>
            </a:r>
            <a:r>
              <a:rPr lang="cs-CZ" dirty="0"/>
              <a:t>, 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r>
              <a:rPr lang="cs-CZ" dirty="0"/>
              <a:t>Nejmodernější a neustále se rozvíjející nástroj komunikačního mixu</a:t>
            </a:r>
          </a:p>
          <a:p>
            <a:endParaRPr lang="cs-CZ" dirty="0"/>
          </a:p>
          <a:p>
            <a:r>
              <a:rPr lang="cs-CZ" dirty="0"/>
              <a:t>Jednoduché dosažení komunikačních cílů:</a:t>
            </a:r>
          </a:p>
          <a:p>
            <a:pPr lvl="1"/>
            <a:r>
              <a:rPr lang="cs-CZ" dirty="0"/>
              <a:t>Ovlivňuje přístup a povědomí o značce</a:t>
            </a:r>
          </a:p>
          <a:p>
            <a:pPr lvl="1"/>
            <a:r>
              <a:rPr lang="cs-CZ" dirty="0"/>
              <a:t>Poskytuje obsah a detailní informace</a:t>
            </a:r>
          </a:p>
          <a:p>
            <a:pPr lvl="1"/>
            <a:r>
              <a:rPr lang="cs-CZ" dirty="0"/>
              <a:t>Stimuluje odpověď – př. kliknutí na informaci, nalezení kontaktů</a:t>
            </a:r>
          </a:p>
          <a:p>
            <a:pPr lvl="1"/>
            <a:r>
              <a:rPr lang="cs-CZ" dirty="0"/>
              <a:t>Usnadňuje transakce</a:t>
            </a:r>
          </a:p>
          <a:p>
            <a:pPr lvl="1"/>
            <a:r>
              <a:rPr lang="cs-CZ" dirty="0"/>
              <a:t>Získává a udržuje zákazník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160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digitálního marketingu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Webové stránky</a:t>
            </a:r>
          </a:p>
          <a:p>
            <a:r>
              <a:rPr lang="cs-CZ" dirty="0"/>
              <a:t>Elektronická pošta (e-mail)</a:t>
            </a:r>
          </a:p>
          <a:p>
            <a:r>
              <a:rPr lang="cs-CZ" dirty="0"/>
              <a:t>Sociální sítě – specifický obsah (videa, fotky, výzvy, soutěže, motivace)</a:t>
            </a:r>
          </a:p>
          <a:p>
            <a:pPr lvl="1"/>
            <a:r>
              <a:rPr lang="cs-CZ" dirty="0"/>
              <a:t>Facebook</a:t>
            </a:r>
          </a:p>
          <a:p>
            <a:pPr lvl="1"/>
            <a:r>
              <a:rPr lang="cs-CZ" dirty="0"/>
              <a:t>Twitter</a:t>
            </a:r>
          </a:p>
          <a:p>
            <a:pPr lvl="1"/>
            <a:r>
              <a:rPr lang="cs-CZ" dirty="0"/>
              <a:t>Instagram</a:t>
            </a:r>
          </a:p>
          <a:p>
            <a:pPr lvl="1"/>
            <a:r>
              <a:rPr lang="cs-CZ" dirty="0" err="1"/>
              <a:t>YouTube</a:t>
            </a:r>
            <a:r>
              <a:rPr lang="cs-CZ" dirty="0"/>
              <a:t> aj.</a:t>
            </a:r>
          </a:p>
          <a:p>
            <a:r>
              <a:rPr lang="cs-CZ" dirty="0"/>
              <a:t>Mobilní komunikace</a:t>
            </a:r>
          </a:p>
          <a:p>
            <a:r>
              <a:rPr lang="cs-CZ" dirty="0"/>
              <a:t>Mobilní aplikace</a:t>
            </a:r>
          </a:p>
          <a:p>
            <a:r>
              <a:rPr lang="cs-CZ" dirty="0"/>
              <a:t>Virtuální realita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6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56326"/>
              </p:ext>
            </p:extLst>
          </p:nvPr>
        </p:nvGraphicFramePr>
        <p:xfrm>
          <a:off x="2379618" y="2008504"/>
          <a:ext cx="8128000" cy="2615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326239344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1547862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28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Specifika sportovního marketingu, marketingová komunikace a komunikační mix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3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Mediální plánování a public relations</a:t>
                      </a:r>
                    </a:p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716370"/>
                  </a:ext>
                </a:extLst>
              </a:tr>
              <a:tr h="416107">
                <a:tc>
                  <a:txBody>
                    <a:bodyPr/>
                    <a:lstStyle/>
                    <a:p>
                      <a:r>
                        <a:rPr lang="cs-CZ" dirty="0"/>
                        <a:t>21.4.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 proces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557541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Webové stránky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r>
              <a:rPr lang="cs-CZ" dirty="0"/>
              <a:t>Implicitní obsah (to co není na první pohled vidět)</a:t>
            </a:r>
          </a:p>
          <a:p>
            <a:pPr lvl="1"/>
            <a:r>
              <a:rPr lang="cs-CZ" dirty="0"/>
              <a:t>Zdroj návštěvy webu</a:t>
            </a:r>
          </a:p>
          <a:p>
            <a:pPr lvl="1"/>
            <a:r>
              <a:rPr lang="cs-CZ" dirty="0"/>
              <a:t>Doménové jméno</a:t>
            </a:r>
          </a:p>
          <a:p>
            <a:pPr lvl="1"/>
            <a:r>
              <a:rPr lang="cs-CZ" dirty="0"/>
              <a:t>Klíčová slova</a:t>
            </a:r>
          </a:p>
          <a:p>
            <a:pPr lvl="1"/>
            <a:r>
              <a:rPr lang="cs-CZ" dirty="0" err="1"/>
              <a:t>Title</a:t>
            </a:r>
            <a:r>
              <a:rPr lang="cs-CZ" dirty="0"/>
              <a:t>, </a:t>
            </a:r>
            <a:r>
              <a:rPr lang="cs-CZ" dirty="0" err="1"/>
              <a:t>description</a:t>
            </a:r>
            <a:r>
              <a:rPr lang="cs-CZ" dirty="0"/>
              <a:t>, tagy, </a:t>
            </a:r>
            <a:r>
              <a:rPr lang="cs-CZ" dirty="0" err="1"/>
              <a:t>metatagy</a:t>
            </a:r>
            <a:r>
              <a:rPr lang="cs-CZ" dirty="0"/>
              <a:t> atd.  </a:t>
            </a:r>
          </a:p>
          <a:p>
            <a:r>
              <a:rPr lang="cs-CZ" dirty="0"/>
              <a:t>Explicitní obsah (na první pohled vnímatelné)</a:t>
            </a:r>
          </a:p>
          <a:p>
            <a:pPr lvl="1"/>
            <a:r>
              <a:rPr lang="cs-CZ" dirty="0"/>
              <a:t>Psaní textů (A – </a:t>
            </a:r>
            <a:r>
              <a:rPr lang="cs-CZ" dirty="0" err="1"/>
              <a:t>attention</a:t>
            </a:r>
            <a:r>
              <a:rPr lang="cs-CZ" dirty="0"/>
              <a:t>, I – </a:t>
            </a:r>
            <a:r>
              <a:rPr lang="cs-CZ" dirty="0" err="1"/>
              <a:t>interest</a:t>
            </a:r>
            <a:r>
              <a:rPr lang="cs-CZ" dirty="0"/>
              <a:t>, D – </a:t>
            </a:r>
            <a:r>
              <a:rPr lang="cs-CZ" dirty="0" err="1"/>
              <a:t>desire</a:t>
            </a:r>
            <a:r>
              <a:rPr lang="cs-CZ" dirty="0"/>
              <a:t>, A - </a:t>
            </a:r>
            <a:r>
              <a:rPr lang="cs-CZ" dirty="0" err="1"/>
              <a:t>action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Design – vizuální podoba i zpracování</a:t>
            </a:r>
          </a:p>
          <a:p>
            <a:pPr lvl="1"/>
            <a:r>
              <a:rPr lang="cs-CZ" dirty="0"/>
              <a:t>Audiovizuální obsah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Pravidlo 3 kliknutí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40" y="4938323"/>
            <a:ext cx="4195315" cy="155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75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Sportovci na Facebooku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90688"/>
            <a:ext cx="10827327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Petr Čech			5,2 mil. 		2 % českých fanoušků</a:t>
            </a:r>
          </a:p>
          <a:p>
            <a:r>
              <a:rPr lang="cs-CZ" dirty="0"/>
              <a:t>Jaromír Jágr		739 tis.  		85 % českých fanoušků</a:t>
            </a:r>
          </a:p>
          <a:p>
            <a:r>
              <a:rPr lang="cs-CZ" dirty="0"/>
              <a:t>Petra </a:t>
            </a:r>
            <a:r>
              <a:rPr lang="cs-CZ" dirty="0" err="1"/>
              <a:t>Kvitová</a:t>
            </a:r>
            <a:r>
              <a:rPr lang="cs-CZ" dirty="0"/>
              <a:t>		661 tis.		27 % českých fanoušků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Cristiano Ronaldo		120 mil.</a:t>
            </a:r>
          </a:p>
          <a:p>
            <a:r>
              <a:rPr lang="cs-CZ" dirty="0"/>
              <a:t>Lionel </a:t>
            </a:r>
            <a:r>
              <a:rPr lang="cs-CZ" dirty="0" err="1"/>
              <a:t>Messi</a:t>
            </a:r>
            <a:r>
              <a:rPr lang="cs-CZ" dirty="0"/>
              <a:t>		88 mil.</a:t>
            </a:r>
          </a:p>
          <a:p>
            <a:r>
              <a:rPr lang="cs-CZ" dirty="0" err="1"/>
              <a:t>Neymar</a:t>
            </a:r>
            <a:r>
              <a:rPr lang="cs-CZ" dirty="0"/>
              <a:t>			59 mil.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dirty="0"/>
              <a:t>http://fanpagelist.com/category/athletes/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60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webové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Doména:</a:t>
            </a:r>
          </a:p>
          <a:p>
            <a:pPr lvl="1"/>
            <a:r>
              <a:rPr lang="cs-CZ" dirty="0"/>
              <a:t>www.opengame.cz</a:t>
            </a:r>
          </a:p>
          <a:p>
            <a:pPr lvl="1"/>
            <a:r>
              <a:rPr lang="cs-CZ" dirty="0"/>
              <a:t>hummel16.opengame.cz, hummel15.opengame.cz, hummel14.opengame.cz, hummel13.opengame.cz, hummel12.opengame.cz, hummel11.opengame.cz, hummel10.opengame.cz a hummel09.opengame.cz. </a:t>
            </a:r>
          </a:p>
          <a:p>
            <a:pPr lvl="1"/>
            <a:endParaRPr lang="cs-CZ" dirty="0"/>
          </a:p>
          <a:p>
            <a:r>
              <a:rPr lang="cs-CZ" dirty="0" err="1"/>
              <a:t>Title</a:t>
            </a:r>
            <a:r>
              <a:rPr lang="cs-CZ" dirty="0"/>
              <a:t>: Hummel Open Game</a:t>
            </a:r>
          </a:p>
          <a:p>
            <a:r>
              <a:rPr lang="cs-CZ" dirty="0" err="1"/>
              <a:t>Description</a:t>
            </a:r>
            <a:r>
              <a:rPr lang="cs-CZ" dirty="0"/>
              <a:t>: Florbalový turnaj v Brně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112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webové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Klíčová slova (KW) – </a:t>
            </a:r>
            <a:r>
              <a:rPr lang="cs-CZ" dirty="0" err="1"/>
              <a:t>Floorbal</a:t>
            </a:r>
            <a:r>
              <a:rPr lang="cs-CZ" dirty="0"/>
              <a:t>, florbal, letní turnaj, </a:t>
            </a:r>
            <a:r>
              <a:rPr lang="cs-CZ" dirty="0" err="1"/>
              <a:t>opengame</a:t>
            </a:r>
            <a:r>
              <a:rPr lang="cs-CZ" dirty="0"/>
              <a:t>, </a:t>
            </a:r>
            <a:r>
              <a:rPr lang="cs-CZ" dirty="0" err="1"/>
              <a:t>hummel</a:t>
            </a:r>
            <a:r>
              <a:rPr lang="cs-CZ" dirty="0"/>
              <a:t> </a:t>
            </a:r>
            <a:r>
              <a:rPr lang="cs-CZ" dirty="0" err="1"/>
              <a:t>opengame</a:t>
            </a:r>
            <a:r>
              <a:rPr lang="cs-CZ" dirty="0"/>
              <a:t>, </a:t>
            </a:r>
            <a:r>
              <a:rPr lang="cs-CZ" dirty="0" err="1"/>
              <a:t>brno</a:t>
            </a:r>
            <a:r>
              <a:rPr lang="cs-CZ" dirty="0"/>
              <a:t> (od r. 2013 neměněná)</a:t>
            </a:r>
          </a:p>
          <a:p>
            <a:r>
              <a:rPr lang="cs-CZ" dirty="0"/>
              <a:t>Placené formy reklamy (PPC a SEM) nebyly využívané</a:t>
            </a:r>
          </a:p>
          <a:p>
            <a:r>
              <a:rPr lang="cs-CZ" dirty="0"/>
              <a:t>Přístupy na web přes vyhledávače: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Michal Jilka - Propagace a média (nk2285)</a:t>
            </a:r>
            <a:endParaRPr lang="cs-CZ" dirty="0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446" y="4001294"/>
            <a:ext cx="8745107" cy="157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45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Neresponzivní design – aplikace </a:t>
            </a:r>
          </a:p>
          <a:p>
            <a:r>
              <a:rPr lang="cs-CZ" dirty="0"/>
              <a:t>Největší nápor webu během turnaje – počet příspěvků 4 – 6 denně</a:t>
            </a:r>
          </a:p>
          <a:p>
            <a:r>
              <a:rPr lang="cs-CZ" dirty="0"/>
              <a:t>Příspěvky převážně v češtině, v angličtině jen podstatné informace</a:t>
            </a:r>
          </a:p>
          <a:p>
            <a:r>
              <a:rPr lang="cs-CZ" dirty="0"/>
              <a:t>Hlavní nadpisy H1 a H2 nekorespondovaly s klíčovými slovy</a:t>
            </a:r>
          </a:p>
          <a:p>
            <a:r>
              <a:rPr lang="cs-CZ" dirty="0"/>
              <a:t>Obsah: </a:t>
            </a:r>
          </a:p>
          <a:p>
            <a:pPr lvl="1"/>
            <a:r>
              <a:rPr lang="cs-CZ" dirty="0"/>
              <a:t>Zprávy z turnaje</a:t>
            </a:r>
          </a:p>
          <a:p>
            <a:pPr lvl="1"/>
            <a:r>
              <a:rPr lang="cs-CZ" dirty="0"/>
              <a:t>Fotogalerie</a:t>
            </a:r>
          </a:p>
          <a:p>
            <a:pPr lvl="1"/>
            <a:r>
              <a:rPr lang="cs-CZ" dirty="0"/>
              <a:t>Textové přenosy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webové stránky</a:t>
            </a:r>
          </a:p>
        </p:txBody>
      </p:sp>
    </p:spTree>
    <p:extLst>
      <p:ext uri="{BB962C8B-B14F-4D97-AF65-F5344CB8AC3E}">
        <p14:creationId xmlns:p14="http://schemas.microsoft.com/office/powerpoint/2010/main" val="2405692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Propojený grafický vizuál a všechny prvky s webem</a:t>
            </a:r>
          </a:p>
          <a:p>
            <a:r>
              <a:rPr lang="cs-CZ" dirty="0"/>
              <a:t>2 700 fanoušků (k 27. 4. 2016)</a:t>
            </a:r>
          </a:p>
          <a:p>
            <a:r>
              <a:rPr lang="cs-CZ" dirty="0"/>
              <a:t>Výrazná popularita obrazového materiálu – lepší sdílení </a:t>
            </a:r>
          </a:p>
          <a:p>
            <a:r>
              <a:rPr lang="cs-CZ" dirty="0"/>
              <a:t>Příspěvky v českém i anglickém jazyce s propojením na web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Facebook</a:t>
            </a:r>
          </a:p>
        </p:txBody>
      </p:sp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4" y="4405066"/>
            <a:ext cx="5953956" cy="1771897"/>
          </a:xfrm>
          <a:prstGeom prst="rect">
            <a:avLst/>
          </a:prstGeom>
        </p:spPr>
      </p:pic>
      <p:pic>
        <p:nvPicPr>
          <p:cNvPr id="11" name="Obrázek 10" descr="Výřez obrazovky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9"/>
          <a:stretch/>
        </p:blipFill>
        <p:spPr>
          <a:xfrm>
            <a:off x="6286500" y="4376270"/>
            <a:ext cx="5905500" cy="180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534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</a:t>
            </a:r>
            <a:br>
              <a:rPr lang="cs-CZ" dirty="0"/>
            </a:br>
            <a:r>
              <a:rPr lang="cs-CZ" dirty="0"/>
              <a:t>cíle v rámci digitálního marketingu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r>
              <a:rPr lang="cs-CZ" dirty="0"/>
              <a:t>Zvýšení návštěvnosti webových stránek z vyhledávačů</a:t>
            </a:r>
          </a:p>
          <a:p>
            <a:r>
              <a:rPr lang="cs-CZ" dirty="0"/>
              <a:t>Kvalitnější textové přenosy (z dotazníku)</a:t>
            </a:r>
          </a:p>
          <a:p>
            <a:r>
              <a:rPr lang="cs-CZ" dirty="0"/>
              <a:t>Zpřehlednění fotogalerie (z dotazníku)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Zvýšení popularity facebookové stránky na min 3 000 bez využití placené reklamy</a:t>
            </a:r>
          </a:p>
          <a:p>
            <a:r>
              <a:rPr lang="cs-CZ" dirty="0"/>
              <a:t>Využívat především obrazový materiál k publikování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700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studie: Hummel Open Game – výsledky </a:t>
            </a:r>
          </a:p>
        </p:txBody>
      </p:sp>
      <p:pic>
        <p:nvPicPr>
          <p:cNvPr id="9" name="Zástupný symbol pro obsah 8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952" y="2005012"/>
            <a:ext cx="6079837" cy="1133195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12" name="Obrázek 11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458" y="3774934"/>
            <a:ext cx="6194823" cy="1944688"/>
          </a:xfrm>
          <a:prstGeom prst="rect">
            <a:avLst/>
          </a:prstGeom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838200" y="200501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Změna KW na webu</a:t>
            </a:r>
          </a:p>
          <a:p>
            <a:r>
              <a:rPr lang="cs-CZ" dirty="0"/>
              <a:t>Aplikace KW do nadpisů a textu </a:t>
            </a:r>
          </a:p>
          <a:p>
            <a:r>
              <a:rPr lang="cs-CZ" dirty="0"/>
              <a:t>Zavedení responzivního designu</a:t>
            </a:r>
          </a:p>
          <a:p>
            <a:r>
              <a:rPr lang="cs-CZ" dirty="0"/>
              <a:t>Vyšší rozlišení fotek a jejich třídění</a:t>
            </a:r>
          </a:p>
          <a:p>
            <a:endParaRPr lang="cs-CZ" dirty="0"/>
          </a:p>
          <a:p>
            <a:r>
              <a:rPr lang="cs-CZ" dirty="0"/>
              <a:t>Soutěž na Facebooku</a:t>
            </a:r>
          </a:p>
          <a:p>
            <a:r>
              <a:rPr lang="cs-CZ" dirty="0" err="1"/>
              <a:t>Mediaplán</a:t>
            </a:r>
            <a:r>
              <a:rPr lang="cs-CZ" dirty="0"/>
              <a:t> příspěvků</a:t>
            </a:r>
          </a:p>
          <a:p>
            <a:r>
              <a:rPr lang="cs-CZ" dirty="0"/>
              <a:t>Důraz i na anglické příspěvky</a:t>
            </a:r>
          </a:p>
          <a:p>
            <a:r>
              <a:rPr lang="cs-CZ" dirty="0"/>
              <a:t>Propojení s </a:t>
            </a:r>
            <a:r>
              <a:rPr lang="cs-CZ" dirty="0" err="1"/>
              <a:t>Instagramem</a:t>
            </a:r>
            <a:r>
              <a:rPr lang="cs-CZ" dirty="0"/>
              <a:t> a </a:t>
            </a:r>
            <a:r>
              <a:rPr lang="cs-CZ" dirty="0" err="1"/>
              <a:t>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584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88479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To je pro dnešek vše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42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Značka vs. </a:t>
            </a:r>
            <a:r>
              <a:rPr lang="cs-CZ" dirty="0" err="1"/>
              <a:t>brand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ZNAČKA </a:t>
            </a:r>
            <a:r>
              <a:rPr lang="cs-CZ" dirty="0"/>
              <a:t>= jméno, symbol, barva, design a jejich kombinace pro takovou identifikaci výrobků nebo služeb, která je bude odlišovat od zboží a služeb konkurentů.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BRAND</a:t>
            </a:r>
            <a:r>
              <a:rPr lang="cs-CZ" dirty="0"/>
              <a:t> = nese v sobě schopnost odlišit „své“ výrobky od ostatních. Je s výrobkem/službou pevně spjatý, je jedinečný, zapamatovatelný a srozumitelný. Zákazníci jsou za „logo“ ochotni více zaplatit.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70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1028" name="Picture 4" descr="Banner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063" y="234057"/>
            <a:ext cx="5584372" cy="612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ventus Logo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11" y="271040"/>
            <a:ext cx="5576054" cy="371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nner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5" b="28522"/>
          <a:stretch/>
        </p:blipFill>
        <p:spPr bwMode="auto">
          <a:xfrm>
            <a:off x="210911" y="4397180"/>
            <a:ext cx="5541031" cy="154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68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26jlK8bUSY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02855" y="55416"/>
            <a:ext cx="10116127" cy="6763958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39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2050" name="Picture 2" descr="bann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50" y="3748878"/>
            <a:ext cx="3667095" cy="244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anner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77" y="475354"/>
            <a:ext cx="5530845" cy="310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nner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48877"/>
            <a:ext cx="4345703" cy="244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anner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1" y="475354"/>
            <a:ext cx="4675414" cy="311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8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3727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Public relations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53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relations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„Jako PR označujeme ty formy komunikace managementu, které organizaci pomáhají přizpůsobit se jejímu okolí, měnit je nebo udržet, a to se zřetelem k dosažení cílů organizace“ </a:t>
            </a:r>
            <a:r>
              <a:rPr lang="cs-CZ" dirty="0"/>
              <a:t>(Svoboda, 2009).</a:t>
            </a:r>
          </a:p>
          <a:p>
            <a:endParaRPr lang="cs-CZ" dirty="0"/>
          </a:p>
          <a:p>
            <a:r>
              <a:rPr lang="cs-CZ" i="1" dirty="0"/>
              <a:t>„PR je činnost vytvoření a udržení dobrého jména organizace s různými zástupci veřejnosti (zákazníky, zaměstnanci, investory, dodavateli, atd.) a to obvykle pomocí propagace a další neplacených forem komunikace. PR může zahrnovat také činnosti spojené s uměním, charitativními akcemi, vzděláním, sportovními událostmi apod.“ </a:t>
            </a:r>
            <a:r>
              <a:rPr lang="cs-CZ" dirty="0"/>
              <a:t>(Business </a:t>
            </a:r>
            <a:r>
              <a:rPr lang="cs-CZ" dirty="0" err="1"/>
              <a:t>Dictionary</a:t>
            </a:r>
            <a:r>
              <a:rPr lang="cs-CZ" dirty="0"/>
              <a:t>, 2015).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706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Interní komunikace</a:t>
            </a:r>
          </a:p>
          <a:p>
            <a:pPr lvl="1"/>
            <a:r>
              <a:rPr lang="cs-CZ" dirty="0"/>
              <a:t>Zaměstnanci</a:t>
            </a:r>
          </a:p>
          <a:p>
            <a:r>
              <a:rPr lang="cs-CZ" dirty="0"/>
              <a:t>Externí komunikace</a:t>
            </a:r>
          </a:p>
          <a:p>
            <a:pPr lvl="1"/>
            <a:r>
              <a:rPr lang="cs-CZ" dirty="0"/>
              <a:t>Novináři a média</a:t>
            </a:r>
          </a:p>
          <a:p>
            <a:pPr lvl="1"/>
            <a:r>
              <a:rPr lang="cs-CZ" dirty="0"/>
              <a:t>Investoři</a:t>
            </a:r>
          </a:p>
          <a:p>
            <a:pPr lvl="1"/>
            <a:r>
              <a:rPr lang="cs-CZ" dirty="0"/>
              <a:t>Zákazníci</a:t>
            </a:r>
          </a:p>
          <a:p>
            <a:pPr lvl="1"/>
            <a:r>
              <a:rPr lang="cs-CZ" dirty="0"/>
              <a:t>Účastníci konkrétní akce</a:t>
            </a:r>
          </a:p>
          <a:p>
            <a:r>
              <a:rPr lang="cs-CZ" dirty="0"/>
              <a:t>Lobbing</a:t>
            </a:r>
          </a:p>
          <a:p>
            <a:r>
              <a:rPr lang="cs-CZ" dirty="0"/>
              <a:t>Sponzoring</a:t>
            </a:r>
          </a:p>
          <a:p>
            <a:r>
              <a:rPr lang="cs-CZ" dirty="0"/>
              <a:t>Pořádání akcí </a:t>
            </a:r>
          </a:p>
          <a:p>
            <a:r>
              <a:rPr lang="cs-CZ" dirty="0"/>
              <a:t>Krizová komunikace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17.3.2017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5761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1247</Words>
  <Application>Microsoft Office PowerPoint</Application>
  <PresentationFormat>Širokoúhlá obrazovka</PresentationFormat>
  <Paragraphs>239</Paragraphs>
  <Slides>28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Propagace a média (nk2285)</vt:lpstr>
      <vt:lpstr>Struktura seminářů</vt:lpstr>
      <vt:lpstr>Značka vs. brand</vt:lpstr>
      <vt:lpstr>Prezentace aplikace PowerPoint</vt:lpstr>
      <vt:lpstr>Prezentace aplikace PowerPoint</vt:lpstr>
      <vt:lpstr>Prezentace aplikace PowerPoint</vt:lpstr>
      <vt:lpstr>Public relations</vt:lpstr>
      <vt:lpstr>Public relations - definice</vt:lpstr>
      <vt:lpstr>Public relations</vt:lpstr>
      <vt:lpstr>Cíle public relations (Svoboda, 2009)</vt:lpstr>
      <vt:lpstr>Public relations ve sportovním prostředí</vt:lpstr>
      <vt:lpstr>Prezentace aplikace PowerPoint</vt:lpstr>
      <vt:lpstr>Tisková zpráva (press-servis.ecn.cz, 2007)</vt:lpstr>
      <vt:lpstr>Tisková zpráva (press-servis.ecn.cz, 2007)</vt:lpstr>
      <vt:lpstr>Mediální plánování</vt:lpstr>
      <vt:lpstr>Prezentace aplikace PowerPoint</vt:lpstr>
      <vt:lpstr>Digitální marketing ve sportovním prostředí</vt:lpstr>
      <vt:lpstr>Digitální marketing (Frey, 2011;  (Pelsmacker, Geuens &amp; Van den Bergh, 2003)</vt:lpstr>
      <vt:lpstr>Nástroje digitálního marketingu </vt:lpstr>
      <vt:lpstr>Webové stránky </vt:lpstr>
      <vt:lpstr>Sportovci na Facebooku</vt:lpstr>
      <vt:lpstr>Případová studie: Hummel Open Game – webové stránky</vt:lpstr>
      <vt:lpstr>Případová studie: Hummel Open Game – webové stránky</vt:lpstr>
      <vt:lpstr>Případová studie: Hummel Open Game – webové stránky</vt:lpstr>
      <vt:lpstr>Případová studie: Hummel Open Game – Facebook</vt:lpstr>
      <vt:lpstr>Případová studie: Hummel Open Game –  cíle v rámci digitálního marketingu </vt:lpstr>
      <vt:lpstr>Případová studie: Hummel Open Game – výsledky </vt:lpstr>
      <vt:lpstr>To je pro dnešek vše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MJILKA</cp:lastModifiedBy>
  <cp:revision>31</cp:revision>
  <dcterms:created xsi:type="dcterms:W3CDTF">2017-02-21T19:46:41Z</dcterms:created>
  <dcterms:modified xsi:type="dcterms:W3CDTF">2017-03-17T06:45:34Z</dcterms:modified>
</cp:coreProperties>
</file>