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CDD2"/>
          </a:solidFill>
        </a:fill>
      </a:tcStyle>
    </a:wholeTbl>
    <a:band2H>
      <a:tcTxStyle b="def" i="def"/>
      <a:tcStyle>
        <a:tcBdr/>
        <a:fill>
          <a:solidFill>
            <a:srgbClr val="F3E8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CDD2"/>
          </a:solidFill>
        </a:fill>
      </a:tcStyle>
    </a:wholeTbl>
    <a:band2H>
      <a:tcTxStyle b="def" i="def"/>
      <a:tcStyle>
        <a:tcBdr/>
        <a:fill>
          <a:solidFill>
            <a:srgbClr val="F3E8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D3CC"/>
          </a:solidFill>
        </a:fill>
      </a:tcStyle>
    </a:wholeTbl>
    <a:band2H>
      <a:tcTxStyle b="def" i="def"/>
      <a:tcStyle>
        <a:tcBdr/>
        <a:fill>
          <a:solidFill>
            <a:srgbClr val="F9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DDACD"/>
          </a:solidFill>
        </a:fill>
      </a:tcStyle>
    </a:wholeTbl>
    <a:band2H>
      <a:tcTxStyle b="def" i="def"/>
      <a:tcStyle>
        <a:tcBdr/>
        <a:fill>
          <a:solidFill>
            <a:srgbClr val="FEED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" name="Shape 11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Trebuchet MS"/>
      </a:defRPr>
    </a:lvl1pPr>
    <a:lvl2pPr indent="228600" latinLnBrk="0">
      <a:defRPr sz="1200">
        <a:latin typeface="+mn-lt"/>
        <a:ea typeface="+mn-ea"/>
        <a:cs typeface="+mn-cs"/>
        <a:sym typeface="Trebuchet MS"/>
      </a:defRPr>
    </a:lvl2pPr>
    <a:lvl3pPr indent="457200" latinLnBrk="0">
      <a:defRPr sz="1200">
        <a:latin typeface="+mn-lt"/>
        <a:ea typeface="+mn-ea"/>
        <a:cs typeface="+mn-cs"/>
        <a:sym typeface="Trebuchet MS"/>
      </a:defRPr>
    </a:lvl3pPr>
    <a:lvl4pPr indent="685800" latinLnBrk="0">
      <a:defRPr sz="1200">
        <a:latin typeface="+mn-lt"/>
        <a:ea typeface="+mn-ea"/>
        <a:cs typeface="+mn-cs"/>
        <a:sym typeface="Trebuchet MS"/>
      </a:defRPr>
    </a:lvl4pPr>
    <a:lvl5pPr indent="914400" latinLnBrk="0">
      <a:defRPr sz="1200">
        <a:latin typeface="+mn-lt"/>
        <a:ea typeface="+mn-ea"/>
        <a:cs typeface="+mn-cs"/>
        <a:sym typeface="Trebuchet MS"/>
      </a:defRPr>
    </a:lvl5pPr>
    <a:lvl6pPr indent="1143000" latinLnBrk="0">
      <a:defRPr sz="1200">
        <a:latin typeface="+mn-lt"/>
        <a:ea typeface="+mn-ea"/>
        <a:cs typeface="+mn-cs"/>
        <a:sym typeface="Trebuchet MS"/>
      </a:defRPr>
    </a:lvl6pPr>
    <a:lvl7pPr indent="1371600" latinLnBrk="0">
      <a:defRPr sz="1200">
        <a:latin typeface="+mn-lt"/>
        <a:ea typeface="+mn-ea"/>
        <a:cs typeface="+mn-cs"/>
        <a:sym typeface="Trebuchet MS"/>
      </a:defRPr>
    </a:lvl7pPr>
    <a:lvl8pPr indent="1600200" latinLnBrk="0">
      <a:defRPr sz="1200">
        <a:latin typeface="+mn-lt"/>
        <a:ea typeface="+mn-ea"/>
        <a:cs typeface="+mn-cs"/>
        <a:sym typeface="Trebuchet MS"/>
      </a:defRPr>
    </a:lvl8pPr>
    <a:lvl9pPr indent="1828800" latinLnBrk="0">
      <a:defRPr sz="1200">
        <a:latin typeface="+mn-lt"/>
        <a:ea typeface="+mn-ea"/>
        <a:cs typeface="+mn-cs"/>
        <a:sym typeface="Trebuchet M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Úvodní snímek">
    <p:bg>
      <p:bgPr>
        <a:gradFill flip="none" rotWithShape="1">
          <a:gsLst>
            <a:gs pos="0">
              <a:srgbClr val="FFFFFF"/>
            </a:gs>
            <a:gs pos="100000">
              <a:srgbClr val="9E9E9E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" name="Shape 13"/>
          <p:cNvSpPr/>
          <p:nvPr/>
        </p:nvSpPr>
        <p:spPr>
          <a:xfrm flipV="1">
            <a:off x="2666363" y="634"/>
            <a:ext cx="4" cy="6858001"/>
          </a:xfrm>
          <a:prstGeom prst="line">
            <a:avLst/>
          </a:prstGeom>
          <a:ln w="11430">
            <a:solidFill>
              <a:srgbClr val="F9F9F9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4" name="Shape 14"/>
          <p:cNvSpPr/>
          <p:nvPr>
            <p:ph type="title"/>
          </p:nvPr>
        </p:nvSpPr>
        <p:spPr>
          <a:xfrm>
            <a:off x="3366868" y="533400"/>
            <a:ext cx="5105404" cy="2868168"/>
          </a:xfrm>
          <a:prstGeom prst="rect">
            <a:avLst/>
          </a:prstGeom>
        </p:spPr>
        <p:txBody>
          <a:bodyPr/>
          <a:lstStyle>
            <a:lvl1pPr algn="r">
              <a:defRPr sz="4200"/>
            </a:lvl1pPr>
          </a:lstStyle>
          <a:p>
            <a:pPr/>
            <a:r>
              <a:t>Text názvu</a:t>
            </a:r>
          </a:p>
        </p:txBody>
      </p:sp>
      <p:sp>
        <p:nvSpPr>
          <p:cNvPr id="15" name="Shape 15"/>
          <p:cNvSpPr/>
          <p:nvPr>
            <p:ph type="body" sz="quarter" idx="1"/>
          </p:nvPr>
        </p:nvSpPr>
        <p:spPr>
          <a:xfrm>
            <a:off x="3354442" y="3539864"/>
            <a:ext cx="5114781" cy="1101252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1pPr>
            <a:lvl2pPr marL="0" indent="0" algn="r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2pPr>
            <a:lvl3pPr marL="0" indent="0" algn="r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3pPr>
            <a:lvl4pPr marL="0" indent="0" algn="r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4pPr>
            <a:lvl5pPr marL="0" indent="0" algn="r">
              <a:buClrTx/>
              <a:buSzTx/>
              <a:buFontTx/>
              <a:buNone/>
              <a:defRPr sz="2200">
                <a:solidFill>
                  <a:srgbClr val="FFFFFF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xfrm>
            <a:off x="8310000" y="6632448"/>
            <a:ext cx="159222" cy="1524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97" name="Shape 9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8" name="Shape 9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title"/>
          </p:nvPr>
        </p:nvSpPr>
        <p:spPr>
          <a:xfrm>
            <a:off x="6553200" y="274954"/>
            <a:ext cx="1524000" cy="5851527"/>
          </a:xfrm>
          <a:prstGeom prst="rect">
            <a:avLst/>
          </a:prstGeom>
        </p:spPr>
        <p:txBody>
          <a:bodyPr anchor="t"/>
          <a:lstStyle/>
          <a:p>
            <a:pPr/>
            <a:r>
              <a:t>Text názvu</a:t>
            </a:r>
          </a:p>
        </p:txBody>
      </p:sp>
      <p:sp>
        <p:nvSpPr>
          <p:cNvPr id="106" name="Shape 106"/>
          <p:cNvSpPr/>
          <p:nvPr>
            <p:ph type="body" idx="1"/>
          </p:nvPr>
        </p:nvSpPr>
        <p:spPr>
          <a:xfrm>
            <a:off x="457200" y="274642"/>
            <a:ext cx="6019800" cy="5851527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7" name="Shape 107"/>
          <p:cNvSpPr/>
          <p:nvPr>
            <p:ph type="sldNum" sz="quarter" idx="2"/>
          </p:nvPr>
        </p:nvSpPr>
        <p:spPr>
          <a:xfrm>
            <a:off x="6683610" y="6629401"/>
            <a:ext cx="159222" cy="1524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4" name="Shape 2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5" name="Shape 2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1066800" y="2821837"/>
            <a:ext cx="6255488" cy="1362079"/>
          </a:xfrm>
          <a:prstGeom prst="rect">
            <a:avLst/>
          </a:prstGeom>
        </p:spPr>
        <p:txBody>
          <a:bodyPr anchor="t"/>
          <a:lstStyle>
            <a:lvl1pPr algn="r">
              <a:defRPr sz="4200"/>
            </a:lvl1pPr>
          </a:lstStyle>
          <a:p>
            <a:pPr/>
            <a:r>
              <a:t>Text názvu</a:t>
            </a:r>
          </a:p>
        </p:txBody>
      </p:sp>
      <p:sp>
        <p:nvSpPr>
          <p:cNvPr id="33" name="Shape 33"/>
          <p:cNvSpPr/>
          <p:nvPr>
            <p:ph type="body" sz="quarter" idx="1"/>
          </p:nvPr>
        </p:nvSpPr>
        <p:spPr>
          <a:xfrm>
            <a:off x="1066800" y="1905000"/>
            <a:ext cx="6255488" cy="743507"/>
          </a:xfrm>
          <a:prstGeom prst="rect">
            <a:avLst/>
          </a:prstGeom>
        </p:spPr>
        <p:txBody>
          <a:bodyPr anchor="b"/>
          <a:lstStyle>
            <a:lvl1pPr marL="0" indent="0" algn="r">
              <a:buClrTx/>
              <a:buSzTx/>
              <a:buFontTx/>
              <a:buNone/>
              <a:defRPr sz="2000"/>
            </a:lvl1pPr>
            <a:lvl2pPr marL="0" indent="0" algn="r">
              <a:buClrTx/>
              <a:buSzTx/>
              <a:buFontTx/>
              <a:buNone/>
              <a:defRPr sz="2000"/>
            </a:lvl2pPr>
            <a:lvl3pPr marL="0" indent="0" algn="r">
              <a:buClrTx/>
              <a:buSzTx/>
              <a:buFontTx/>
              <a:buNone/>
              <a:defRPr sz="2000"/>
            </a:lvl3pPr>
            <a:lvl4pPr marL="0" indent="0" algn="r">
              <a:buClrTx/>
              <a:buSzTx/>
              <a:buFontTx/>
              <a:buNone/>
              <a:defRPr sz="2000"/>
            </a:lvl4pPr>
            <a:lvl5pPr marL="0" indent="0" algn="r">
              <a:buClrTx/>
              <a:buSzTx/>
              <a:buFontTx/>
              <a:buNone/>
              <a:defRPr sz="20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4" name="Shape 34"/>
          <p:cNvSpPr/>
          <p:nvPr>
            <p:ph type="sldNum" sz="quarter" idx="2"/>
          </p:nvPr>
        </p:nvSpPr>
        <p:spPr>
          <a:xfrm>
            <a:off x="7163066" y="6631314"/>
            <a:ext cx="159222" cy="1524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457200" y="320040"/>
            <a:ext cx="7242048" cy="1143001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2" name="Shape 42"/>
          <p:cNvSpPr/>
          <p:nvPr>
            <p:ph type="body" sz="half" idx="1"/>
          </p:nvPr>
        </p:nvSpPr>
        <p:spPr>
          <a:xfrm>
            <a:off x="457200" y="1600200"/>
            <a:ext cx="352044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 marL="559308" indent="-266700">
              <a:defRPr sz="2800"/>
            </a:lvl2pPr>
            <a:lvl3pPr marL="850391" indent="-320040">
              <a:defRPr sz="2800"/>
            </a:lvl3pPr>
            <a:lvl4pPr marL="1132838" indent="-355600">
              <a:defRPr sz="2800"/>
            </a:lvl4pPr>
            <a:lvl5pPr marL="1407160" indent="-355600"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3" name="Shape 4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title"/>
          </p:nvPr>
        </p:nvSpPr>
        <p:spPr>
          <a:xfrm>
            <a:off x="457200" y="320040"/>
            <a:ext cx="7242048" cy="1143001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1" name="Shape 51"/>
          <p:cNvSpPr/>
          <p:nvPr>
            <p:ph type="body" sz="quarter" idx="1"/>
          </p:nvPr>
        </p:nvSpPr>
        <p:spPr>
          <a:xfrm>
            <a:off x="457200" y="5867400"/>
            <a:ext cx="3520441" cy="457200"/>
          </a:xfrm>
          <a:prstGeom prst="rect">
            <a:avLst/>
          </a:prstGeom>
          <a:ln>
            <a:solidFill>
              <a:srgbClr val="B13F9A"/>
            </a:solidFill>
            <a:round/>
          </a:ln>
        </p:spPr>
        <p:txBody>
          <a:bodyPr anchor="ctr"/>
          <a:lstStyle>
            <a:lvl1pPr marL="0" indent="0" algn="ctr">
              <a:buClrTx/>
              <a:buSzTx/>
              <a:buFontTx/>
              <a:buNone/>
              <a:defRPr b="1" sz="1800">
                <a:solidFill>
                  <a:srgbClr val="B13F9A"/>
                </a:solidFill>
              </a:defRPr>
            </a:lvl1pPr>
            <a:lvl2pPr marL="0" indent="0" algn="ctr">
              <a:buClrTx/>
              <a:buSzTx/>
              <a:buFontTx/>
              <a:buNone/>
              <a:defRPr b="1" sz="1800">
                <a:solidFill>
                  <a:srgbClr val="B13F9A"/>
                </a:solidFill>
              </a:defRPr>
            </a:lvl2pPr>
            <a:lvl3pPr marL="0" indent="0" algn="ctr">
              <a:buClrTx/>
              <a:buSzTx/>
              <a:buFontTx/>
              <a:buNone/>
              <a:defRPr b="1" sz="1800">
                <a:solidFill>
                  <a:srgbClr val="B13F9A"/>
                </a:solidFill>
              </a:defRPr>
            </a:lvl3pPr>
            <a:lvl4pPr marL="0" indent="0" algn="ctr">
              <a:buClrTx/>
              <a:buSzTx/>
              <a:buFontTx/>
              <a:buNone/>
              <a:defRPr b="1" sz="1800">
                <a:solidFill>
                  <a:srgbClr val="B13F9A"/>
                </a:solidFill>
              </a:defRPr>
            </a:lvl4pPr>
            <a:lvl5pPr marL="0" indent="0" algn="ctr">
              <a:buClrTx/>
              <a:buSzTx/>
              <a:buFontTx/>
              <a:buNone/>
              <a:defRPr b="1" sz="1800">
                <a:solidFill>
                  <a:srgbClr val="B13F9A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2" name="Shape 52"/>
          <p:cNvSpPr/>
          <p:nvPr>
            <p:ph type="body" sz="quarter" idx="13"/>
          </p:nvPr>
        </p:nvSpPr>
        <p:spPr>
          <a:xfrm>
            <a:off x="4178808" y="5867400"/>
            <a:ext cx="3520443" cy="457200"/>
          </a:xfrm>
          <a:prstGeom prst="rect">
            <a:avLst/>
          </a:prstGeom>
          <a:ln>
            <a:solidFill>
              <a:srgbClr val="B13F9A"/>
            </a:solidFill>
            <a:round/>
          </a:ln>
        </p:spPr>
        <p:txBody>
          <a:bodyPr anchor="ctr"/>
          <a:lstStyle/>
          <a:p>
            <a:pPr marL="252374" indent="-252374" defTabSz="841247">
              <a:spcBef>
                <a:spcPts val="500"/>
              </a:spcBef>
              <a:defRPr sz="2392"/>
            </a:pPr>
          </a:p>
        </p:txBody>
      </p:sp>
      <p:sp>
        <p:nvSpPr>
          <p:cNvPr id="53" name="Shape 5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xfrm>
            <a:off x="457200" y="320040"/>
            <a:ext cx="7242048" cy="1143001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1" name="Shape 6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title"/>
          </p:nvPr>
        </p:nvSpPr>
        <p:spPr>
          <a:xfrm>
            <a:off x="457200" y="228600"/>
            <a:ext cx="5897880" cy="11734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Text názvu</a:t>
            </a:r>
          </a:p>
        </p:txBody>
      </p:sp>
      <p:sp>
        <p:nvSpPr>
          <p:cNvPr id="76" name="Shape 76"/>
          <p:cNvSpPr/>
          <p:nvPr>
            <p:ph type="body" sz="quarter" idx="1"/>
          </p:nvPr>
        </p:nvSpPr>
        <p:spPr>
          <a:xfrm>
            <a:off x="457200" y="1497414"/>
            <a:ext cx="5897880" cy="6025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400"/>
            </a:lvl1pPr>
            <a:lvl2pPr marL="0" indent="0">
              <a:spcBef>
                <a:spcPts val="0"/>
              </a:spcBef>
              <a:buClrTx/>
              <a:buSzTx/>
              <a:buFontTx/>
              <a:buNone/>
              <a:defRPr sz="1400"/>
            </a:lvl2pPr>
            <a:lvl3pPr marL="0" indent="0">
              <a:spcBef>
                <a:spcPts val="0"/>
              </a:spcBef>
              <a:buClrTx/>
              <a:buSzTx/>
              <a:buFontTx/>
              <a:buNone/>
              <a:defRPr sz="1400"/>
            </a:lvl3pPr>
            <a:lvl4pPr marL="0" indent="0">
              <a:spcBef>
                <a:spcPts val="0"/>
              </a:spcBef>
              <a:buClrTx/>
              <a:buSzTx/>
              <a:buFontTx/>
              <a:buNone/>
              <a:defRPr sz="1400"/>
            </a:lvl4pPr>
            <a:lvl5pPr marL="0" indent="0">
              <a:spcBef>
                <a:spcPts val="0"/>
              </a:spcBef>
              <a:buClrTx/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7" name="Shape 7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Obrázek s titulkem">
    <p:bg>
      <p:bgPr>
        <a:gradFill flip="none" rotWithShape="1">
          <a:gsLst>
            <a:gs pos="0">
              <a:srgbClr val="E965C8"/>
            </a:gs>
            <a:gs pos="100000">
              <a:srgbClr val="81146B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rot="21240000">
            <a:off x="597968" y="1004668"/>
            <a:ext cx="4319528" cy="4312573"/>
          </a:xfrm>
          <a:prstGeom prst="rect">
            <a:avLst/>
          </a:prstGeom>
          <a:solidFill>
            <a:srgbClr val="FAFAFA"/>
          </a:solidFill>
          <a:ln w="3175" cap="rnd">
            <a:solidFill>
              <a:srgbClr val="EAEAEA"/>
            </a:solidFill>
          </a:ln>
          <a:effectLst>
            <a:outerShdw sx="100000" sy="100000" kx="0" ky="0" algn="b" rotWithShape="0" blurRad="25400" dist="12700" dir="5400000">
              <a:srgbClr val="000000">
                <a:alpha val="40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5" name="Shape 85"/>
          <p:cNvSpPr/>
          <p:nvPr/>
        </p:nvSpPr>
        <p:spPr>
          <a:xfrm rot="21420000">
            <a:off x="596706" y="998816"/>
            <a:ext cx="4319528" cy="4312573"/>
          </a:xfrm>
          <a:prstGeom prst="rect">
            <a:avLst/>
          </a:prstGeom>
          <a:solidFill>
            <a:srgbClr val="FAFAFA"/>
          </a:solidFill>
          <a:ln w="3175" cap="rnd">
            <a:solidFill>
              <a:srgbClr val="EAEAEA"/>
            </a:solidFill>
          </a:ln>
          <a:effectLst>
            <a:outerShdw sx="100000" sy="100000" kx="0" ky="0" algn="b" rotWithShape="0" blurRad="25400" dist="12700" dir="5400000">
              <a:srgbClr val="000000">
                <a:alpha val="40000"/>
              </a:srgbClr>
            </a:outerShdw>
          </a:effectLst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6" name="Shape 86"/>
          <p:cNvSpPr/>
          <p:nvPr>
            <p:ph type="title"/>
          </p:nvPr>
        </p:nvSpPr>
        <p:spPr>
          <a:xfrm>
            <a:off x="5389098" y="1143000"/>
            <a:ext cx="3429004" cy="2057400"/>
          </a:xfrm>
          <a:prstGeom prst="rect">
            <a:avLst/>
          </a:prstGeom>
        </p:spPr>
        <p:txBody>
          <a:bodyPr/>
          <a:lstStyle>
            <a:lvl1pPr>
              <a:defRPr sz="3000">
                <a:ln w="500">
                  <a:solidFill>
                    <a:srgbClr val="565053"/>
                  </a:solidFill>
                </a:ln>
              </a:defRPr>
            </a:lvl1pPr>
          </a:lstStyle>
          <a:p>
            <a:pPr/>
            <a:r>
              <a:t>Text názvu</a:t>
            </a:r>
          </a:p>
        </p:txBody>
      </p:sp>
      <p:sp>
        <p:nvSpPr>
          <p:cNvPr id="87" name="Shape 87"/>
          <p:cNvSpPr/>
          <p:nvPr>
            <p:ph type="body" sz="quarter" idx="1"/>
          </p:nvPr>
        </p:nvSpPr>
        <p:spPr>
          <a:xfrm>
            <a:off x="5389098" y="3283634"/>
            <a:ext cx="3429004" cy="192024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400">
                <a:solidFill>
                  <a:srgbClr val="FFFFFF"/>
                </a:solidFill>
              </a:defRPr>
            </a:lvl1pPr>
            <a:lvl2pPr marL="559308" indent="-266700">
              <a:spcBef>
                <a:spcPts val="0"/>
              </a:spcBef>
              <a:buClrTx/>
              <a:buFontTx/>
              <a:defRPr sz="1400">
                <a:solidFill>
                  <a:srgbClr val="FFFFFF"/>
                </a:solidFill>
              </a:defRPr>
            </a:lvl2pPr>
            <a:lvl3pPr marL="850391" indent="-320040">
              <a:spcBef>
                <a:spcPts val="0"/>
              </a:spcBef>
              <a:buClrTx/>
              <a:buFontTx/>
              <a:defRPr sz="1400">
                <a:solidFill>
                  <a:srgbClr val="FFFFFF"/>
                </a:solidFill>
              </a:defRPr>
            </a:lvl3pPr>
            <a:lvl4pPr marL="1132838" indent="-355600">
              <a:spcBef>
                <a:spcPts val="0"/>
              </a:spcBef>
              <a:buClrTx/>
              <a:buFontTx/>
              <a:defRPr sz="1400">
                <a:solidFill>
                  <a:srgbClr val="FFFFFF"/>
                </a:solidFill>
              </a:defRPr>
            </a:lvl4pPr>
            <a:lvl5pPr marL="1407160" indent="-355600">
              <a:spcBef>
                <a:spcPts val="0"/>
              </a:spcBef>
              <a:buClrTx/>
              <a:buFontTx/>
              <a:defRPr sz="1400">
                <a:solidFill>
                  <a:srgbClr val="FFFFFF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8" name="Shape 88"/>
          <p:cNvSpPr/>
          <p:nvPr>
            <p:ph type="pic" sz="half" idx="13"/>
          </p:nvPr>
        </p:nvSpPr>
        <p:spPr>
          <a:xfrm>
            <a:off x="663682" y="1041000"/>
            <a:ext cx="4206241" cy="4206246"/>
          </a:xfrm>
          <a:prstGeom prst="rect">
            <a:avLst/>
          </a:prstGeom>
          <a:ln w="107950">
            <a:solidFill>
              <a:srgbClr val="FFFFFF"/>
            </a:solidFill>
            <a:miter lim="800000"/>
          </a:ln>
          <a:effectLst>
            <a:outerShdw sx="100000" sy="100000" kx="0" ky="0" algn="b" rotWithShape="0" blurRad="50800" dist="3810" dir="5400000">
              <a:srgbClr val="000000">
                <a:alpha val="60000"/>
              </a:srgbClr>
            </a:outerShdw>
          </a:effectLst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9" name="Shape 8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4E7ED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2"/>
          </a:blip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457200" y="1609416"/>
            <a:ext cx="7239000" cy="48463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" name="Shape 5"/>
          <p:cNvSpPr/>
          <p:nvPr>
            <p:ph type="sldNum" sz="quarter" idx="2"/>
          </p:nvPr>
        </p:nvSpPr>
        <p:spPr>
          <a:xfrm>
            <a:off x="6680563" y="6632448"/>
            <a:ext cx="159222" cy="152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lvl1pPr algn="r">
              <a:defRPr sz="1100">
                <a:solidFill>
                  <a:srgbClr val="B13F9A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3800" u="none">
          <a:ln w="500">
            <a:solidFill>
              <a:srgbClr val="5B194D"/>
            </a:solidFill>
          </a:ln>
          <a:solidFill>
            <a:srgbClr val="FEF5EC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3800" u="none">
          <a:ln w="500">
            <a:solidFill>
              <a:srgbClr val="5B194D"/>
            </a:solidFill>
          </a:ln>
          <a:solidFill>
            <a:srgbClr val="FEF5EC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3800" u="none">
          <a:ln w="500">
            <a:solidFill>
              <a:srgbClr val="5B194D"/>
            </a:solidFill>
          </a:ln>
          <a:solidFill>
            <a:srgbClr val="FEF5EC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3800" u="none">
          <a:ln w="500">
            <a:solidFill>
              <a:srgbClr val="5B194D"/>
            </a:solidFill>
          </a:ln>
          <a:solidFill>
            <a:srgbClr val="FEF5EC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3800" u="none">
          <a:ln w="500">
            <a:solidFill>
              <a:srgbClr val="5B194D"/>
            </a:solidFill>
          </a:ln>
          <a:solidFill>
            <a:srgbClr val="FEF5EC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3800" u="none">
          <a:ln w="500">
            <a:solidFill>
              <a:srgbClr val="5B194D"/>
            </a:solidFill>
          </a:ln>
          <a:solidFill>
            <a:srgbClr val="FEF5EC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3800" u="none">
          <a:ln w="500">
            <a:solidFill>
              <a:srgbClr val="5B194D"/>
            </a:solidFill>
          </a:ln>
          <a:solidFill>
            <a:srgbClr val="FEF5EC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3800" u="none">
          <a:ln w="500">
            <a:solidFill>
              <a:srgbClr val="5B194D"/>
            </a:solidFill>
          </a:ln>
          <a:solidFill>
            <a:srgbClr val="FEF5EC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0" strike="noStrike" sz="3800" u="none">
          <a:ln w="500">
            <a:solidFill>
              <a:srgbClr val="5B194D"/>
            </a:solidFill>
          </a:ln>
          <a:solidFill>
            <a:srgbClr val="FEF5EC"/>
          </a:solidFill>
          <a:uFillTx/>
          <a:latin typeface="+mn-lt"/>
          <a:ea typeface="+mn-ea"/>
          <a:cs typeface="+mn-cs"/>
          <a:sym typeface="Trebuchet MS"/>
        </a:defRPr>
      </a:lvl9pPr>
    </p:titleStyle>
    <p:bodyStyle>
      <a:lvl1pPr marL="274320" marR="0" indent="-27432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B13F9A"/>
        </a:buClr>
        <a:buSzPct val="73000"/>
        <a:buFont typeface="Wingdings 2"/>
        <a:buChar char="⦿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rebuchet MS"/>
        </a:defRPr>
      </a:lvl1pPr>
      <a:lvl2pPr marL="551024" marR="0" indent="-25841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B13F9A"/>
        </a:buClr>
        <a:buSzPct val="80000"/>
        <a:buFont typeface="Wingdings 2"/>
        <a:buChar char="◼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rebuchet MS"/>
        </a:defRPr>
      </a:lvl2pPr>
      <a:lvl3pPr marL="827530" marR="0" indent="-2971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B13F9A"/>
        </a:buClr>
        <a:buSzPct val="60000"/>
        <a:buFont typeface="Wingdings 2"/>
        <a:buChar char="○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rebuchet MS"/>
        </a:defRPr>
      </a:lvl3pPr>
      <a:lvl4pPr marL="1074419" marR="0" indent="-29718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B13F9A"/>
        </a:buClr>
        <a:buSzPct val="80000"/>
        <a:buFont typeface="Wingdings 2"/>
        <a:buChar char="●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rebuchet MS"/>
        </a:defRPr>
      </a:lvl4pPr>
      <a:lvl5pPr marL="1381760" marR="0" indent="-3302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B13F9A"/>
        </a:buClr>
        <a:buSzPct val="70000"/>
        <a:buFont typeface="Wingdings 2"/>
        <a:buChar char="◉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rebuchet MS"/>
        </a:defRPr>
      </a:lvl5pPr>
      <a:lvl6pPr marL="1553463" marR="0" indent="-264158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B13F9A"/>
        </a:buClr>
        <a:buSzPct val="80000"/>
        <a:buFont typeface="Wingdings 2"/>
        <a:buChar char="●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rebuchet MS"/>
        </a:defRPr>
      </a:lvl6pPr>
      <a:lvl7pPr marL="1787649" marR="0" indent="-29718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B13F9A"/>
        </a:buClr>
        <a:buSzPct val="80000"/>
        <a:buFont typeface="Wingdings 2"/>
        <a:buChar char="◼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rebuchet MS"/>
        </a:defRPr>
      </a:lvl7pPr>
      <a:lvl8pPr marL="1961388" marR="0" indent="-29717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B13F9A"/>
        </a:buClr>
        <a:buSzPct val="100000"/>
        <a:buFont typeface="Wingdings 2"/>
        <a:buChar char="•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rebuchet MS"/>
        </a:defRPr>
      </a:lvl8pPr>
      <a:lvl9pPr marL="2214153" marR="0" indent="-33963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rgbClr val="B13F9A"/>
        </a:buClr>
        <a:buSzPct val="100000"/>
        <a:buFont typeface="Wingdings 2"/>
        <a:buChar char="▪"/>
        <a:tabLst/>
        <a:defRPr b="0" baseline="0" cap="none" i="0" spc="0" strike="noStrike" sz="2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Trebuchet M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.a.ebscohost.com/ehost/pdfviewer/pdfviewer?sid=10f67769-30fa-43d1-b5b3-86cca43a2326%40sessionmgr4007&amp;vid=0&amp;hid=4204" TargetMode="External"/><Relationship Id="rId3" Type="http://schemas.openxmlformats.org/officeDocument/2006/relationships/hyperlink" Target="http://web.b.ebscohost.com.ezproxy.muni.cz/ehost/pdfviewer/pdfviewer?vid=0&amp;sid=310e2b6d-19e6-4db2-9497-d8e56ae1b08c%40sessionmgr101" TargetMode="External"/><Relationship Id="rId4" Type="http://schemas.openxmlformats.org/officeDocument/2006/relationships/hyperlink" Target="https://l.facebook.com/l.php?u=http%3A%2F%2Fis.muni.cz%2Fth%2F176912%2Flf_b%2F&amp;h=ATOQUTR9sPr999O8d_DJBwqH0VZdgzeefaXK1HsexuzamYNLer4pfEPrJtM5CuWdOuKGLrRrZ2iNpPvITPXQis-PG4ujaqjjZAqIcMVT4ldNnS8MEzSKYL9NH_0ICbW1fLxu4fNKEsQ" TargetMode="Externa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ctrTitle"/>
          </p:nvPr>
        </p:nvSpPr>
        <p:spPr>
          <a:xfrm>
            <a:off x="3366868" y="533400"/>
            <a:ext cx="5105404" cy="2868168"/>
          </a:xfrm>
          <a:prstGeom prst="rect">
            <a:avLst/>
          </a:prstGeom>
        </p:spPr>
        <p:txBody>
          <a:bodyPr/>
          <a:lstStyle/>
          <a:p>
            <a:pPr/>
            <a:r>
              <a:t>Hypertenze</a:t>
            </a:r>
          </a:p>
        </p:txBody>
      </p:sp>
      <p:sp>
        <p:nvSpPr>
          <p:cNvPr id="117" name="Shape 117"/>
          <p:cNvSpPr/>
          <p:nvPr>
            <p:ph type="subTitle" sz="quarter" idx="1"/>
          </p:nvPr>
        </p:nvSpPr>
        <p:spPr>
          <a:xfrm>
            <a:off x="2843808" y="3789040"/>
            <a:ext cx="5618835" cy="1101249"/>
          </a:xfrm>
          <a:prstGeom prst="rect">
            <a:avLst/>
          </a:prstGeom>
        </p:spPr>
        <p:txBody>
          <a:bodyPr/>
          <a:lstStyle/>
          <a:p>
            <a:pPr defTabSz="731519">
              <a:spcBef>
                <a:spcPts val="400"/>
              </a:spcBef>
              <a:defRPr b="1" sz="1100"/>
            </a:pPr>
            <a:r>
              <a:t>Aplikovaná patofyziologie a epidemiologie neinfekčních nemocí</a:t>
            </a:r>
          </a:p>
          <a:p>
            <a:pPr defTabSz="731519">
              <a:spcBef>
                <a:spcPts val="400"/>
              </a:spcBef>
              <a:defRPr b="1" sz="1100"/>
            </a:pPr>
          </a:p>
          <a:p>
            <a:pPr defTabSz="731519">
              <a:spcBef>
                <a:spcPts val="400"/>
              </a:spcBef>
              <a:defRPr b="1" sz="1100"/>
            </a:pPr>
          </a:p>
          <a:p>
            <a:pPr defTabSz="731519">
              <a:spcBef>
                <a:spcPts val="400"/>
              </a:spcBef>
              <a:defRPr b="1" sz="1100"/>
            </a:pPr>
          </a:p>
          <a:p>
            <a:pPr defTabSz="731519">
              <a:spcBef>
                <a:spcPts val="400"/>
              </a:spcBef>
              <a:defRPr b="1" sz="1100"/>
            </a:pPr>
            <a:r>
              <a:t>Crhová, Fuchsová</a:t>
            </a:r>
          </a:p>
        </p:txBody>
      </p:sp>
      <p:pic>
        <p:nvPicPr>
          <p:cNvPr id="118" name="image2.jpeg" descr="Výsledek obrázku pro hypertenz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4762500" cy="35718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 sz="3000"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Cílové hodnoty TK (Smetanová,2015,Táborský,2015)</a:t>
            </a:r>
          </a:p>
        </p:txBody>
      </p:sp>
      <p:sp>
        <p:nvSpPr>
          <p:cNvPr id="153" name="Shape 153"/>
          <p:cNvSpPr/>
          <p:nvPr>
            <p:ph type="body" idx="1"/>
          </p:nvPr>
        </p:nvSpPr>
        <p:spPr>
          <a:xfrm>
            <a:off x="457200" y="1609413"/>
            <a:ext cx="7715199" cy="4846327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Většina pacientů: 140/90 mmHg – i po infakrtu, CMP, pacienty s chornickým onemocněním ledvin.</a:t>
            </a:r>
          </a:p>
          <a:p>
            <a:pPr>
              <a:defRPr sz="2200"/>
            </a:pPr>
            <a:r>
              <a:t>DM: 140/85 mmHg.</a:t>
            </a:r>
          </a:p>
          <a:p>
            <a:pPr>
              <a:defRPr sz="2200"/>
            </a:pPr>
            <a:r>
              <a:t>U starších nad 80 let: 140-150/90 mmHg.</a:t>
            </a:r>
          </a:p>
          <a:p>
            <a:pPr marL="0" indent="0">
              <a:buSzTx/>
              <a:buNone/>
              <a:defRPr sz="2200">
                <a:solidFill>
                  <a:srgbClr val="B13F9A"/>
                </a:solidFill>
              </a:defRPr>
            </a:pPr>
            <a:r>
              <a:t>Rezistentní hypertenze </a:t>
            </a:r>
            <a:r>
              <a:rPr>
                <a:solidFill>
                  <a:srgbClr val="000000"/>
                </a:solidFill>
              </a:rPr>
              <a:t>– TK &gt;140/90 mmHg i přesto, že užívají trojkombinaci adekvátních dávek antihypertenziv (s využitím diuretik!), nebo pokud je cílového tlaku dosaženo kombinací 4 nebo více antihypertenziv (316 000 v ČR). </a:t>
            </a:r>
          </a:p>
          <a:p>
            <a:pPr>
              <a:defRPr sz="2200"/>
            </a:pPr>
            <a:r>
              <a:t>Pacienti s RH mají 3x větší výskyt KV a renálních příhod.</a:t>
            </a:r>
          </a:p>
          <a:p>
            <a:pPr>
              <a:defRPr sz="2200"/>
            </a:pPr>
            <a:r>
              <a:t>Léčba je stejná jako u běžné hypertenze – ↓ alkohol, ↓ hmotnosti, ↓ příjmu soli, ↑ FA (Václavík,2015,Widimský,2014)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Studie 1</a:t>
            </a:r>
          </a:p>
        </p:txBody>
      </p:sp>
      <p:sp>
        <p:nvSpPr>
          <p:cNvPr id="156" name="Shape 156"/>
          <p:cNvSpPr/>
          <p:nvPr>
            <p:ph type="body" idx="1"/>
          </p:nvPr>
        </p:nvSpPr>
        <p:spPr>
          <a:xfrm>
            <a:off x="279870" y="1545913"/>
            <a:ext cx="7593659" cy="4846327"/>
          </a:xfrm>
          <a:prstGeom prst="rect">
            <a:avLst/>
          </a:prstGeom>
        </p:spPr>
        <p:txBody>
          <a:bodyPr/>
          <a:lstStyle/>
          <a:p>
            <a:pPr marL="0" indent="0" defTabSz="452627">
              <a:spcBef>
                <a:spcPts val="0"/>
              </a:spcBef>
              <a:buSzTx/>
              <a:buNone/>
              <a:defRPr b="1" sz="21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importance of kinesiotherapy in the prophylaxis of hypertension in adults (Emil Fieroui, 2016)</a:t>
            </a:r>
            <a:endParaRPr sz="1900"/>
          </a:p>
          <a:p>
            <a:pPr marL="0" indent="0" defTabSz="452627">
              <a:spcBef>
                <a:spcPts val="0"/>
              </a:spcBef>
              <a:buSzTx/>
              <a:buNone/>
              <a:defRPr sz="1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131022" indent="-131022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experimentální a kontrolní skupina - každá po 10 členech</a:t>
            </a:r>
          </a:p>
          <a:p>
            <a:pPr marL="131022" indent="-131022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věk 41 - 66 let</a:t>
            </a:r>
          </a:p>
          <a:p>
            <a:pPr marL="131022" indent="-131022" defTabSz="452627">
              <a:spcBef>
                <a:spcPts val="0"/>
              </a:spcBef>
              <a:buClrTx/>
              <a:buSzPct val="100000"/>
              <a:buFontTx/>
              <a:buChar char="•"/>
              <a:defRPr b="1"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 všech pacientů byly známy tyto údaje: 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kompletní anamnéza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klinické vyšetření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vztah hypertenze a funkce kardiovaskulárního systému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laboratorní vyřetření</a:t>
            </a:r>
          </a:p>
          <a:p>
            <a:pPr marL="131022" indent="-131022" defTabSz="452627">
              <a:spcBef>
                <a:spcPts val="0"/>
              </a:spcBef>
              <a:buClrTx/>
              <a:buSzPct val="100000"/>
              <a:buFontTx/>
              <a:buChar char="•"/>
              <a:defRPr b="1"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 rámci studie hodnoceny tyto parametry: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stupeň výskytu bolestí hlavy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stupeň únavy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stupeň závratí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stupeň snížení hypertenze</a:t>
            </a:r>
          </a:p>
          <a:p>
            <a:pPr marL="131022" indent="-131022" defTabSz="452627">
              <a:spcBef>
                <a:spcPts val="0"/>
              </a:spcBef>
              <a:buClrTx/>
              <a:buSzPct val="100000"/>
              <a:buFontTx/>
              <a:buChar char="•"/>
              <a:defRPr b="1"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Výsledky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Pohybová léčba měla příznivé účinky na snižování únavy, závratí, ale také na snížení hodnot diastolického a systolického krevního tlaku a zvýšení kvality života.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Významný pokles výskytu bolestí hlavy u všech pacientů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Výrazný pozitivní efekt na snížení</a:t>
            </a:r>
          </a:p>
          <a:p>
            <a:pPr lvl="1" marL="508213" indent="-131023" defTabSz="452627">
              <a:spcBef>
                <a:spcPts val="0"/>
              </a:spcBef>
              <a:buClrTx/>
              <a:buSzPct val="100000"/>
              <a:buFontTx/>
              <a:buChar char="•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Významná funkce fyzioterapeutů a rehabilitačních programů v léčbě hypertenze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studie 2</a:t>
            </a:r>
          </a:p>
        </p:txBody>
      </p:sp>
      <p:sp>
        <p:nvSpPr>
          <p:cNvPr id="159" name="Shape 159"/>
          <p:cNvSpPr/>
          <p:nvPr>
            <p:ph type="body" idx="1"/>
          </p:nvPr>
        </p:nvSpPr>
        <p:spPr>
          <a:xfrm>
            <a:off x="457200" y="1609414"/>
            <a:ext cx="7239000" cy="4846325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 sz="21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Recovery of hypertension through physical therapy, diet and movement (Liviu Alexandru Trâilâ)</a:t>
            </a:r>
          </a:p>
          <a:p>
            <a:pPr marL="0" indent="0">
              <a:buSzTx/>
              <a:buNone/>
              <a:defRPr b="1" sz="2100" u="sng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26 pacientů (M:15, Ž:24), rozdělení podle let: 31-40 (2 pacienti), 41-50 (4 pacienti),51-60 (8 pacientů) a 61-70 (18 pacientů)</a:t>
            </a: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délka studie - 3 měsíce</a:t>
            </a: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První 2 týdny pouze habituální PA, aby si navykli na pohyb (chůze do schodů, dýchací cvičení apod.). Poté 3 týdny 20 minut PA aerobní, každé ráno 10 minut gymnastika (protahovací cvičení). Potom 30 minut chůze denně, 3-4x týdně. Později 30-60 minut, 5km/hodinu. </a:t>
            </a: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Léky brali normálně podle předpisu. </a:t>
            </a: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Dieta: snížení příjmu soli, nízko kalorická dieta - ovoce, zelenina, maso, ryby atd. </a:t>
            </a:r>
          </a:p>
          <a:p>
            <a:pPr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Výsledky: 69,23% snížilo TK o 25 mmHg, 23% stejný TK, 7% vzdalo.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studie 3</a:t>
            </a:r>
          </a:p>
        </p:txBody>
      </p:sp>
      <p:sp>
        <p:nvSpPr>
          <p:cNvPr id="162" name="Shape 162"/>
          <p:cNvSpPr/>
          <p:nvPr>
            <p:ph type="body" idx="1"/>
          </p:nvPr>
        </p:nvSpPr>
        <p:spPr>
          <a:xfrm>
            <a:off x="457200" y="1609414"/>
            <a:ext cx="7239000" cy="4846325"/>
          </a:xfrm>
          <a:prstGeom prst="rect">
            <a:avLst/>
          </a:prstGeom>
        </p:spPr>
        <p:txBody>
          <a:bodyPr/>
          <a:lstStyle/>
          <a:p>
            <a:pPr marL="0" indent="0" defTabSz="841247">
              <a:spcBef>
                <a:spcPts val="500"/>
              </a:spcBef>
              <a:buSzTx/>
              <a:buNone/>
              <a:defRPr b="1" sz="19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An exercise program for improving and/or maintaining arterial function in middle-aged to older individuals (Hajime Miura)</a:t>
            </a:r>
          </a:p>
          <a:p>
            <a:pPr marL="0" indent="0" defTabSz="841247">
              <a:spcBef>
                <a:spcPts val="500"/>
              </a:spcBef>
              <a:buSzTx/>
              <a:buNone/>
              <a:defRPr b="1" sz="1900" u="sng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239827" indent="-239827" defTabSz="841247">
              <a:spcBef>
                <a:spcPts val="500"/>
              </a:spcBef>
              <a:buClrTx/>
              <a:buSzPct val="100000"/>
              <a:buFontTx/>
              <a:buChar char="•"/>
              <a:defRPr b="1"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Doporučení pohybové aktivity:</a:t>
            </a:r>
          </a:p>
          <a:p>
            <a:pPr lvl="1" marL="590347" indent="-239827" defTabSz="841247">
              <a:spcBef>
                <a:spcPts val="500"/>
              </a:spcBef>
              <a:buClrTx/>
              <a:buSzPct val="100000"/>
              <a:buFontTx/>
              <a:buChar char="•"/>
              <a:defRPr sz="14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druh</a:t>
            </a:r>
            <a:r>
              <a:rPr u="none"/>
              <a:t>: vytvrvalostní aktivity (chůze, běh, plavání) a odporový trénink</a:t>
            </a:r>
          </a:p>
          <a:p>
            <a:pPr lvl="1" marL="590347" indent="-239827" defTabSz="841247">
              <a:spcBef>
                <a:spcPts val="500"/>
              </a:spcBef>
              <a:buClrTx/>
              <a:buSzPct val="100000"/>
              <a:buFontTx/>
              <a:buChar char="•"/>
              <a:defRPr sz="14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intenzita</a:t>
            </a:r>
            <a:r>
              <a:rPr u="none"/>
              <a:t>: vytvrvalostní trénink - mírná intenzita, odporový trénink - 80% 1RM</a:t>
            </a:r>
          </a:p>
          <a:p>
            <a:pPr lvl="1" marL="590347" indent="-239827" defTabSz="841247">
              <a:spcBef>
                <a:spcPts val="500"/>
              </a:spcBef>
              <a:buClrTx/>
              <a:buSzPct val="100000"/>
              <a:buFontTx/>
              <a:buChar char="•"/>
              <a:defRPr sz="14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frekvence</a:t>
            </a:r>
            <a:r>
              <a:rPr u="none"/>
              <a:t>: min. 3x týdně vytrvalostní trénink + 2x týdně odporový trénink</a:t>
            </a:r>
          </a:p>
          <a:p>
            <a:pPr marL="239827" indent="-239827" defTabSz="841247">
              <a:spcBef>
                <a:spcPts val="500"/>
              </a:spcBef>
              <a:buClrTx/>
              <a:buSzPct val="100000"/>
              <a:buFontTx/>
              <a:buChar char="•"/>
              <a:defRPr b="1"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Tréninková jednotka:</a:t>
            </a:r>
          </a:p>
          <a:p>
            <a:pPr lvl="1" marL="787131" indent="-319772" defTabSz="841247">
              <a:spcBef>
                <a:spcPts val="500"/>
              </a:spcBef>
              <a:buClrTx/>
              <a:buSzPct val="100000"/>
              <a:buFontTx/>
              <a:buAutoNum type="arabicPeriod" startAt="1"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warm-up, kalenetika, strečink</a:t>
            </a:r>
          </a:p>
          <a:p>
            <a:pPr lvl="1" marL="787131" indent="-319772" defTabSz="841247">
              <a:spcBef>
                <a:spcPts val="500"/>
              </a:spcBef>
              <a:buClrTx/>
              <a:buSzPct val="100000"/>
              <a:buFontTx/>
              <a:buAutoNum type="arabicPeriod" startAt="1"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trénink koordinace</a:t>
            </a:r>
          </a:p>
          <a:p>
            <a:pPr lvl="1" marL="787131" indent="-319772" defTabSz="841247">
              <a:spcBef>
                <a:spcPts val="500"/>
              </a:spcBef>
              <a:buClrTx/>
              <a:buSzPct val="100000"/>
              <a:buFontTx/>
              <a:buAutoNum type="arabicPeriod" startAt="1"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kruhový trénink (nízká intenzita) - 6-8 stanovišť, 3-5 kol, cca 30-40 minut, každý cvik - 15-20 opakování, po každém stanovišti běh 15m k dalšímu stanovišti</a:t>
            </a:r>
          </a:p>
          <a:p>
            <a:pPr lvl="1" marL="787131" indent="-319772" defTabSz="841247">
              <a:spcBef>
                <a:spcPts val="500"/>
              </a:spcBef>
              <a:buClrTx/>
              <a:buSzPct val="100000"/>
              <a:buFontTx/>
              <a:buAutoNum type="arabicPeriod" startAt="1"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odporový trénink zaměřený na DK</a:t>
            </a:r>
          </a:p>
          <a:p>
            <a:pPr lvl="1" marL="787131" indent="-319772" defTabSz="841247">
              <a:spcBef>
                <a:spcPts val="500"/>
              </a:spcBef>
              <a:buClrTx/>
              <a:buSzPct val="100000"/>
              <a:buFontTx/>
              <a:buAutoNum type="arabicPeriod" startAt="1"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zklidnění, relaxace</a:t>
            </a:r>
          </a:p>
          <a:p>
            <a:pPr marL="239827" indent="-239827" defTabSz="841247">
              <a:spcBef>
                <a:spcPts val="500"/>
              </a:spcBef>
              <a:buClrTx/>
              <a:buSzPct val="100000"/>
              <a:buFontTx/>
              <a:buChar char="•"/>
              <a:defRPr b="1"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Závěr:</a:t>
            </a:r>
          </a:p>
          <a:p>
            <a:pPr lvl="1" marL="590347" indent="-239827" defTabSz="841247">
              <a:spcBef>
                <a:spcPts val="500"/>
              </a:spcBef>
              <a:buClrTx/>
              <a:buSzPct val="100000"/>
              <a:buFontTx/>
              <a:buChar char="•"/>
              <a:defRPr sz="1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Vytvrvalostní trénink, odporový trénink o nížší intenzitě a cross-trénink přispívají ke zlepšení arteriální funkce.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title"/>
          </p:nvPr>
        </p:nvSpPr>
        <p:spPr>
          <a:xfrm>
            <a:off x="457200" y="320040"/>
            <a:ext cx="7242048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Pohybový program 1</a:t>
            </a:r>
          </a:p>
        </p:txBody>
      </p:sp>
      <p:sp>
        <p:nvSpPr>
          <p:cNvPr id="165" name="Shape 165"/>
          <p:cNvSpPr/>
          <p:nvPr>
            <p:ph type="body" idx="1"/>
          </p:nvPr>
        </p:nvSpPr>
        <p:spPr>
          <a:xfrm>
            <a:off x="457200" y="1600200"/>
            <a:ext cx="7423936" cy="4525963"/>
          </a:xfrm>
          <a:prstGeom prst="rect">
            <a:avLst/>
          </a:prstGeom>
        </p:spPr>
        <p:txBody>
          <a:bodyPr/>
          <a:lstStyle/>
          <a:p>
            <a:pPr marL="0" indent="0" defTabSz="411479">
              <a:spcBef>
                <a:spcPts val="0"/>
              </a:spcBef>
              <a:buSzTx/>
              <a:buNone/>
              <a:defRPr b="1" sz="20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Pohybový program pro jedince s rizikovými faktory kardiovaskulárních onemocnění (Kumstát a kol., 2011)</a:t>
            </a:r>
          </a:p>
          <a:p>
            <a:pPr marL="1624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1624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3měsíční pohybový program zaměřený na III. a IV. fázi kardiovaskulární rehabilitace</a:t>
            </a:r>
          </a:p>
          <a:p>
            <a:pPr marL="1624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 osob (58±9 let) po akutním infarktu myokardu</a:t>
            </a:r>
          </a:p>
          <a:p>
            <a:pPr marL="1624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všichni pacienti se léčili s hypertenzí</a:t>
            </a:r>
          </a:p>
          <a:p>
            <a:pPr marL="1624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cvičení 1x týdně - 90 minut, tělocvična nebo posilovna</a:t>
            </a:r>
          </a:p>
          <a:p>
            <a:pPr marL="1624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celkem 12 lekcí</a:t>
            </a:r>
          </a:p>
          <a:p>
            <a:pPr marL="1624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1624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1624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b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Tréninková jednotka</a:t>
            </a:r>
          </a:p>
          <a:p>
            <a:pPr lvl="1" marL="5053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i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úvodní část </a:t>
            </a:r>
            <a:r>
              <a:rPr i="0"/>
              <a:t>(15-25 minut) - zahřátí modifikacemi chůze, klusu, běhu, uvolňovací, protahovací a posilovací cvičení.</a:t>
            </a:r>
          </a:p>
          <a:p>
            <a:pPr lvl="1" marL="5053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i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hlavní aerobní část</a:t>
            </a:r>
            <a:r>
              <a:rPr i="0"/>
              <a:t> (45-60 minut) - rotoped, skupinová a herní cvičení, kruhový trénink a cvičení na velkých míčích.</a:t>
            </a:r>
          </a:p>
          <a:p>
            <a:pPr lvl="1" marL="505325" indent="-162425" defTabSz="411479">
              <a:spcBef>
                <a:spcPts val="0"/>
              </a:spcBef>
              <a:buClrTx/>
              <a:buSzPct val="100000"/>
              <a:buFontTx/>
              <a:buChar char="•"/>
              <a:defRPr i="1"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závěrečná část</a:t>
            </a:r>
            <a:r>
              <a:rPr i="0"/>
              <a:t> (5-10 minut) - vyrovnávací cvičení, relaxace a celkové uvolnění duševní tenze.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POHYBOVÝ PROGRAM 1</a:t>
            </a:r>
          </a:p>
        </p:txBody>
      </p:sp>
      <p:sp>
        <p:nvSpPr>
          <p:cNvPr id="168" name="Shape 168"/>
          <p:cNvSpPr/>
          <p:nvPr>
            <p:ph type="body" idx="1"/>
          </p:nvPr>
        </p:nvSpPr>
        <p:spPr>
          <a:xfrm>
            <a:off x="253132" y="1609413"/>
            <a:ext cx="7647135" cy="4846327"/>
          </a:xfrm>
          <a:prstGeom prst="rect">
            <a:avLst/>
          </a:prstGeom>
        </p:spPr>
        <p:txBody>
          <a:bodyPr/>
          <a:lstStyle/>
          <a:p>
            <a:pPr marL="205740" indent="-205740" defTabSz="685800">
              <a:spcBef>
                <a:spcPts val="400"/>
              </a:spcBef>
              <a:defRPr b="1" sz="21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Příklady tréninkových jednotek</a:t>
            </a:r>
          </a:p>
          <a:p>
            <a:pPr marL="205740" indent="-205740" defTabSz="685800">
              <a:spcBef>
                <a:spcPts val="4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205740" indent="-205740" defTabSz="685800">
              <a:spcBef>
                <a:spcPts val="4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Souvislé aerobní zatížení (45 min)</a:t>
            </a:r>
            <a:r>
              <a:rPr b="0"/>
              <a:t> - trénink na rotopedu s variabilní intenzitou. Navazující úseky v délce 5 minut s proměnlivou, mírně rostoucí intenzitou, cílová TF 5–10 tepů nad hranicí TTF (poslední úsek).</a:t>
            </a:r>
          </a:p>
          <a:p>
            <a:pPr marL="205740" indent="-205740" defTabSz="685800">
              <a:spcBef>
                <a:spcPts val="4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Intervalový trénink na veslařském trenažéru (45–50 min)</a:t>
            </a:r>
          </a:p>
          <a:p>
            <a:pPr marL="205740" indent="-205740" defTabSz="685800">
              <a:spcBef>
                <a:spcPts val="4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Fartlek (40 min)</a:t>
            </a:r>
            <a:r>
              <a:rPr b="0"/>
              <a:t> - pracuje se změnami intenzity na základě okamžitých, neplánovaných, subjektivních pocitů. Příklad: 4–5× [5 min střídavé úsilí s doporučenou TTF ±10 tepů/min + 2–3 min lehké zatížení 50 % rTF]</a:t>
            </a:r>
          </a:p>
          <a:p>
            <a:pPr marL="205740" indent="-205740" defTabSz="685800">
              <a:spcBef>
                <a:spcPts val="4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Kruhový trénink (40–50 min)</a:t>
            </a:r>
            <a:r>
              <a:rPr b="0"/>
              <a:t> - třeba dbát na správné provedení pohybů, pravidelné dýchání a zamezit chybným pohybovým stereotypům.</a:t>
            </a:r>
          </a:p>
          <a:p>
            <a:pPr marL="205740" indent="-205740" defTabSz="685800">
              <a:spcBef>
                <a:spcPts val="400"/>
              </a:spcBef>
              <a:defRPr b="1"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Skupinové a štafetové hry</a:t>
            </a:r>
            <a:r>
              <a:rPr b="0"/>
              <a:t> - vzhledem ke zvýšenému emočnímu vypětí, přirozeně hru doprovázejícímu, více sledovat doprovodné fyziologické odpovědi organismu.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Pohybový program 2</a:t>
            </a:r>
          </a:p>
        </p:txBody>
      </p:sp>
      <p:sp>
        <p:nvSpPr>
          <p:cNvPr id="171" name="Shape 171"/>
          <p:cNvSpPr/>
          <p:nvPr>
            <p:ph type="body" idx="1"/>
          </p:nvPr>
        </p:nvSpPr>
        <p:spPr>
          <a:xfrm>
            <a:off x="457200" y="1609413"/>
            <a:ext cx="7462243" cy="4846327"/>
          </a:xfrm>
          <a:prstGeom prst="rect">
            <a:avLst/>
          </a:prstGeom>
        </p:spPr>
        <p:txBody>
          <a:bodyPr/>
          <a:lstStyle/>
          <a:p>
            <a:pPr>
              <a:defRPr b="1" sz="24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Léčebně rehabilitační plán a postup u obézních s hypertenzí (Ibrahim Omar, 2009)</a:t>
            </a:r>
          </a:p>
          <a:p>
            <a:pPr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Cílem je redukce zdravotních rizik spojených s nadměrnou hmotností, spíše než se snížení hmotnosti jako takové</a:t>
            </a:r>
          </a:p>
          <a:p>
            <a:pPr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Tréninková jednotka</a:t>
            </a:r>
          </a:p>
          <a:p>
            <a:pPr lvl="1" marL="566927" indent="-274319">
              <a:buSzPct val="73000"/>
              <a:buChar char="⦿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skupinové cvičení</a:t>
            </a:r>
          </a:p>
          <a:p>
            <a:pPr lvl="1" marL="566927" indent="-274319">
              <a:buSzPct val="73000"/>
              <a:buChar char="⦿"/>
              <a:defRPr b="1"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kondiční cvičení, cvičení s náčiním </a:t>
            </a:r>
            <a:r>
              <a:rPr b="0"/>
              <a:t>(tyče, míče, gumy, činky, švihadla)</a:t>
            </a:r>
            <a:r>
              <a:t>, cvičení při hudbě, aerobik, stepaerobik, strečink, kalanetika</a:t>
            </a:r>
            <a:r>
              <a:rPr b="0"/>
              <a:t>, apod.</a:t>
            </a:r>
          </a:p>
          <a:p>
            <a:pPr lvl="1" marL="566927" indent="-274319">
              <a:buSzPct val="73000"/>
              <a:buChar char="⦿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jednotka se skládá z </a:t>
            </a:r>
            <a:r>
              <a:rPr b="1"/>
              <a:t>úvodu, hlavní části a závěr</a:t>
            </a:r>
          </a:p>
          <a:p>
            <a:pPr lvl="1" marL="566927" indent="-274319">
              <a:buSzPct val="73000"/>
              <a:buChar char="⦿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Délka cvičební jednotky v rozmezí </a:t>
            </a:r>
            <a:r>
              <a:rPr b="1"/>
              <a:t>15 - 45 minut</a:t>
            </a:r>
          </a:p>
          <a:p>
            <a:pPr lvl="1" marL="566927" indent="-274319">
              <a:buSzPct val="73000"/>
              <a:buChar char="⦿"/>
              <a:defRPr b="1"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Doplňkové sporty</a:t>
            </a:r>
            <a:r>
              <a:rPr b="0"/>
              <a:t>, hlavně míčové hry, kondiční běhy, jízda na kole, plavání, cvičení ve vodě, vodní polo apod.</a:t>
            </a:r>
          </a:p>
          <a:p>
            <a:pPr lvl="1" marL="566927" indent="-274319">
              <a:buSzPct val="73000"/>
              <a:buChar char="⦿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cvičení volit individuálně podle věku a zdravotního stavu jedince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POHYBOVÝ PROGRAM 2</a:t>
            </a:r>
          </a:p>
        </p:txBody>
      </p:sp>
      <p:sp>
        <p:nvSpPr>
          <p:cNvPr id="174" name="Shape 174"/>
          <p:cNvSpPr/>
          <p:nvPr>
            <p:ph type="body" idx="1"/>
          </p:nvPr>
        </p:nvSpPr>
        <p:spPr>
          <a:xfrm>
            <a:off x="457200" y="1609413"/>
            <a:ext cx="7239000" cy="4846327"/>
          </a:xfrm>
          <a:prstGeom prst="rect">
            <a:avLst/>
          </a:prstGeom>
        </p:spPr>
        <p:txBody>
          <a:bodyPr/>
          <a:lstStyle/>
          <a:p>
            <a:pPr marL="186537" indent="-186537" defTabSz="621791">
              <a:spcBef>
                <a:spcPts val="400"/>
              </a:spcBef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12 týdenní program, cvičení 2x týdně 50 minut - skupinové cvičení (max 5 cvičících)</a:t>
            </a:r>
          </a:p>
          <a:p>
            <a:pPr lvl="1" marL="385509" indent="-186537" defTabSz="621791">
              <a:spcBef>
                <a:spcPts val="400"/>
              </a:spcBef>
              <a:buSzPct val="73000"/>
              <a:buChar char="⦿"/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úvodní část (10 minut)</a:t>
            </a:r>
          </a:p>
          <a:p>
            <a:pPr lvl="2" marL="547176" indent="-186537" defTabSz="621791">
              <a:spcBef>
                <a:spcPts val="400"/>
              </a:spcBef>
              <a:buSzPct val="73000"/>
              <a:buChar char="⦿"/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cílené protahování svalů s tendencí ke zkrácení (stretching), cvičení na zlepšení kloubní pohyblivosti, dynamická dechová gymnastika, chůze.</a:t>
            </a:r>
          </a:p>
          <a:p>
            <a:pPr lvl="1" marL="385509" indent="-186537" defTabSz="621791">
              <a:spcBef>
                <a:spcPts val="400"/>
              </a:spcBef>
              <a:buSzPct val="73000"/>
              <a:buChar char="⦿"/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aerobní část (30 minut)</a:t>
            </a:r>
          </a:p>
          <a:p>
            <a:pPr lvl="2" marL="547176" indent="-186537" defTabSz="621791">
              <a:spcBef>
                <a:spcPts val="400"/>
              </a:spcBef>
              <a:buSzPct val="73000"/>
              <a:buChar char="⦿"/>
              <a:defRPr i="1" sz="17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První fáze</a:t>
            </a:r>
            <a:r>
              <a:rPr i="0"/>
              <a:t> </a:t>
            </a:r>
            <a:r>
              <a:rPr i="0" u="none"/>
              <a:t>(15 minut) vlastní kondiční cvičení – převážně s využitím gymnastických míčů, therabandů, overballů, tyčí apod. </a:t>
            </a:r>
          </a:p>
          <a:p>
            <a:pPr lvl="2" marL="547176" indent="-186537" defTabSz="621791">
              <a:spcBef>
                <a:spcPts val="400"/>
              </a:spcBef>
              <a:buSzPct val="73000"/>
              <a:buChar char="⦿"/>
              <a:defRPr i="1" sz="1700" u="sng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Druhá fáze</a:t>
            </a:r>
            <a:r>
              <a:rPr i="0" u="none"/>
              <a:t> - aerobní část (15 minut) cvičení na přístrojích: rotoped, stepper. Po celou dobu monitorujeme SF, v poslední minutě aerobní části pak měříme TK, zaznamenává se SF a subjektivní pocity pacienta.</a:t>
            </a:r>
          </a:p>
          <a:p>
            <a:pPr lvl="1" marL="385509" indent="-186537" defTabSz="621791">
              <a:spcBef>
                <a:spcPts val="400"/>
              </a:spcBef>
              <a:buSzPct val="73000"/>
              <a:buChar char="⦿"/>
              <a:defRPr b="1"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závěrečná část (10 - 15 minut)</a:t>
            </a:r>
          </a:p>
          <a:p>
            <a:pPr lvl="2" marL="547176" indent="-186537" defTabSz="621791">
              <a:spcBef>
                <a:spcPts val="400"/>
              </a:spcBef>
              <a:buSzPct val="73000"/>
              <a:buChar char="⦿"/>
              <a:defRPr sz="17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snížení SF, DF a TK, dále pak uvolnění svalů, celková relaxace. Pacienti můžou sami odpočívat při poslechu relaxační hudby, lze využít i Schulzův autogenní trénink.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Pohybový program 3</a:t>
            </a:r>
          </a:p>
        </p:txBody>
      </p:sp>
      <p:sp>
        <p:nvSpPr>
          <p:cNvPr id="177" name="Shape 177"/>
          <p:cNvSpPr/>
          <p:nvPr>
            <p:ph type="body" idx="1"/>
          </p:nvPr>
        </p:nvSpPr>
        <p:spPr>
          <a:xfrm>
            <a:off x="457200" y="1609413"/>
            <a:ext cx="7239000" cy="4846327"/>
          </a:xfrm>
          <a:prstGeom prst="rect">
            <a:avLst/>
          </a:prstGeom>
        </p:spPr>
        <p:txBody>
          <a:bodyPr/>
          <a:lstStyle/>
          <a:p>
            <a:pPr marL="0" indent="0" defTabSz="406908">
              <a:spcBef>
                <a:spcPts val="1000"/>
              </a:spcBef>
              <a:buSzTx/>
              <a:buNone/>
              <a:defRPr b="1" sz="1800" u="sng">
                <a:latin typeface="Times"/>
                <a:ea typeface="Times"/>
                <a:cs typeface="Times"/>
                <a:sym typeface="Times"/>
              </a:defRPr>
            </a:pPr>
            <a:r>
              <a:t>Vliv pravidelné pohybové aktivity na hypertenzi u pacientů s metabolickým syndromem (Kolaříková, 2009)</a:t>
            </a:r>
            <a:endParaRPr sz="1000"/>
          </a:p>
          <a:p>
            <a:pPr marL="197193" indent="-197193" defTabSz="406908">
              <a:spcBef>
                <a:spcPts val="1000"/>
              </a:spcBef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Pravidelná pohybová aktivita vyšší intenzity nebo vyšší zdatnost vyjádřená VO</a:t>
            </a:r>
            <a:r>
              <a:rPr baseline="-9914"/>
              <a:t>2 </a:t>
            </a:r>
            <a:r>
              <a:t>max snižují riziko výskytu hypertenze. </a:t>
            </a:r>
          </a:p>
          <a:p>
            <a:pPr marL="197193" indent="-197193" defTabSz="406908">
              <a:spcBef>
                <a:spcPts val="1000"/>
              </a:spcBef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převážně vytvrvalostní aktivity + odporová cvičení</a:t>
            </a:r>
          </a:p>
          <a:p>
            <a:pPr marL="197193" indent="-197193" defTabSz="406908">
              <a:spcBef>
                <a:spcPts val="1000"/>
              </a:spcBef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Zátěžové vyšetření - vhodné u mužů starších 45 let a žen starších 55 let, kteří plánují náročnější pohybovou aktivitu (intenzivnější než 60% VO</a:t>
            </a:r>
            <a:r>
              <a:rPr baseline="-19828"/>
              <a:t>2 </a:t>
            </a:r>
            <a:r>
              <a:t>max) nebo u pacientů s dalšími zdravotními komplikacemi. </a:t>
            </a:r>
          </a:p>
          <a:p>
            <a:pPr marL="150242" indent="-150242" defTabSz="406908">
              <a:spcBef>
                <a:spcPts val="1000"/>
              </a:spcBef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197193" indent="-197193" defTabSz="406908">
              <a:spcBef>
                <a:spcPts val="1000"/>
              </a:spcBef>
              <a:defRPr b="1"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Tréninková jednotka</a:t>
            </a:r>
          </a:p>
          <a:p>
            <a:pPr lvl="1" marL="457613" indent="-197193" defTabSz="406908">
              <a:spcBef>
                <a:spcPts val="1000"/>
              </a:spcBef>
              <a:buSzPct val="73000"/>
              <a:buChar char="⦿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alespoň 3-5x týdně, ideálně však každý den, 30 - 60 minut</a:t>
            </a:r>
          </a:p>
          <a:p>
            <a:pPr lvl="1" marL="457613" indent="-197193" defTabSz="406908">
              <a:spcBef>
                <a:spcPts val="1000"/>
              </a:spcBef>
              <a:buSzPct val="73000"/>
              <a:buChar char="⦿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střední intenzita cvičení (40 - 70 VO2max) -&gt; vyšší intenzita = větší redukce hypertenze</a:t>
            </a:r>
          </a:p>
          <a:p>
            <a:pPr lvl="1" marL="457613" indent="-197193" defTabSz="406908">
              <a:spcBef>
                <a:spcPts val="1000"/>
              </a:spcBef>
              <a:buSzPct val="73000"/>
              <a:buChar char="⦿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hodnoceí intenzity dle Borgovy škály</a:t>
            </a:r>
          </a:p>
          <a:p>
            <a:pPr lvl="1" marL="457613" indent="-197193" defTabSz="406908">
              <a:spcBef>
                <a:spcPts val="1000"/>
              </a:spcBef>
              <a:buSzPct val="73000"/>
              <a:buChar char="⦿"/>
              <a:defRPr sz="1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aerobní aktivity - chůze, běh, jízda na rotopedu, plavání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pohybový program 3</a:t>
            </a:r>
          </a:p>
        </p:txBody>
      </p:sp>
      <p:sp>
        <p:nvSpPr>
          <p:cNvPr id="180" name="Shape 180"/>
          <p:cNvSpPr/>
          <p:nvPr>
            <p:ph type="body" idx="1"/>
          </p:nvPr>
        </p:nvSpPr>
        <p:spPr>
          <a:xfrm>
            <a:off x="457200" y="1609413"/>
            <a:ext cx="7239000" cy="4846327"/>
          </a:xfrm>
          <a:prstGeom prst="rect">
            <a:avLst/>
          </a:prstGeom>
        </p:spPr>
        <p:txBody>
          <a:bodyPr/>
          <a:lstStyle/>
          <a:p>
            <a:pPr>
              <a:defRPr b="1"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Úvodní část</a:t>
            </a:r>
            <a:r>
              <a:rPr b="0"/>
              <a:t> - cvičení lehčí intenzity na zahřátí (5-10 min)</a:t>
            </a:r>
          </a:p>
          <a:p>
            <a:pPr>
              <a:defRPr b="1"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Hlavní část</a:t>
            </a:r>
            <a:r>
              <a:rPr b="0"/>
              <a:t> - Aerobní cvičení - chůze, rotoped, plavání nebo veslování, v intenzitě 55%-79% SF max, (30 - 45 min)</a:t>
            </a:r>
          </a:p>
          <a:p>
            <a:pPr>
              <a:defRPr b="1"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Posilovací cvičení</a:t>
            </a:r>
            <a:r>
              <a:rPr b="0"/>
              <a:t> lehčí intenzitou 8-10 cvičení s váhou 30-50% 1RM, série po 12-15 opakováních, přidat zátěž možné pokud je 15 opakování bez obtíží. </a:t>
            </a:r>
          </a:p>
          <a:p>
            <a:pPr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Pacienti s vážnějším stupněm hypertenze by měli před započetím pohybového programu absolvovat lékařské vyšetření doplněné zátěžovým vyšetřením. Je třeba pacienty instruovat, aby během cvičení dýchali přirozeně a nezadržovali dech. Zadržení dechu jako Valsalvův manévr způsobí vzestup TK.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Etiologie</a:t>
            </a:r>
          </a:p>
        </p:txBody>
      </p:sp>
      <p:sp>
        <p:nvSpPr>
          <p:cNvPr id="121" name="Shape 121"/>
          <p:cNvSpPr/>
          <p:nvPr>
            <p:ph type="body" idx="1"/>
          </p:nvPr>
        </p:nvSpPr>
        <p:spPr>
          <a:xfrm>
            <a:off x="457200" y="1609413"/>
            <a:ext cx="7787207" cy="4846327"/>
          </a:xfrm>
          <a:prstGeom prst="rect">
            <a:avLst/>
          </a:prstGeom>
        </p:spPr>
        <p:txBody>
          <a:bodyPr/>
          <a:lstStyle/>
          <a:p>
            <a:pPr>
              <a:defRPr sz="1600">
                <a:solidFill>
                  <a:srgbClr val="B13F9A"/>
                </a:solidFill>
              </a:defRPr>
            </a:pPr>
            <a:r>
              <a:t>1.Primární (esenciální) hypertenze </a:t>
            </a:r>
            <a:r>
              <a:rPr>
                <a:solidFill>
                  <a:srgbClr val="000000"/>
                </a:solidFill>
              </a:rPr>
              <a:t>– 90 (Perušičová,c2012) - 95% (Widimský,2008), známe patogenetické mechanismy, neznáme vlastní vyvolávající příčinu. Na vzniku se podílí genetické vlivy i nezdravý životní návyky (vysokoenergetická strava bohatá na sodík a chudá na draslík, hořčík a vápník, nedostatek pohybu, nadváha a obezita, dlouhodobý stres) (Perušičová,c2012)</a:t>
            </a:r>
          </a:p>
          <a:p>
            <a:pPr>
              <a:defRPr sz="1600">
                <a:solidFill>
                  <a:srgbClr val="B13F9A"/>
                </a:solidFill>
              </a:defRPr>
            </a:pPr>
            <a:r>
              <a:t>2. Sekundární hypertenze </a:t>
            </a:r>
            <a:r>
              <a:rPr>
                <a:solidFill>
                  <a:srgbClr val="000000"/>
                </a:solidFill>
              </a:rPr>
              <a:t>– 5%, zvýšení tlaku je v důsledku jiného onemocnění, které je přesně definováno. </a:t>
            </a:r>
          </a:p>
          <a:p>
            <a:pPr marL="0" indent="0">
              <a:buSzTx/>
              <a:buNone/>
              <a:defRPr sz="1600" u="sng"/>
            </a:pPr>
            <a:r>
              <a:t>3 vývojová stádia hypertenze (Perušičová,c2012):</a:t>
            </a:r>
          </a:p>
          <a:p>
            <a:pPr marL="0" indent="0">
              <a:buSzTx/>
              <a:buNone/>
              <a:defRPr sz="1600">
                <a:solidFill>
                  <a:srgbClr val="B13F9A"/>
                </a:solidFill>
              </a:defRPr>
            </a:pPr>
            <a:r>
              <a:t>1. </a:t>
            </a:r>
            <a:r>
              <a:rPr>
                <a:solidFill>
                  <a:srgbClr val="000000"/>
                </a:solidFill>
              </a:rPr>
              <a:t>Pouhé ↑ hypertenze bez orgánového poškození.</a:t>
            </a:r>
          </a:p>
          <a:p>
            <a:pPr marL="0" indent="0">
              <a:buSzTx/>
              <a:buNone/>
              <a:defRPr sz="1600">
                <a:solidFill>
                  <a:srgbClr val="B13F9A"/>
                </a:solidFill>
              </a:defRPr>
            </a:pPr>
            <a:r>
              <a:t>2. </a:t>
            </a:r>
            <a:r>
              <a:rPr>
                <a:solidFill>
                  <a:srgbClr val="000000"/>
                </a:solidFill>
              </a:rPr>
              <a:t>Hypertenze s orgánovými změnami (hypertrofie </a:t>
            </a:r>
          </a:p>
          <a:p>
            <a:pPr marL="0" indent="0">
              <a:buSzTx/>
              <a:buNone/>
              <a:defRPr sz="1600"/>
            </a:pPr>
            <a:r>
              <a:t>levé komory, ztluštění arteriální karotické stěny, </a:t>
            </a:r>
          </a:p>
          <a:p>
            <a:pPr marL="0" indent="0">
              <a:buSzTx/>
              <a:buNone/>
              <a:defRPr sz="1600"/>
            </a:pPr>
            <a:r>
              <a:t>zjištění sklerotického plátu, mírný vzestup </a:t>
            </a:r>
          </a:p>
          <a:p>
            <a:pPr marL="0" indent="0">
              <a:buSzTx/>
              <a:buNone/>
              <a:defRPr sz="1600"/>
            </a:pPr>
            <a:r>
              <a:t>koncentrace kreatininu).</a:t>
            </a:r>
          </a:p>
          <a:p>
            <a:pPr marL="0" indent="0">
              <a:buSzTx/>
              <a:buNone/>
              <a:defRPr sz="1600">
                <a:solidFill>
                  <a:srgbClr val="B13F9A"/>
                </a:solidFill>
              </a:defRPr>
            </a:pPr>
            <a:r>
              <a:t>3. </a:t>
            </a:r>
            <a:r>
              <a:rPr>
                <a:solidFill>
                  <a:srgbClr val="000000"/>
                </a:solidFill>
              </a:rPr>
              <a:t>Hypertenze s těžkými orgánovými změnami a </a:t>
            </a:r>
          </a:p>
          <a:p>
            <a:pPr marL="0" indent="0">
              <a:buSzTx/>
              <a:buNone/>
              <a:defRPr sz="1600"/>
            </a:pPr>
            <a:r>
              <a:t>jejich selhávání (selhání levé komory srdeční, </a:t>
            </a:r>
          </a:p>
          <a:p>
            <a:pPr marL="0" indent="0">
              <a:buSzTx/>
              <a:buNone/>
              <a:defRPr sz="1600"/>
            </a:pPr>
            <a:r>
              <a:t>renální insuficience až selhání ledvin, CMP, ICHS).</a:t>
            </a:r>
          </a:p>
        </p:txBody>
      </p:sp>
      <p:graphicFrame>
        <p:nvGraphicFramePr>
          <p:cNvPr id="122" name="Table 122"/>
          <p:cNvGraphicFramePr/>
          <p:nvPr/>
        </p:nvGraphicFramePr>
        <p:xfrm>
          <a:off x="5292080" y="3499501"/>
          <a:ext cx="3672412" cy="2956239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672408"/>
              </a:tblGrid>
              <a:tr h="360355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1500"/>
                        <a:t>Renální onemocnění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5"/>
                      </a:solidFill>
                    </a:lnL>
                    <a:lnR w="12700">
                      <a:solidFill>
                        <a:schemeClr val="accent5"/>
                      </a:solidFill>
                    </a:lnR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  <a:solidFill>
                      <a:srgbClr val="F6EA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Endokrinní onemocnění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5"/>
                      </a:solidFill>
                    </a:lnL>
                    <a:lnR w="12700">
                      <a:solidFill>
                        <a:schemeClr val="accent5"/>
                      </a:solidFill>
                    </a:lnR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  <a:solidFill>
                      <a:srgbClr val="EDD3E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Hypertenze v těhotenství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5"/>
                      </a:solidFill>
                    </a:lnL>
                    <a:lnR w="12700">
                      <a:solidFill>
                        <a:schemeClr val="accent5"/>
                      </a:solidFill>
                    </a:lnR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  <a:solidFill>
                      <a:srgbClr val="F6EA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Hypertenze u syndromu spánkové apnoe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5"/>
                      </a:solidFill>
                    </a:lnL>
                    <a:lnR w="12700">
                      <a:solidFill>
                        <a:schemeClr val="accent5"/>
                      </a:solidFill>
                    </a:lnR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  <a:solidFill>
                      <a:srgbClr val="EDD3E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Hypertenze po transplantaci orgánů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5"/>
                      </a:solidFill>
                    </a:lnL>
                    <a:lnR w="12700">
                      <a:solidFill>
                        <a:schemeClr val="accent5"/>
                      </a:solidFill>
                    </a:lnR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  <a:solidFill>
                      <a:srgbClr val="F6EA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Hypertenze u koarktace (zúžení) aorty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5"/>
                      </a:solidFill>
                    </a:lnL>
                    <a:lnR w="12700">
                      <a:solidFill>
                        <a:schemeClr val="accent5"/>
                      </a:solidFill>
                    </a:lnR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  <a:solidFill>
                      <a:srgbClr val="EDD3E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Hypertenze u onemocnění CNS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5"/>
                      </a:solidFill>
                    </a:lnL>
                    <a:lnR w="12700">
                      <a:solidFill>
                        <a:schemeClr val="accent5"/>
                      </a:solidFill>
                    </a:lnR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  <a:solidFill>
                      <a:srgbClr val="F6EA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Iatrogenní (poléková) hypertenze</a:t>
                      </a:r>
                    </a:p>
                  </a:txBody>
                  <a:tcPr marL="45720" marR="45720" marT="45720" marB="45720" anchor="t" anchorCtr="0" horzOverflow="overflow">
                    <a:lnL w="12700">
                      <a:solidFill>
                        <a:schemeClr val="accent5"/>
                      </a:solidFill>
                    </a:lnL>
                    <a:lnR w="12700">
                      <a:solidFill>
                        <a:schemeClr val="accent5"/>
                      </a:solidFill>
                    </a:lnR>
                    <a:lnT w="12700">
                      <a:solidFill>
                        <a:schemeClr val="accent5"/>
                      </a:solidFill>
                    </a:lnT>
                    <a:lnB w="12700">
                      <a:solidFill>
                        <a:schemeClr val="accent5"/>
                      </a:solidFill>
                    </a:lnB>
                    <a:solidFill>
                      <a:srgbClr val="EDD3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title"/>
          </p:nvPr>
        </p:nvSpPr>
        <p:spPr>
          <a:xfrm>
            <a:off x="382208" y="62195"/>
            <a:ext cx="7239001" cy="890903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zdroje</a:t>
            </a:r>
          </a:p>
        </p:txBody>
      </p:sp>
      <p:sp>
        <p:nvSpPr>
          <p:cNvPr id="183" name="Shape 183"/>
          <p:cNvSpPr/>
          <p:nvPr>
            <p:ph type="body" idx="1"/>
          </p:nvPr>
        </p:nvSpPr>
        <p:spPr>
          <a:xfrm>
            <a:off x="290284" y="1273942"/>
            <a:ext cx="7703247" cy="5342209"/>
          </a:xfrm>
          <a:prstGeom prst="rect">
            <a:avLst/>
          </a:prstGeom>
        </p:spPr>
        <p:txBody>
          <a:bodyPr/>
          <a:lstStyle/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ČAPKOVÁ, Naďa, LUSTIGOVÁ Michala, 2010. Prevalence, znalost a léčba hypertenze u české populace(výsledky studie HAPIEE). Prezentace na: konference "Zdraví a životní prostředí", Státní zdravotní ústav Praha. 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FIEROUI, Emil. The importance of kinesiotherapy in the prophylaxis of hypertension in adults. Science, Movement and Health. 2016. Dostupné take z: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http://web.a.ebscohost.com/ehost/pdfviewer/pdfviewer?sid=10f67769-30fa-43d1-b5b3-86cca43a2326%40sessionmgr4007&amp;vid=0&amp;hid=4204</a:t>
            </a:r>
            <a:r>
              <a:t> 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JOZIFOVA, Marie, Renata CIFKOVA, Zdenka SKODOVA, Vera ADAMKOVA, Jan BRUTHANS, Jiri PROCHAZKA, Jiri BELOHOUBEK, Marketa GALOVCOVA, Peter WOHLFAHRT, Alena KRAJCOVIECHOVA a Vera LANSKA, 2010. Lecba a kontrola hypertenze v Ceske republice  v obdobi 1997/1998-2006/2009. Interni medicina pro praxi. </a:t>
            </a:r>
            <a:r>
              <a:rPr b="1"/>
              <a:t>12</a:t>
            </a:r>
            <a:r>
              <a:t>(4), 212–217. ISSN 12345678. 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KOLAŘÍKOVÁ, Klára. Vliv pravidelné pohybové aktivity na hypertenzi u pacientů s metabolickým syndromem (Diplomová práce). 2009. Praha: Karlova univerzita 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KUMSTÁT, Michal, Robert VYSOKÝ, Iva TOMÁŠKOVÁ, Ondřej SMOLKA a Iva HRNČIŘÍKOVÁ. Pohybový program pro jedince s rizikovými faktory kardiovaskulárních onemocnění. Studia sportiva, Masarykova univerzita: FSpS MU, 2011, roč. 2011/5, č. 1, s. 167-172. ISSN 1802-7679. 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MUIRA, Hajime.An exercise program for improving and/or maintaining arterial function in middle-aged to older individuals. 2012. Dostupné take z: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 invalidUrl="" action="" tgtFrame="" tooltip="" history="1" highlightClick="0" endSnd="0"/>
              </a:rPr>
              <a:t>http://web.b.ebscohost.com.ezproxy.muni.cz/ehost/pdfviewer/pdfviewer?vid=0&amp;sid=310e2b6d-19e6-4db2-9497-d8e56ae1b08c%40sessionmgr101</a:t>
            </a:r>
            <a:r>
              <a:t> 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OMAR, Ibrahim. Léčebně-rehabilitační plán a postup u obézních s hypertenzí. 2009. Dostupné také z: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4" invalidUrl="" action="" tgtFrame="" tooltip="" history="1" highlightClick="0" endSnd="0"/>
              </a:rPr>
              <a:t>http://is.muni.cz/th/176912/lf_b/</a:t>
            </a:r>
            <a:r>
              <a:t> 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PERUŠIČOVÁ, Jindra. Prediabetes, prehypertenze, dyslipidemie a metabolický syndrom. Praha: Maxdorf, c2012. ISBN 978-80-7345-272-8.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SMETANOVÁ, Viera. Vysoký krvný tlak. 2. vyd. Bratislava: Herba, 2011. Malá lekárska knižnica. ISBN 978-80-89171-71-2.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TÁBORSKÝ, Miloš. Novinky v kardiologii 2015. Praha: Mladá fronta, 2015. Edice postgraduální medicíny. ISBN 978-80-204-3712-9.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TRĂILĂ, Liviu Alexandru. RECOVERY OF HYPERTENSION THROUGH PHYSICAL THERAPY, DIET AND MOVEMENT. Bulletin of the Transilvania University of Brasov, Series IX: Sciences of Human Kinetics [online]. 2016, 9(1), 49-54 [cit. 2017-03-23]. ISSN 23442026. 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VÁCLAVÍK, Jan. Obtížně léčitelná hypertenze. Praha: Mladá fronta, 2015. Edice postgraduální medicíny. ISBN 978-80-204-3774-7.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WIDIMSKÝ, Jiří. Esenciální a sekundární hypertenze pro praxi. Praha: Triton, 2005. ISBN 80-7254-711-9.</a:t>
            </a:r>
          </a:p>
          <a:p>
            <a:pPr marL="233172" indent="-233172" defTabSz="777240">
              <a:lnSpc>
                <a:spcPct val="90000"/>
              </a:lnSpc>
              <a:spcBef>
                <a:spcPts val="500"/>
              </a:spcBef>
              <a:defRPr sz="1100"/>
            </a:pPr>
            <a:r>
              <a:t>WIDIMSKÝ, Jiří. Hypertenze. 4., rozš. a přeprac. vyd. Praha: Triton, 2014. ISBN 978-80-7387-811-5.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>
            <p:ph type="title"/>
          </p:nvPr>
        </p:nvSpPr>
        <p:spPr>
          <a:xfrm>
            <a:off x="611560" y="2348880"/>
            <a:ext cx="7239001" cy="1143004"/>
          </a:xfrm>
          <a:prstGeom prst="rect">
            <a:avLst/>
          </a:prstGeom>
        </p:spPr>
        <p:txBody>
          <a:bodyPr/>
          <a:lstStyle/>
          <a:p>
            <a: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pPr>
            <a:r>
              <a:t>Děkujeme za pozornost </a:t>
            </a:r>
            <a:r>
              <a:rPr b="0">
                <a:latin typeface="Wingdings"/>
                <a:ea typeface="Wingdings"/>
                <a:cs typeface="Wingdings"/>
                <a:sym typeface="Wingdings"/>
              </a:rPr>
              <a:t>☺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Definice hypertenze</a:t>
            </a:r>
          </a:p>
        </p:txBody>
      </p:sp>
      <p:sp>
        <p:nvSpPr>
          <p:cNvPr id="125" name="Shape 125"/>
          <p:cNvSpPr/>
          <p:nvPr>
            <p:ph type="body" idx="1"/>
          </p:nvPr>
        </p:nvSpPr>
        <p:spPr>
          <a:xfrm>
            <a:off x="457200" y="1609413"/>
            <a:ext cx="7239000" cy="4846327"/>
          </a:xfrm>
          <a:prstGeom prst="rect">
            <a:avLst/>
          </a:prstGeom>
        </p:spPr>
        <p:txBody>
          <a:bodyPr/>
          <a:lstStyle/>
          <a:p>
            <a:pPr>
              <a:defRPr sz="1600"/>
            </a:pPr>
            <a:r>
              <a:t>Definice je arbitrární, mění se podle výsledků epidemiologických studií.(Perušičová,c2012)</a:t>
            </a:r>
          </a:p>
          <a:p>
            <a:pPr>
              <a:defRPr sz="1600"/>
            </a:pPr>
            <a:r>
              <a:t>Opakovaně naměřený klidový systolický TK v ordinaci lékaře vsedě, po 3-5 minutách sezení (Táborský,2015), 140 mmHg a vyšší anebo diastolický TK 90 mmHg a vyšší, zjištěné alespoň ve 2 ze 3 měření TK, s odstupem 1-2 minut(Táborský,2015). (Widimský,2015)</a:t>
            </a:r>
          </a:p>
          <a:p>
            <a:pPr>
              <a:defRPr sz="1600"/>
            </a:pPr>
            <a:r>
              <a:t>Hodnoty naměřené sestrami jsou nižší – syndrom bílého pláště je menší (Táborský,2015).</a:t>
            </a:r>
          </a:p>
        </p:txBody>
      </p:sp>
      <p:graphicFrame>
        <p:nvGraphicFramePr>
          <p:cNvPr id="126" name="Table 126"/>
          <p:cNvGraphicFramePr/>
          <p:nvPr/>
        </p:nvGraphicFramePr>
        <p:xfrm>
          <a:off x="251518" y="3861046"/>
          <a:ext cx="7992892" cy="288933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236790"/>
                <a:gridCol w="4756098"/>
              </a:tblGrid>
              <a:tr h="394245"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500">
                          <a:solidFill>
                            <a:srgbClr val="FFFFFF"/>
                          </a:solidFill>
                        </a:rPr>
                        <a:t>Systolický TK (mmHg)    Diastolický TK (mmHg)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9424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Optimální TK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&lt; 120                          a              &lt; 80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9424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Normální TK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120-129                      a              80-84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9424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Vysoký normální tlak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130-139                   a/nebo        85-89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1312349"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  <a:r>
                        <a:t>Hypertenze</a:t>
                      </a:r>
                    </a:p>
                    <a:p>
                      <a:pPr algn="l">
                        <a:defRPr sz="1500"/>
                      </a:pPr>
                      <a:r>
                        <a:t>Stupeň 1 (mírná)</a:t>
                      </a:r>
                    </a:p>
                    <a:p>
                      <a:pPr algn="l">
                        <a:defRPr sz="1500"/>
                      </a:pPr>
                      <a:r>
                        <a:t>Stupeň 2 (středně závažná)</a:t>
                      </a:r>
                    </a:p>
                    <a:p>
                      <a:pPr algn="l">
                        <a:defRPr sz="1500"/>
                      </a:pPr>
                      <a:r>
                        <a:t>Stupeň3 (těžká)</a:t>
                      </a:r>
                    </a:p>
                    <a:p>
                      <a:pPr algn="l">
                        <a:defRPr sz="1500"/>
                      </a:pPr>
                      <a:r>
                        <a:t>Izolovaná systolická hypertenze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  <a:p>
                      <a:pPr algn="l">
                        <a:defRPr sz="1500"/>
                      </a:pPr>
                      <a:r>
                        <a:t>140-159                   a/nebo        90-99</a:t>
                      </a:r>
                    </a:p>
                    <a:p>
                      <a:pPr algn="l">
                        <a:defRPr sz="1500"/>
                      </a:pPr>
                      <a:r>
                        <a:t>160-179                   a/nebo        100-109</a:t>
                      </a:r>
                    </a:p>
                    <a:p>
                      <a:pPr algn="l">
                        <a:defRPr sz="1500"/>
                      </a:pPr>
                      <a:r>
                        <a:t>≥ 180                       a/nebo        ≥ 110</a:t>
                      </a:r>
                    </a:p>
                    <a:p>
                      <a:pPr algn="l">
                        <a:defRPr sz="1500"/>
                      </a:pPr>
                      <a:r>
                        <a:t>≥ 140                       a/nebo        &lt; 90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Epidemiologie</a:t>
            </a:r>
          </a:p>
        </p:txBody>
      </p:sp>
      <p:sp>
        <p:nvSpPr>
          <p:cNvPr id="129" name="Shape 129"/>
          <p:cNvSpPr/>
          <p:nvPr>
            <p:ph type="body" idx="1"/>
          </p:nvPr>
        </p:nvSpPr>
        <p:spPr>
          <a:xfrm>
            <a:off x="457200" y="1609413"/>
            <a:ext cx="7239000" cy="4846327"/>
          </a:xfrm>
          <a:prstGeom prst="rect">
            <a:avLst/>
          </a:prstGeom>
        </p:spPr>
        <p:txBody>
          <a:bodyPr/>
          <a:lstStyle/>
          <a:p>
            <a:pPr>
              <a:defRPr sz="1600"/>
            </a:pPr>
            <a:r>
              <a:t>3. nejčastější KV nemoc a zároveň jeden z hlavních rizikových faktorů pro aterosklerózu a vaskulární aterosklerotické nemoci (ICHS, CMP, ICHDK), pro hemoragické CMP, pro srdeční selhání a ledvinné selhání (Widimský, 2014;Perušičová,c2012)</a:t>
            </a:r>
          </a:p>
          <a:p>
            <a:pPr>
              <a:defRPr sz="1600"/>
            </a:pPr>
            <a:r>
              <a:t>Vyskytuje se cca u 35% dospělé populace a její výskyt stoupá s věkem.(Peruščiková,c2012) </a:t>
            </a:r>
          </a:p>
          <a:p>
            <a:pPr>
              <a:defRPr sz="1600"/>
            </a:pPr>
            <a:r>
              <a:t>V roce 2000 – 972 milionů (26,4%) dospělých (M:26,6%, Ž:26,1%). Předpokládá se, že do roku 2026 vzroste počet na 1,6 miliardy (29%).(Smetanová,2011)</a:t>
            </a:r>
          </a:p>
          <a:p>
            <a:pPr>
              <a:defRPr sz="1600"/>
            </a:pPr>
            <a:r>
              <a:t>Dvakrát častěji se hypertenze vyskytuje u nemocných s DM. </a:t>
            </a:r>
          </a:p>
          <a:p>
            <a:pPr>
              <a:defRPr sz="1600"/>
            </a:pPr>
            <a:r>
              <a:t>DM II. mají 2x častější hypertenzi než DM I. (Peruščíková,c2012)</a:t>
            </a:r>
          </a:p>
          <a:p>
            <a:pPr>
              <a:defRPr sz="1600"/>
            </a:pPr>
            <a:r>
              <a:t>Riziko CMP stoupá již od sTK 115 mmHg dTK 70 mmHg. Každé snížení o 5-6 mmHg je provázeno snížením rizika vzniku CMP o 38%.(Widimský 2014)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Prevalence a incidence </a:t>
            </a:r>
          </a:p>
        </p:txBody>
      </p:sp>
      <p:sp>
        <p:nvSpPr>
          <p:cNvPr id="132" name="Shape 132"/>
          <p:cNvSpPr/>
          <p:nvPr>
            <p:ph type="body" idx="1"/>
          </p:nvPr>
        </p:nvSpPr>
        <p:spPr>
          <a:xfrm>
            <a:off x="457199" y="1609413"/>
            <a:ext cx="7643194" cy="4846327"/>
          </a:xfrm>
          <a:prstGeom prst="rect">
            <a:avLst/>
          </a:prstGeom>
        </p:spPr>
        <p:txBody>
          <a:bodyPr/>
          <a:lstStyle/>
          <a:p>
            <a:pPr>
              <a:defRPr sz="2400"/>
            </a:pPr>
            <a:r>
              <a:t>Závisí na výchozí hodnotě, věku, pohlaví, rase, tělesné hmotnosti a distribuci tělesného tuku (Widimský,2014)</a:t>
            </a:r>
          </a:p>
          <a:p>
            <a:pPr>
              <a:defRPr sz="2400"/>
            </a:pPr>
            <a:r>
              <a:t>Do 50. roku převažuje u mužů, nad 65. let se rozdíly ztrácí (Smetanová,2011), nebo se vyskytuje více u žen (Widimský,2014)</a:t>
            </a:r>
          </a:p>
          <a:p>
            <a:pPr>
              <a:defRPr sz="2400"/>
            </a:pPr>
            <a:r>
              <a:t>Roční incidence hypertenze – 1-2% ve druhé dekádě života, 4-8% ve věku mezi 60. a 70. rokem. (Widimský,2014)</a:t>
            </a:r>
          </a:p>
        </p:txBody>
      </p:sp>
      <p:pic>
        <p:nvPicPr>
          <p:cNvPr id="133" name="image1.png" descr="I:\Mgr\2.semestr\Aplikovaná patofyziologie a epidemiologie\Vývoj prevalence hypertenze v ČR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95935" y="4859285"/>
            <a:ext cx="4860033" cy="1998719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Shape 134"/>
          <p:cNvSpPr/>
          <p:nvPr/>
        </p:nvSpPr>
        <p:spPr>
          <a:xfrm>
            <a:off x="7164288" y="4509120"/>
            <a:ext cx="1979712" cy="358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300"/>
            </a:pPr>
            <a:r>
              <a:t>(Jozifova et al. 2010</a:t>
            </a:r>
            <a:r>
              <a:rPr sz="1800"/>
              <a:t>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hypertenze v ČR</a:t>
            </a:r>
          </a:p>
        </p:txBody>
      </p:sp>
      <p:sp>
        <p:nvSpPr>
          <p:cNvPr id="137" name="Shape 137"/>
          <p:cNvSpPr/>
          <p:nvPr>
            <p:ph type="body" idx="1"/>
          </p:nvPr>
        </p:nvSpPr>
        <p:spPr>
          <a:xfrm>
            <a:off x="457200" y="1609413"/>
            <a:ext cx="7239000" cy="4846327"/>
          </a:xfrm>
          <a:prstGeom prst="rect">
            <a:avLst/>
          </a:prstGeom>
        </p:spPr>
        <p:txBody>
          <a:bodyPr/>
          <a:lstStyle/>
          <a:p>
            <a:pPr>
              <a:defRPr sz="2000"/>
            </a:pPr>
            <a:r>
              <a:t>V ČR ve věku 25-64 let je 40,5% hypertoniků (M:47,8%, Ž:36,6%). (Václavík,2015), 20% lidí nad 35 let, 60% nad 55 let, 80% nad 65 let.(Smetanová,2015)</a:t>
            </a:r>
          </a:p>
          <a:p>
            <a:pPr>
              <a:defRPr sz="2000"/>
            </a:pPr>
          </a:p>
          <a:p>
            <a:pPr>
              <a:defRPr sz="2000"/>
            </a:pPr>
            <a:r>
              <a:t>K 31.12.2010 bylo evidováno 8 687 080 dospělých občanů (nad 18 let), což znamená, že je v ČR asi 3,5 milionu pacientů s hypertenzí.(Václavík,2015)</a:t>
            </a:r>
          </a:p>
          <a:p>
            <a:pPr>
              <a:defRPr sz="2000"/>
            </a:pPr>
          </a:p>
          <a:p>
            <a:pPr>
              <a:defRPr sz="2000"/>
            </a:pPr>
            <a:r>
              <a:t>Běžná populace (55-65 let) má 90% riziko rozvoje hypertenze 1. stupně (nad 140/90 mmHg) a 70% pravděpodobnost rozvoje 2. stupně (nad 160/100 mmHg) (Smetanová,2015)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léčba </a:t>
            </a:r>
          </a:p>
        </p:txBody>
      </p:sp>
      <p:sp>
        <p:nvSpPr>
          <p:cNvPr id="140" name="Shape 140"/>
          <p:cNvSpPr/>
          <p:nvPr>
            <p:ph type="body" idx="1"/>
          </p:nvPr>
        </p:nvSpPr>
        <p:spPr>
          <a:xfrm>
            <a:off x="457200" y="1609413"/>
            <a:ext cx="7715199" cy="484632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1600">
                <a:solidFill>
                  <a:srgbClr val="B13F9A"/>
                </a:solidFill>
              </a:defRPr>
            </a:pPr>
            <a:r>
              <a:t>Určit KV riziko </a:t>
            </a:r>
            <a:r>
              <a:rPr>
                <a:solidFill>
                  <a:srgbClr val="000000"/>
                </a:solidFill>
              </a:rPr>
              <a:t>– tabulky SCORE </a:t>
            </a:r>
          </a:p>
          <a:p>
            <a:pPr marL="0" indent="0">
              <a:buSzTx/>
              <a:buNone/>
              <a:defRPr sz="1600"/>
            </a:pPr>
            <a:r>
              <a:t>(Perušičová,c2012)</a:t>
            </a:r>
          </a:p>
        </p:txBody>
      </p:sp>
      <p:pic>
        <p:nvPicPr>
          <p:cNvPr id="141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23927" y="188638"/>
            <a:ext cx="5051743" cy="64807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Nefarmakologická léčba</a:t>
            </a:r>
          </a:p>
        </p:txBody>
      </p:sp>
      <p:sp>
        <p:nvSpPr>
          <p:cNvPr id="144" name="Shape 144"/>
          <p:cNvSpPr/>
          <p:nvPr>
            <p:ph type="body" idx="1"/>
          </p:nvPr>
        </p:nvSpPr>
        <p:spPr>
          <a:xfrm>
            <a:off x="457200" y="1609413"/>
            <a:ext cx="7239000" cy="4846327"/>
          </a:xfrm>
          <a:prstGeom prst="rect">
            <a:avLst/>
          </a:prstGeom>
        </p:spPr>
        <p:txBody>
          <a:bodyPr/>
          <a:lstStyle/>
          <a:p>
            <a:pPr>
              <a:defRPr sz="1600"/>
            </a:pPr>
            <a:r>
              <a:t>Úprava životních návyků (nekouřit, jíst nízkoenergetickou stravu, pravidelně provádět PA, která by měla udržovat vhodnou hmotnost, nebo ji redukovat, omezit stres) (Perušičová,c2012)</a:t>
            </a:r>
          </a:p>
          <a:p>
            <a:pPr>
              <a:defRPr sz="1600"/>
            </a:pPr>
            <a:r>
              <a:t>Nekouření platí pro každého hypertonika, samotný TK neovlivní, ale výrazně sníží riziko ICHS! (Widimský,2014)</a:t>
            </a:r>
          </a:p>
        </p:txBody>
      </p:sp>
      <p:graphicFrame>
        <p:nvGraphicFramePr>
          <p:cNvPr id="145" name="Table 145"/>
          <p:cNvGraphicFramePr/>
          <p:nvPr/>
        </p:nvGraphicFramePr>
        <p:xfrm>
          <a:off x="475654" y="3054106"/>
          <a:ext cx="7429170" cy="370102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2281651"/>
                <a:gridCol w="2671127"/>
                <a:gridCol w="2476389"/>
              </a:tblGrid>
              <a:tr h="340479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500">
                          <a:solidFill>
                            <a:srgbClr val="FFFFFF"/>
                          </a:solidFill>
                        </a:rPr>
                        <a:t>Faktor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500">
                          <a:solidFill>
                            <a:srgbClr val="FFFFFF"/>
                          </a:solidFill>
                        </a:rPr>
                        <a:t>Doporučení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500">
                          <a:solidFill>
                            <a:srgbClr val="FFFFFF"/>
                          </a:solidFill>
                        </a:rPr>
                        <a:t>Průměrný pokles sTK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5486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Pokles tělesné hmotnosti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Dosažení BMI 18,5 – 24,9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5-20 mmHg na pokles hmotnosti o každých 10kg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11836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Dieta podle DASH studie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Bohatá na ovoce a zeleninu, mléčné výrobky s nízkým obsahem tuku a redukce nasycených MK a celkových tuků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8-14 mmHg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34047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Redukce příjmu soli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NaCl 5-6 g/den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4-8 mmHg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751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Fyzická aktivita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Aerobní aktivita – rychlá chůze 30-45 minut 3-4x/týdně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4-9 mmHg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5359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Úprava příjmu alkoholu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≤30 g denně, u žen  a mužů menší postavy na 15-29 g/den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2-4 mmHg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type="title"/>
          </p:nvPr>
        </p:nvSpPr>
        <p:spPr>
          <a:xfrm>
            <a:off x="457200" y="320040"/>
            <a:ext cx="7239000" cy="1143001"/>
          </a:xfrm>
          <a:prstGeom prst="rect">
            <a:avLst/>
          </a:prstGeom>
        </p:spPr>
        <p:txBody>
          <a:bodyPr/>
          <a:lstStyle>
            <a:lvl1pPr>
              <a:defRPr sz="3400">
                <a:ln w="500">
                  <a:solidFill>
                    <a:schemeClr val="accent5">
                      <a:satOff val="-19502"/>
                      <a:lumOff val="-12392"/>
                    </a:schemeClr>
                  </a:solidFill>
                </a:ln>
                <a:solidFill>
                  <a:schemeClr val="accent5">
                    <a:satOff val="-19502"/>
                    <a:lumOff val="-12392"/>
                  </a:schemeClr>
                </a:solidFill>
              </a:defRPr>
            </a:lvl1pPr>
          </a:lstStyle>
          <a:p>
            <a:pPr/>
            <a:r>
              <a:t>Farmakologická léčba(Táborský,2015)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xfrm>
            <a:off x="457200" y="1609413"/>
            <a:ext cx="7239000" cy="4846327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000">
                <a:solidFill>
                  <a:srgbClr val="B13F9A"/>
                </a:solidFill>
              </a:defRPr>
            </a:pPr>
            <a:r>
              <a:t>5 hlavních antihypertenziv: </a:t>
            </a:r>
            <a:r>
              <a:rPr>
                <a:solidFill>
                  <a:srgbClr val="000000"/>
                </a:solidFill>
              </a:rPr>
              <a:t>ACE-inhibitory, sartany (antagonisté receptorů pro angiotensin), betablokátory, blokátory kalciových kanálů, diuretika.</a:t>
            </a:r>
          </a:p>
        </p:txBody>
      </p:sp>
      <p:graphicFrame>
        <p:nvGraphicFramePr>
          <p:cNvPr id="149" name="Table 149"/>
          <p:cNvGraphicFramePr/>
          <p:nvPr/>
        </p:nvGraphicFramePr>
        <p:xfrm>
          <a:off x="323527" y="2592358"/>
          <a:ext cx="7506345" cy="4099853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753172"/>
                <a:gridCol w="3753172"/>
              </a:tblGrid>
              <a:tr h="342125">
                <a:tc gridSpan="2"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200">
                          <a:solidFill>
                            <a:srgbClr val="FFFFFF"/>
                          </a:solidFill>
                        </a:rPr>
                        <a:t>Algoritmus zahajování farmakologické léčby</a:t>
                      </a:r>
                    </a:p>
                  </a:txBody>
                  <a:tcPr marL="45720" marR="45720" marT="45720" marB="45720" anchor="t" anchorCtr="0" horzOverflow="overflow"/>
                </a:tc>
                <a:tc hMerge="1">
                  <a:tcPr/>
                </a:tc>
              </a:tr>
              <a:tr h="34212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TK ≥ 180/110 mm Hg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Léčba ihned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1180408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TK 160–179/100–109 mm Hg opakovaně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200"/>
                      </a:pPr>
                      <a:r>
                        <a:t>Léčbu zahájit do 1 měsíce nebo léčbu zahájit ihned při přítomnosti (či již při podezření na přítomnost) </a:t>
                      </a:r>
                    </a:p>
                    <a:p>
                      <a:pPr algn="l">
                        <a:defRPr sz="1200"/>
                      </a:pPr>
                      <a:r>
                        <a:t>• subklinického orgánového poškození, </a:t>
                      </a:r>
                    </a:p>
                    <a:p>
                      <a:pPr algn="l">
                        <a:defRPr sz="1200"/>
                      </a:pPr>
                      <a:r>
                        <a:t>• manifestního KV či renálního onemocnění, </a:t>
                      </a:r>
                    </a:p>
                    <a:p>
                      <a:pPr algn="l">
                        <a:defRPr sz="1200"/>
                      </a:pPr>
                      <a:r>
                        <a:t>• DM, </a:t>
                      </a:r>
                    </a:p>
                    <a:p>
                      <a:pPr algn="l">
                        <a:defRPr sz="1200"/>
                      </a:pPr>
                      <a:r>
                        <a:t>• metabolického syndromu • SCORE ≥ 5 % 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1551224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TK 140–159/90–99 mm Hg opakovaně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200"/>
                      </a:pPr>
                      <a:r>
                        <a:t>Léčbu zahájit do 1 měsíce u </a:t>
                      </a:r>
                    </a:p>
                    <a:p>
                      <a:pPr algn="l">
                        <a:defRPr sz="1200"/>
                      </a:pPr>
                      <a:r>
                        <a:t>• subklinického orgánového poškození, </a:t>
                      </a:r>
                    </a:p>
                    <a:p>
                      <a:pPr algn="l">
                        <a:defRPr sz="1200"/>
                      </a:pPr>
                      <a:r>
                        <a:t>• manifestního KV či renálního onemocnění, </a:t>
                      </a:r>
                    </a:p>
                    <a:p>
                      <a:pPr algn="l">
                        <a:defRPr sz="1200"/>
                      </a:pPr>
                      <a:r>
                        <a:t>• DM, </a:t>
                      </a:r>
                    </a:p>
                    <a:p>
                      <a:pPr algn="l">
                        <a:defRPr sz="1200"/>
                      </a:pPr>
                      <a:r>
                        <a:t>• metabolického syndromu • SCORE ≥ 5 %, v ostatních situacích lze s farmakoterapií vyčkat po dobu 3 měsíců </a:t>
                      </a:r>
                    </a:p>
                    <a:p>
                      <a:pPr algn="l">
                        <a:defRPr sz="1200"/>
                      </a:pPr>
                      <a:r>
                        <a:t>• v případě trvajícího &gt;TK 140/90 mm Hg zahájit farmakologickou léčbu 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68397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TK 130–139/85–89 mm Hg opakovaně 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/>
                        <a:t>zahájit léčbu pokud nefarmakologická opatření nevedou k poklesu TK pod hodnotu 140/90 mm Hg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sp>
        <p:nvSpPr>
          <p:cNvPr id="150" name="Shape 150"/>
          <p:cNvSpPr/>
          <p:nvPr/>
        </p:nvSpPr>
        <p:spPr>
          <a:xfrm>
            <a:off x="3527376" y="6472518"/>
            <a:ext cx="5616628" cy="269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200"/>
            </a:lvl1pPr>
          </a:lstStyle>
          <a:p>
            <a:pPr/>
            <a:r>
              <a:t>http://www.svl.cz/files/files/Doporucene-postupy-od-2013/DP-AH-2014.pdf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Bohatý">
  <a:themeElements>
    <a:clrScheme name="Bohatý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0000FF"/>
      </a:hlink>
      <a:folHlink>
        <a:srgbClr val="FF00FF"/>
      </a:folHlink>
    </a:clrScheme>
    <a:fontScheme name="Bohatý">
      <a:majorFont>
        <a:latin typeface="Helvetica"/>
        <a:ea typeface="Helvetica"/>
        <a:cs typeface="Helvetica"/>
      </a:majorFont>
      <a:minorFont>
        <a:latin typeface="Trebuchet MS"/>
        <a:ea typeface="Trebuchet MS"/>
        <a:cs typeface="Trebuchet MS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6F253F">
                <a:alpha val="83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6F253F">
                <a:alpha val="83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6F253F">
                <a:alpha val="8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6F253F">
              <a:alpha val="83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6F253F">
              <a:alpha val="83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ohatý">
  <a:themeElements>
    <a:clrScheme name="Bohatý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0000FF"/>
      </a:hlink>
      <a:folHlink>
        <a:srgbClr val="FF00FF"/>
      </a:folHlink>
    </a:clrScheme>
    <a:fontScheme name="Bohatý">
      <a:majorFont>
        <a:latin typeface="Helvetica"/>
        <a:ea typeface="Helvetica"/>
        <a:cs typeface="Helvetica"/>
      </a:majorFont>
      <a:minorFont>
        <a:latin typeface="Trebuchet MS"/>
        <a:ea typeface="Trebuchet MS"/>
        <a:cs typeface="Trebuchet MS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6F253F">
                <a:alpha val="83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6F253F">
                <a:alpha val="83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6F253F">
                <a:alpha val="8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6F253F">
              <a:alpha val="83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5400" dir="5400000">
            <a:srgbClr val="6F253F">
              <a:alpha val="83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